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3"/>
  </p:notesMasterIdLst>
  <p:sldIdLst>
    <p:sldId id="329" r:id="rId4"/>
    <p:sldId id="323" r:id="rId5"/>
    <p:sldId id="357" r:id="rId6"/>
    <p:sldId id="358" r:id="rId7"/>
    <p:sldId id="355" r:id="rId8"/>
    <p:sldId id="360" r:id="rId9"/>
    <p:sldId id="361" r:id="rId10"/>
    <p:sldId id="359" r:id="rId11"/>
    <p:sldId id="34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93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  <p:sldLayoutId id="21474837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22674" y="1729243"/>
            <a:ext cx="10228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lại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đã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chứng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kiến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hoặc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20527" y="2348476"/>
            <a:ext cx="2027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8" t="7289" r="85745" b="87276"/>
          <a:stretch/>
        </p:blipFill>
        <p:spPr bwMode="auto">
          <a:xfrm>
            <a:off x="535055" y="-20145"/>
            <a:ext cx="1237673" cy="853440"/>
          </a:xfrm>
          <a:prstGeom prst="roundRect">
            <a:avLst>
              <a:gd name="adj" fmla="val 4588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72728" y="88540"/>
            <a:ext cx="9384148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4762"/>
              </a:lnSpc>
            </a:pP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25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Nói về việc làm của những người trong tranh.</a:t>
            </a:r>
            <a:endParaRPr lang="en-US" sz="25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8DB3ADF-8FAD-3A4A-BF0B-2F99B34E8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774" y="833295"/>
            <a:ext cx="11162453" cy="41844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F0C50CD-4BDF-7140-9AEB-834AD040BE63}"/>
              </a:ext>
            </a:extLst>
          </p:cNvPr>
          <p:cNvSpPr txBox="1"/>
          <p:nvPr/>
        </p:nvSpPr>
        <p:spPr>
          <a:xfrm>
            <a:off x="244699" y="5017763"/>
            <a:ext cx="11694016" cy="174699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 err="1">
                <a:latin typeface="UTM Avo" panose="02040603050506020204" pitchFamily="18" charset="0"/>
              </a:rPr>
              <a:t>Tham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khảo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đoạn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sau</a:t>
            </a:r>
            <a:r>
              <a:rPr lang="en-US" sz="2000" dirty="0">
                <a:latin typeface="UTM Avo" panose="02040603050506020204" pitchFamily="18" charset="0"/>
              </a:rPr>
              <a:t>: </a:t>
            </a:r>
            <a:endParaRPr lang="x-none" sz="2000" dirty="0">
              <a:latin typeface="UTM Avo" panose="020406030505060202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    </a:t>
            </a:r>
            <a:r>
              <a:rPr lang="en-US" sz="2000" dirty="0" err="1" smtClean="0">
                <a:latin typeface="UTM Avo" panose="02040603050506020204" pitchFamily="18" charset="0"/>
              </a:rPr>
              <a:t>Trên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nương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mỗi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một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việc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Người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lớn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đánh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trâu</a:t>
            </a:r>
            <a:r>
              <a:rPr lang="en-US" sz="2000" dirty="0">
                <a:latin typeface="UTM Avo" panose="02040603050506020204" pitchFamily="18" charset="0"/>
              </a:rPr>
              <a:t> ra </a:t>
            </a:r>
            <a:r>
              <a:rPr lang="en-US" sz="2000" dirty="0" err="1">
                <a:latin typeface="UTM Avo" panose="02040603050506020204" pitchFamily="18" charset="0"/>
              </a:rPr>
              <a:t>cày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Các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cụ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nhặt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cỏ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đốt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lá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Mấy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chú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bắc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bếp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thổi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cơm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Các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mẹ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ngô</a:t>
            </a:r>
            <a:r>
              <a:rPr lang="en-US" sz="2000" dirty="0">
                <a:latin typeface="UTM Avo" panose="02040603050506020204" pitchFamily="18" charset="0"/>
              </a:rPr>
              <a:t>. </a:t>
            </a:r>
            <a:r>
              <a:rPr lang="en-US" sz="2000" dirty="0" err="1">
                <a:latin typeface="UTM Avo" panose="02040603050506020204" pitchFamily="18" charset="0"/>
              </a:rPr>
              <a:t>Các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em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bé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ngủ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lưng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mẹ</a:t>
            </a:r>
            <a:r>
              <a:rPr lang="en-US" sz="2000" dirty="0" smtClean="0">
                <a:latin typeface="UTM Avo" panose="02040603050506020204" pitchFamily="18" charset="0"/>
              </a:rPr>
              <a:t>.</a:t>
            </a:r>
            <a:endParaRPr lang="en-US" sz="2000" dirty="0">
              <a:latin typeface="UTM Avo" panose="020406030505060202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                                                                                                                           (</a:t>
            </a:r>
            <a:r>
              <a:rPr lang="en-US" sz="2000" dirty="0">
                <a:latin typeface="UTM Avo" panose="02040603050506020204" pitchFamily="18" charset="0"/>
              </a:rPr>
              <a:t>Theo </a:t>
            </a:r>
            <a:r>
              <a:rPr lang="en-US" sz="2000" dirty="0" err="1">
                <a:latin typeface="UTM Avo" panose="02040603050506020204" pitchFamily="18" charset="0"/>
              </a:rPr>
              <a:t>Tô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Hoài</a:t>
            </a:r>
            <a:r>
              <a:rPr lang="en-US" sz="2000" dirty="0">
                <a:latin typeface="UTM Avo" panose="02040603050506020204" pitchFamily="18" charset="0"/>
              </a:rPr>
              <a:t>)</a:t>
            </a:r>
            <a:endParaRPr lang="x-none" sz="2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55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528" y="-87459"/>
            <a:ext cx="12192000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2800" b="1" dirty="0">
                <a:latin typeface="UTM Avo" panose="02040603050506020204" pitchFamily="18" charset="0"/>
              </a:rPr>
              <a:t>Viết 3-5 câu kể về một sự </a:t>
            </a:r>
            <a:r>
              <a:rPr lang="vi-VN" sz="2800" b="1" dirty="0" smtClean="0">
                <a:latin typeface="UTM Avo" panose="02040603050506020204" pitchFamily="18" charset="0"/>
              </a:rPr>
              <a:t>việc </a:t>
            </a:r>
            <a:r>
              <a:rPr lang="vi-VN" sz="2800" b="1" dirty="0">
                <a:latin typeface="UTM Avo" panose="02040603050506020204" pitchFamily="18" charset="0"/>
              </a:rPr>
              <a:t>em đã chứng kiến hoặc tham </a:t>
            </a:r>
            <a:r>
              <a:rPr lang="en-US" sz="2800" b="1" dirty="0" smtClean="0">
                <a:latin typeface="UTM Avo" panose="02040603050506020204" pitchFamily="18" charset="0"/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smtClean="0">
                <a:latin typeface="UTM Avo" panose="02040603050506020204" pitchFamily="18" charset="0"/>
              </a:rPr>
              <a:t>   </a:t>
            </a:r>
            <a:r>
              <a:rPr lang="vi-VN" sz="2800" b="1" dirty="0" smtClean="0">
                <a:latin typeface="UTM Avo" panose="02040603050506020204" pitchFamily="18" charset="0"/>
              </a:rPr>
              <a:t>gia </a:t>
            </a:r>
            <a:r>
              <a:rPr lang="vi-VN" sz="2800" b="1" dirty="0">
                <a:latin typeface="UTM Avo" panose="02040603050506020204" pitchFamily="18" charset="0"/>
              </a:rPr>
              <a:t>ở nơi em sống.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3B5D8B00-5537-274C-90DF-FCC77DBE670F}"/>
              </a:ext>
            </a:extLst>
          </p:cNvPr>
          <p:cNvCxnSpPr>
            <a:cxnSpLocks/>
            <a:stCxn id="19" idx="3"/>
            <a:endCxn id="24" idx="2"/>
          </p:cNvCxnSpPr>
          <p:nvPr/>
        </p:nvCxnSpPr>
        <p:spPr>
          <a:xfrm>
            <a:off x="3506836" y="3770942"/>
            <a:ext cx="1369413" cy="70201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ED493F7E-5FDE-8245-A64A-6ACD81EAA42A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503482" y="3841144"/>
            <a:ext cx="1132993" cy="0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8937EDD2-EB3E-D446-B537-B1EFD8EE395F}"/>
              </a:ext>
            </a:extLst>
          </p:cNvPr>
          <p:cNvCxnSpPr>
            <a:cxnSpLocks/>
          </p:cNvCxnSpPr>
          <p:nvPr/>
        </p:nvCxnSpPr>
        <p:spPr>
          <a:xfrm flipV="1">
            <a:off x="6206284" y="4704140"/>
            <a:ext cx="0" cy="723843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572104B-AE57-584E-BD58-3DB530021B99}"/>
              </a:ext>
            </a:extLst>
          </p:cNvPr>
          <p:cNvGrpSpPr/>
          <p:nvPr/>
        </p:nvGrpSpPr>
        <p:grpSpPr>
          <a:xfrm>
            <a:off x="4913951" y="2991397"/>
            <a:ext cx="2577986" cy="1699491"/>
            <a:chOff x="2736690" y="2050473"/>
            <a:chExt cx="1450117" cy="1274618"/>
          </a:xfrm>
        </p:grpSpPr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35CAE6D5-0AAD-C44B-A694-C84A6935AB6B}"/>
                </a:ext>
              </a:extLst>
            </p:cNvPr>
            <p:cNvSpPr/>
            <p:nvPr/>
          </p:nvSpPr>
          <p:spPr>
            <a:xfrm>
              <a:off x="2826319" y="2050473"/>
              <a:ext cx="1274618" cy="127461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5147AC37-7503-BF43-86F6-ECD31DEA229C}"/>
                </a:ext>
              </a:extLst>
            </p:cNvPr>
            <p:cNvSpPr txBox="1"/>
            <p:nvPr/>
          </p:nvSpPr>
          <p:spPr>
            <a:xfrm>
              <a:off x="2736690" y="2186353"/>
              <a:ext cx="1450117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UTM Avo" panose="02040603050506020204" pitchFamily="18" charset="0"/>
                </a:rPr>
                <a:t>Kể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sự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việc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đã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chứng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kiến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hoặc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tham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gia</a:t>
              </a:r>
              <a:endParaRPr lang="x-none" sz="24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9712B93-6D38-8542-B990-BFA74E494163}"/>
              </a:ext>
            </a:extLst>
          </p:cNvPr>
          <p:cNvGrpSpPr/>
          <p:nvPr/>
        </p:nvGrpSpPr>
        <p:grpSpPr>
          <a:xfrm>
            <a:off x="8636475" y="2991398"/>
            <a:ext cx="3356742" cy="2400657"/>
            <a:chOff x="4830610" y="2050473"/>
            <a:chExt cx="1666293" cy="1800493"/>
          </a:xfrm>
        </p:grpSpPr>
        <p:sp>
          <p:nvSpPr>
            <p:cNvPr id="12" name="Rounded Rectangle 11">
              <a:extLst>
                <a:ext uri="{FF2B5EF4-FFF2-40B4-BE49-F238E27FC236}">
                  <a16:creationId xmlns="" xmlns:a16="http://schemas.microsoft.com/office/drawing/2014/main" id="{2DDF075E-4B1D-264A-BA85-F5331FD17CE5}"/>
                </a:ext>
              </a:extLst>
            </p:cNvPr>
            <p:cNvSpPr/>
            <p:nvPr/>
          </p:nvSpPr>
          <p:spPr>
            <a:xfrm>
              <a:off x="4830610" y="2084053"/>
              <a:ext cx="1666293" cy="120745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6F34864B-6EB3-8341-B7CE-B4B77B6A61BB}"/>
                </a:ext>
              </a:extLst>
            </p:cNvPr>
            <p:cNvSpPr txBox="1"/>
            <p:nvPr/>
          </p:nvSpPr>
          <p:spPr>
            <a:xfrm>
              <a:off x="4848332" y="2050473"/>
              <a:ext cx="1604661" cy="1800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(2) Có những ai tham gia việc đó?</a:t>
              </a:r>
            </a:p>
            <a:p>
              <a:pPr algn="ctr">
                <a:lnSpc>
                  <a:spcPct val="150000"/>
                </a:lnSpc>
              </a:pPr>
              <a:endParaRPr lang="x-none" sz="25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922E297-15C0-6E41-ADB8-4D29C2E190AE}"/>
              </a:ext>
            </a:extLst>
          </p:cNvPr>
          <p:cNvGrpSpPr/>
          <p:nvPr/>
        </p:nvGrpSpPr>
        <p:grpSpPr>
          <a:xfrm>
            <a:off x="3273604" y="5414732"/>
            <a:ext cx="5865360" cy="1352328"/>
            <a:chOff x="1813995" y="3867973"/>
            <a:chExt cx="3299265" cy="1014246"/>
          </a:xfrm>
        </p:grpSpPr>
        <p:sp>
          <p:nvSpPr>
            <p:cNvPr id="15" name="Rounded Rectangle 14">
              <a:extLst>
                <a:ext uri="{FF2B5EF4-FFF2-40B4-BE49-F238E27FC236}">
                  <a16:creationId xmlns="" xmlns:a16="http://schemas.microsoft.com/office/drawing/2014/main" id="{A8F6B7B2-416F-7948-B6F4-61A4BC30F0EB}"/>
                </a:ext>
              </a:extLst>
            </p:cNvPr>
            <p:cNvSpPr/>
            <p:nvPr/>
          </p:nvSpPr>
          <p:spPr>
            <a:xfrm>
              <a:off x="1813995" y="3867973"/>
              <a:ext cx="3299265" cy="965116"/>
            </a:xfrm>
            <a:prstGeom prst="roundRect">
              <a:avLst/>
            </a:prstGeom>
            <a:solidFill>
              <a:srgbClr val="D7EDA9"/>
            </a:solidFill>
            <a:ln>
              <a:solidFill>
                <a:srgbClr val="F4F6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0624C9C9-4EFD-7F4B-9F91-384BAA41D3E3}"/>
                </a:ext>
              </a:extLst>
            </p:cNvPr>
            <p:cNvSpPr txBox="1"/>
            <p:nvPr/>
          </p:nvSpPr>
          <p:spPr>
            <a:xfrm>
              <a:off x="1835852" y="3947348"/>
              <a:ext cx="3184435" cy="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(3) Những người tham gia đã làm gì? Làm như thế nào?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52F4327-0035-864C-AE82-B30363C92C9F}"/>
              </a:ext>
            </a:extLst>
          </p:cNvPr>
          <p:cNvGrpSpPr/>
          <p:nvPr/>
        </p:nvGrpSpPr>
        <p:grpSpPr>
          <a:xfrm>
            <a:off x="185528" y="2537100"/>
            <a:ext cx="3378839" cy="2608085"/>
            <a:chOff x="108339" y="1792813"/>
            <a:chExt cx="1900597" cy="1956064"/>
          </a:xfrm>
        </p:grpSpPr>
        <p:sp>
          <p:nvSpPr>
            <p:cNvPr id="18" name="Rounded Rectangle 17">
              <a:extLst>
                <a:ext uri="{FF2B5EF4-FFF2-40B4-BE49-F238E27FC236}">
                  <a16:creationId xmlns="" xmlns:a16="http://schemas.microsoft.com/office/drawing/2014/main" id="{ED19F6EA-7F1B-A945-A789-1A69D7577827}"/>
                </a:ext>
              </a:extLst>
            </p:cNvPr>
            <p:cNvSpPr/>
            <p:nvPr/>
          </p:nvSpPr>
          <p:spPr>
            <a:xfrm>
              <a:off x="108339" y="1792813"/>
              <a:ext cx="1900597" cy="19560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3743E5A-6373-8E48-BB47-6F9AB8C9B8AF}"/>
                </a:ext>
              </a:extLst>
            </p:cNvPr>
            <p:cNvSpPr txBox="1"/>
            <p:nvPr/>
          </p:nvSpPr>
          <p:spPr>
            <a:xfrm>
              <a:off x="108339" y="1817948"/>
              <a:ext cx="1868236" cy="1800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(4) Em có suy nghĩ gì khi chứng kiến (hoặc tham gia) việc đó? </a:t>
              </a:r>
              <a:endParaRPr lang="x-none" sz="2500" dirty="0">
                <a:latin typeface="UTM Avo" panose="02040603050506020204" pitchFamily="18" charset="0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6A60074F-467D-6043-8FB9-310AC09ACCB4}"/>
              </a:ext>
            </a:extLst>
          </p:cNvPr>
          <p:cNvCxnSpPr>
            <a:cxnSpLocks/>
          </p:cNvCxnSpPr>
          <p:nvPr/>
        </p:nvCxnSpPr>
        <p:spPr>
          <a:xfrm flipV="1">
            <a:off x="6188811" y="2328634"/>
            <a:ext cx="0" cy="517236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A5680E05-E6AA-4F4C-8A43-C4421AC08325}"/>
              </a:ext>
            </a:extLst>
          </p:cNvPr>
          <p:cNvGrpSpPr/>
          <p:nvPr/>
        </p:nvGrpSpPr>
        <p:grpSpPr>
          <a:xfrm>
            <a:off x="3579054" y="1171674"/>
            <a:ext cx="5394624" cy="1246495"/>
            <a:chOff x="2329054" y="746585"/>
            <a:chExt cx="2356133" cy="934871"/>
          </a:xfrm>
        </p:grpSpPr>
        <p:sp>
          <p:nvSpPr>
            <p:cNvPr id="22" name="Rounded Rectangle 21">
              <a:extLst>
                <a:ext uri="{FF2B5EF4-FFF2-40B4-BE49-F238E27FC236}">
                  <a16:creationId xmlns="" xmlns:a16="http://schemas.microsoft.com/office/drawing/2014/main" id="{7BDF9D5E-C9D3-534F-9A82-A5641504312F}"/>
                </a:ext>
              </a:extLst>
            </p:cNvPr>
            <p:cNvSpPr/>
            <p:nvPr/>
          </p:nvSpPr>
          <p:spPr>
            <a:xfrm>
              <a:off x="2329054" y="823636"/>
              <a:ext cx="2356133" cy="80356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AC4C8CB-230F-044F-982E-389AA8E2FCD9}"/>
                </a:ext>
              </a:extLst>
            </p:cNvPr>
            <p:cNvSpPr txBox="1"/>
            <p:nvPr/>
          </p:nvSpPr>
          <p:spPr>
            <a:xfrm>
              <a:off x="2415462" y="746585"/>
              <a:ext cx="2176280" cy="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(1) Em đã tham gia hoặc chứng kiến việc gì? Ở đâu </a:t>
              </a:r>
              <a:endParaRPr lang="x-none" sz="2500" dirty="0">
                <a:latin typeface="UTM Avo" panose="02040603050506020204" pitchFamily="18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FE4D60D9-4B08-8E48-9B9F-AE888606F20E}"/>
              </a:ext>
            </a:extLst>
          </p:cNvPr>
          <p:cNvSpPr/>
          <p:nvPr/>
        </p:nvSpPr>
        <p:spPr>
          <a:xfrm>
            <a:off x="4876249" y="2855931"/>
            <a:ext cx="2627232" cy="197042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864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9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174489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22674" y="1729243"/>
            <a:ext cx="10228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lại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đã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chứng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kiến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hoặc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20527" y="2348476"/>
            <a:ext cx="2027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859177" y="2959755"/>
            <a:ext cx="4369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 (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37)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740467" y="3584286"/>
            <a:ext cx="2296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56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528" y="-87459"/>
            <a:ext cx="12192000" cy="139061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2800" b="1" dirty="0">
                <a:latin typeface="UTM Avo" panose="02040603050506020204" pitchFamily="18" charset="0"/>
              </a:rPr>
              <a:t>Viết 3-5 câu kể về một sự </a:t>
            </a:r>
            <a:r>
              <a:rPr lang="vi-VN" sz="2800" b="1" dirty="0" smtClean="0">
                <a:latin typeface="UTM Avo" panose="02040603050506020204" pitchFamily="18" charset="0"/>
              </a:rPr>
              <a:t>việc </a:t>
            </a:r>
            <a:r>
              <a:rPr lang="vi-VN" sz="2800" b="1" dirty="0">
                <a:latin typeface="UTM Avo" panose="02040603050506020204" pitchFamily="18" charset="0"/>
              </a:rPr>
              <a:t>em đã chứng kiến hoặc tham </a:t>
            </a:r>
            <a:r>
              <a:rPr lang="en-US" sz="2800" b="1" dirty="0" smtClean="0">
                <a:latin typeface="UTM Avo" panose="02040603050506020204" pitchFamily="18" charset="0"/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smtClean="0">
                <a:latin typeface="UTM Avo" panose="02040603050506020204" pitchFamily="18" charset="0"/>
              </a:rPr>
              <a:t>   </a:t>
            </a:r>
            <a:r>
              <a:rPr lang="vi-VN" sz="2800" b="1" dirty="0" smtClean="0">
                <a:latin typeface="UTM Avo" panose="02040603050506020204" pitchFamily="18" charset="0"/>
              </a:rPr>
              <a:t>gia </a:t>
            </a:r>
            <a:r>
              <a:rPr lang="vi-VN" sz="2800" b="1" dirty="0">
                <a:latin typeface="UTM Avo" panose="02040603050506020204" pitchFamily="18" charset="0"/>
              </a:rPr>
              <a:t>ở nơi em sống.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3B5D8B00-5537-274C-90DF-FCC77DBE670F}"/>
              </a:ext>
            </a:extLst>
          </p:cNvPr>
          <p:cNvCxnSpPr>
            <a:cxnSpLocks/>
            <a:stCxn id="19" idx="3"/>
            <a:endCxn id="24" idx="2"/>
          </p:cNvCxnSpPr>
          <p:nvPr/>
        </p:nvCxnSpPr>
        <p:spPr>
          <a:xfrm>
            <a:off x="3506836" y="3770942"/>
            <a:ext cx="1369413" cy="70201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ED493F7E-5FDE-8245-A64A-6ACD81EAA42A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503482" y="3841144"/>
            <a:ext cx="1132993" cy="0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8937EDD2-EB3E-D446-B537-B1EFD8EE395F}"/>
              </a:ext>
            </a:extLst>
          </p:cNvPr>
          <p:cNvCxnSpPr>
            <a:cxnSpLocks/>
          </p:cNvCxnSpPr>
          <p:nvPr/>
        </p:nvCxnSpPr>
        <p:spPr>
          <a:xfrm flipV="1">
            <a:off x="6206284" y="4704140"/>
            <a:ext cx="0" cy="723843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572104B-AE57-584E-BD58-3DB530021B99}"/>
              </a:ext>
            </a:extLst>
          </p:cNvPr>
          <p:cNvGrpSpPr/>
          <p:nvPr/>
        </p:nvGrpSpPr>
        <p:grpSpPr>
          <a:xfrm>
            <a:off x="4913951" y="2991397"/>
            <a:ext cx="2577986" cy="1699491"/>
            <a:chOff x="2736690" y="2050473"/>
            <a:chExt cx="1450117" cy="1274618"/>
          </a:xfrm>
        </p:grpSpPr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35CAE6D5-0AAD-C44B-A694-C84A6935AB6B}"/>
                </a:ext>
              </a:extLst>
            </p:cNvPr>
            <p:cNvSpPr/>
            <p:nvPr/>
          </p:nvSpPr>
          <p:spPr>
            <a:xfrm>
              <a:off x="2826319" y="2050473"/>
              <a:ext cx="1274618" cy="127461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5147AC37-7503-BF43-86F6-ECD31DEA229C}"/>
                </a:ext>
              </a:extLst>
            </p:cNvPr>
            <p:cNvSpPr txBox="1"/>
            <p:nvPr/>
          </p:nvSpPr>
          <p:spPr>
            <a:xfrm>
              <a:off x="2736690" y="2186353"/>
              <a:ext cx="1450117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UTM Avo" panose="02040603050506020204" pitchFamily="18" charset="0"/>
                </a:rPr>
                <a:t>Kể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sự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việc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đã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chứng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kiến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hoặc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tham</a:t>
              </a:r>
              <a:r>
                <a:rPr lang="en-US" sz="2400" dirty="0" smtClean="0">
                  <a:latin typeface="UTM Avo" panose="02040603050506020204" pitchFamily="18" charset="0"/>
                </a:rPr>
                <a:t> </a:t>
              </a:r>
              <a:r>
                <a:rPr lang="en-US" sz="2400" dirty="0" err="1" smtClean="0">
                  <a:latin typeface="UTM Avo" panose="02040603050506020204" pitchFamily="18" charset="0"/>
                </a:rPr>
                <a:t>gia</a:t>
              </a:r>
              <a:endParaRPr lang="x-none" sz="24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9712B93-6D38-8542-B990-BFA74E494163}"/>
              </a:ext>
            </a:extLst>
          </p:cNvPr>
          <p:cNvGrpSpPr/>
          <p:nvPr/>
        </p:nvGrpSpPr>
        <p:grpSpPr>
          <a:xfrm>
            <a:off x="8636475" y="2991398"/>
            <a:ext cx="3356742" cy="2400657"/>
            <a:chOff x="4830610" y="2050473"/>
            <a:chExt cx="1666293" cy="1800493"/>
          </a:xfrm>
        </p:grpSpPr>
        <p:sp>
          <p:nvSpPr>
            <p:cNvPr id="12" name="Rounded Rectangle 11">
              <a:extLst>
                <a:ext uri="{FF2B5EF4-FFF2-40B4-BE49-F238E27FC236}">
                  <a16:creationId xmlns="" xmlns:a16="http://schemas.microsoft.com/office/drawing/2014/main" id="{2DDF075E-4B1D-264A-BA85-F5331FD17CE5}"/>
                </a:ext>
              </a:extLst>
            </p:cNvPr>
            <p:cNvSpPr/>
            <p:nvPr/>
          </p:nvSpPr>
          <p:spPr>
            <a:xfrm>
              <a:off x="4830610" y="2084053"/>
              <a:ext cx="1666293" cy="120745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6F34864B-6EB3-8341-B7CE-B4B77B6A61BB}"/>
                </a:ext>
              </a:extLst>
            </p:cNvPr>
            <p:cNvSpPr txBox="1"/>
            <p:nvPr/>
          </p:nvSpPr>
          <p:spPr>
            <a:xfrm>
              <a:off x="4848332" y="2050473"/>
              <a:ext cx="1604661" cy="1800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(2) Có những ai tham gia việc đó?</a:t>
              </a:r>
            </a:p>
            <a:p>
              <a:pPr algn="ctr">
                <a:lnSpc>
                  <a:spcPct val="150000"/>
                </a:lnSpc>
              </a:pPr>
              <a:endParaRPr lang="x-none" sz="25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922E297-15C0-6E41-ADB8-4D29C2E190AE}"/>
              </a:ext>
            </a:extLst>
          </p:cNvPr>
          <p:cNvGrpSpPr/>
          <p:nvPr/>
        </p:nvGrpSpPr>
        <p:grpSpPr>
          <a:xfrm>
            <a:off x="3273604" y="5414732"/>
            <a:ext cx="5865360" cy="1352328"/>
            <a:chOff x="1813995" y="3867973"/>
            <a:chExt cx="3299265" cy="1014246"/>
          </a:xfrm>
        </p:grpSpPr>
        <p:sp>
          <p:nvSpPr>
            <p:cNvPr id="15" name="Rounded Rectangle 14">
              <a:extLst>
                <a:ext uri="{FF2B5EF4-FFF2-40B4-BE49-F238E27FC236}">
                  <a16:creationId xmlns="" xmlns:a16="http://schemas.microsoft.com/office/drawing/2014/main" id="{A8F6B7B2-416F-7948-B6F4-61A4BC30F0EB}"/>
                </a:ext>
              </a:extLst>
            </p:cNvPr>
            <p:cNvSpPr/>
            <p:nvPr/>
          </p:nvSpPr>
          <p:spPr>
            <a:xfrm>
              <a:off x="1813995" y="3867973"/>
              <a:ext cx="3299265" cy="965116"/>
            </a:xfrm>
            <a:prstGeom prst="roundRect">
              <a:avLst/>
            </a:prstGeom>
            <a:solidFill>
              <a:srgbClr val="D7EDA9"/>
            </a:solidFill>
            <a:ln>
              <a:solidFill>
                <a:srgbClr val="F4F6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0624C9C9-4EFD-7F4B-9F91-384BAA41D3E3}"/>
                </a:ext>
              </a:extLst>
            </p:cNvPr>
            <p:cNvSpPr txBox="1"/>
            <p:nvPr/>
          </p:nvSpPr>
          <p:spPr>
            <a:xfrm>
              <a:off x="1835852" y="3947348"/>
              <a:ext cx="3184435" cy="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(3) Những người tham gia đã làm gì? Làm như thế nào?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A52F4327-0035-864C-AE82-B30363C92C9F}"/>
              </a:ext>
            </a:extLst>
          </p:cNvPr>
          <p:cNvGrpSpPr/>
          <p:nvPr/>
        </p:nvGrpSpPr>
        <p:grpSpPr>
          <a:xfrm>
            <a:off x="185528" y="2537100"/>
            <a:ext cx="3378839" cy="2608085"/>
            <a:chOff x="108339" y="1792813"/>
            <a:chExt cx="1900597" cy="1956064"/>
          </a:xfrm>
        </p:grpSpPr>
        <p:sp>
          <p:nvSpPr>
            <p:cNvPr id="18" name="Rounded Rectangle 17">
              <a:extLst>
                <a:ext uri="{FF2B5EF4-FFF2-40B4-BE49-F238E27FC236}">
                  <a16:creationId xmlns="" xmlns:a16="http://schemas.microsoft.com/office/drawing/2014/main" id="{ED19F6EA-7F1B-A945-A789-1A69D7577827}"/>
                </a:ext>
              </a:extLst>
            </p:cNvPr>
            <p:cNvSpPr/>
            <p:nvPr/>
          </p:nvSpPr>
          <p:spPr>
            <a:xfrm>
              <a:off x="108339" y="1792813"/>
              <a:ext cx="1900597" cy="19560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3743E5A-6373-8E48-BB47-6F9AB8C9B8AF}"/>
                </a:ext>
              </a:extLst>
            </p:cNvPr>
            <p:cNvSpPr txBox="1"/>
            <p:nvPr/>
          </p:nvSpPr>
          <p:spPr>
            <a:xfrm>
              <a:off x="108339" y="1817948"/>
              <a:ext cx="1868236" cy="1800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(4) Em có suy nghĩ gì khi chứng kiến (hoặc tham gia) việc đó? </a:t>
              </a:r>
              <a:endParaRPr lang="x-none" sz="2500" dirty="0">
                <a:latin typeface="UTM Avo" panose="02040603050506020204" pitchFamily="18" charset="0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6A60074F-467D-6043-8FB9-310AC09ACCB4}"/>
              </a:ext>
            </a:extLst>
          </p:cNvPr>
          <p:cNvCxnSpPr>
            <a:cxnSpLocks/>
          </p:cNvCxnSpPr>
          <p:nvPr/>
        </p:nvCxnSpPr>
        <p:spPr>
          <a:xfrm flipV="1">
            <a:off x="6188811" y="2328634"/>
            <a:ext cx="0" cy="517236"/>
          </a:xfrm>
          <a:prstGeom prst="line">
            <a:avLst/>
          </a:prstGeom>
          <a:ln w="76200">
            <a:solidFill>
              <a:srgbClr val="3F9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A5680E05-E6AA-4F4C-8A43-C4421AC08325}"/>
              </a:ext>
            </a:extLst>
          </p:cNvPr>
          <p:cNvGrpSpPr/>
          <p:nvPr/>
        </p:nvGrpSpPr>
        <p:grpSpPr>
          <a:xfrm>
            <a:off x="3579054" y="1171674"/>
            <a:ext cx="5394624" cy="1246495"/>
            <a:chOff x="2329054" y="746585"/>
            <a:chExt cx="2356133" cy="934871"/>
          </a:xfrm>
        </p:grpSpPr>
        <p:sp>
          <p:nvSpPr>
            <p:cNvPr id="22" name="Rounded Rectangle 21">
              <a:extLst>
                <a:ext uri="{FF2B5EF4-FFF2-40B4-BE49-F238E27FC236}">
                  <a16:creationId xmlns="" xmlns:a16="http://schemas.microsoft.com/office/drawing/2014/main" id="{7BDF9D5E-C9D3-534F-9A82-A5641504312F}"/>
                </a:ext>
              </a:extLst>
            </p:cNvPr>
            <p:cNvSpPr/>
            <p:nvPr/>
          </p:nvSpPr>
          <p:spPr>
            <a:xfrm>
              <a:off x="2329054" y="823636"/>
              <a:ext cx="2356133" cy="80356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AC4C8CB-230F-044F-982E-389AA8E2FCD9}"/>
                </a:ext>
              </a:extLst>
            </p:cNvPr>
            <p:cNvSpPr txBox="1"/>
            <p:nvPr/>
          </p:nvSpPr>
          <p:spPr>
            <a:xfrm>
              <a:off x="2415462" y="746585"/>
              <a:ext cx="2176280" cy="93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500" dirty="0">
                  <a:latin typeface="UTM Avo" panose="02040603050506020204" pitchFamily="18" charset="0"/>
                </a:rPr>
                <a:t>(1) Em đã tham gia hoặc chứng kiến việc gì? Ở đâu </a:t>
              </a:r>
              <a:endParaRPr lang="x-none" sz="2500" dirty="0">
                <a:latin typeface="UTM Avo" panose="02040603050506020204" pitchFamily="18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FE4D60D9-4B08-8E48-9B9F-AE888606F20E}"/>
              </a:ext>
            </a:extLst>
          </p:cNvPr>
          <p:cNvSpPr/>
          <p:nvPr/>
        </p:nvSpPr>
        <p:spPr>
          <a:xfrm>
            <a:off x="4876249" y="2855931"/>
            <a:ext cx="2627232" cy="197042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312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3AD1E2-BAA4-614B-8AA8-95EF8A805123}"/>
              </a:ext>
            </a:extLst>
          </p:cNvPr>
          <p:cNvSpPr txBox="1"/>
          <p:nvPr/>
        </p:nvSpPr>
        <p:spPr>
          <a:xfrm>
            <a:off x="603322" y="2806156"/>
            <a:ext cx="11121573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17479D"/>
                </a:solidFill>
                <a:latin typeface="UTM Avo" panose="02040603050506020204" pitchFamily="18" charset="0"/>
              </a:rPr>
              <a:t>2. </a:t>
            </a:r>
            <a:r>
              <a:rPr lang="vi-VN" sz="2400" dirty="0">
                <a:latin typeface="UTM Avo" panose="02040603050506020204" pitchFamily="18" charset="0"/>
              </a:rPr>
              <a:t>Viết vào vở một khổ thơ em thích.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973DBAD-5BB2-7047-92C6-0362FF3C5BC3}"/>
              </a:ext>
            </a:extLst>
          </p:cNvPr>
          <p:cNvSpPr txBox="1"/>
          <p:nvPr/>
        </p:nvSpPr>
        <p:spPr>
          <a:xfrm>
            <a:off x="2727698" y="135468"/>
            <a:ext cx="8213810" cy="122377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vi-VN" sz="7000" dirty="0">
                <a:solidFill>
                  <a:schemeClr val="accent2"/>
                </a:solidFill>
                <a:latin typeface="UTM Cookies" panose="02040603050506020204" pitchFamily="18" charset="0"/>
              </a:rPr>
              <a:t>Đọc mở rộng</a:t>
            </a:r>
            <a:endParaRPr lang="en-US" sz="70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A5FBF8A-C683-DC4F-8D52-7E14A6824B00}"/>
              </a:ext>
            </a:extLst>
          </p:cNvPr>
          <p:cNvSpPr txBox="1"/>
          <p:nvPr/>
        </p:nvSpPr>
        <p:spPr>
          <a:xfrm>
            <a:off x="643078" y="1517794"/>
            <a:ext cx="10905845" cy="12545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400" b="1" dirty="0">
                <a:solidFill>
                  <a:srgbClr val="17479D"/>
                </a:solidFill>
                <a:latin typeface="UTM Avo" panose="02040603050506020204" pitchFamily="18" charset="0"/>
              </a:rPr>
              <a:t>1. </a:t>
            </a:r>
            <a:r>
              <a:rPr lang="vi-VN" sz="2400" dirty="0">
                <a:latin typeface="UTM Avo" panose="02040603050506020204" pitchFamily="18" charset="0"/>
              </a:rPr>
              <a:t>Tìm đọc một bài thơ về vẻ đẹp thiên nhiên. Trao đổi với các bạn suy nghĩ của em về bài thơ. </a:t>
            </a:r>
          </a:p>
        </p:txBody>
      </p:sp>
      <p:pic>
        <p:nvPicPr>
          <p:cNvPr id="8" name="Picture 7" descr="Transparent Bamboo Stick Png - Cartoon Bamboo, Png Download - kindpng">
            <a:extLst>
              <a:ext uri="{FF2B5EF4-FFF2-40B4-BE49-F238E27FC236}">
                <a16:creationId xmlns="" xmlns:a16="http://schemas.microsoft.com/office/drawing/2014/main" id="{F9BF867E-73BA-F746-B487-2B10E3886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51" y="62697"/>
            <a:ext cx="2388886" cy="141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49EEEE2-E78D-3B49-A8BC-1B832F986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3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9027" y="3506713"/>
            <a:ext cx="7405300" cy="315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8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399</Words>
  <Application>Microsoft Office PowerPoint</Application>
  <PresentationFormat>Custom</PresentationFormat>
  <Paragraphs>40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63</cp:revision>
  <dcterms:created xsi:type="dcterms:W3CDTF">2021-05-27T09:39:36Z</dcterms:created>
  <dcterms:modified xsi:type="dcterms:W3CDTF">2022-02-11T02:25:41Z</dcterms:modified>
</cp:coreProperties>
</file>