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736" r:id="rId3"/>
  </p:sldMasterIdLst>
  <p:notesMasterIdLst>
    <p:notesMasterId r:id="rId17"/>
  </p:notesMasterIdLst>
  <p:sldIdLst>
    <p:sldId id="329" r:id="rId4"/>
    <p:sldId id="323" r:id="rId5"/>
    <p:sldId id="423" r:id="rId6"/>
    <p:sldId id="432" r:id="rId7"/>
    <p:sldId id="424" r:id="rId8"/>
    <p:sldId id="389" r:id="rId9"/>
    <p:sldId id="433" r:id="rId10"/>
    <p:sldId id="434" r:id="rId11"/>
    <p:sldId id="419" r:id="rId12"/>
    <p:sldId id="392" r:id="rId13"/>
    <p:sldId id="425" r:id="rId14"/>
    <p:sldId id="426" r:id="rId15"/>
    <p:sldId id="40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2" d="100"/>
          <a:sy n="72" d="100"/>
        </p:scale>
        <p:origin x="-108" y="-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10" Type="http://schemas.openxmlformats.org/officeDocument/2006/relationships/slide" Target="slides/slide7.xml"/><Relationship Id="rId19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D85D64-AE51-4033-A415-29F4D4D66FD5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E0D481-E225-4BC2-BFCC-5730E84A43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551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1B2AA4F-B828-4D7C-AFD3-893933DAFCB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5658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409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5231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24804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16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5779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1688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2530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7478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8826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890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372937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0614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19881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6533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41326717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533671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2776050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000101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481357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538833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930163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2474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07953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8091863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308329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71047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1812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43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35644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6314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5151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6082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550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A70D5D-94D0-4ADD-9F1E-E05B887C81E3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4/2/2022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A19E65-88F8-408F-A661-8262E1A014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51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4/2/2022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16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5579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2122837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</p:spTree>
    <p:extLst>
      <p:ext uri="{BB962C8B-B14F-4D97-AF65-F5344CB8AC3E}">
        <p14:creationId xmlns:p14="http://schemas.microsoft.com/office/powerpoint/2010/main" val="3205184130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4EB15F7E-FD8A-4A9C-ACD0-F837E70F697C}"/>
              </a:ext>
            </a:extLst>
          </p:cNvPr>
          <p:cNvSpPr txBox="1"/>
          <p:nvPr/>
        </p:nvSpPr>
        <p:spPr>
          <a:xfrm>
            <a:off x="4161416" y="1729243"/>
            <a:ext cx="30609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Đọc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mở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rộng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3975652" y="834887"/>
            <a:ext cx="588805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746924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87ED813B-8E2A-4343-9285-F6833F0AAE9B}"/>
              </a:ext>
            </a:extLst>
          </p:cNvPr>
          <p:cNvSpPr txBox="1"/>
          <p:nvPr/>
        </p:nvSpPr>
        <p:spPr>
          <a:xfrm>
            <a:off x="106018" y="95813"/>
            <a:ext cx="11319278" cy="78782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159"/>
              </a:spcBef>
              <a:spcAft>
                <a:spcPts val="159"/>
              </a:spcAft>
            </a:pPr>
            <a:r>
              <a:rPr lang="vi-VN" sz="3200" b="1" dirty="0">
                <a:solidFill>
                  <a:srgbClr val="FF0000"/>
                </a:solidFill>
                <a:latin typeface="UTM Avo" panose="02040603050506020204" pitchFamily="18" charset="0"/>
              </a:rPr>
              <a:t>1. </a:t>
            </a:r>
            <a:r>
              <a:rPr lang="vi-VN" sz="3200" dirty="0">
                <a:latin typeface="UTM Avo" panose="02040603050506020204" pitchFamily="18" charset="0"/>
              </a:rPr>
              <a:t>Tìm đọc </a:t>
            </a:r>
            <a:r>
              <a:rPr lang="en-US" sz="3200" dirty="0" err="1" smtClean="0">
                <a:latin typeface="UTM Avo" panose="02040603050506020204" pitchFamily="18" charset="0"/>
              </a:rPr>
              <a:t>truyện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dân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gian</a:t>
            </a:r>
            <a:r>
              <a:rPr lang="en-US" sz="3200" dirty="0" smtClean="0"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latin typeface="UTM Avo" panose="02040603050506020204" pitchFamily="18" charset="0"/>
              </a:rPr>
              <a:t>Việt</a:t>
            </a:r>
            <a:r>
              <a:rPr lang="en-US" sz="3200" dirty="0" smtClean="0">
                <a:latin typeface="UTM Avo" panose="02040603050506020204" pitchFamily="18" charset="0"/>
              </a:rPr>
              <a:t> Nam.</a:t>
            </a:r>
            <a:endParaRPr lang="vi-VN" sz="3200" dirty="0">
              <a:latin typeface="UTM Avo" panose="020406030505060202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87ED813B-8E2A-4343-9285-F6833F0AAE9B}"/>
              </a:ext>
            </a:extLst>
          </p:cNvPr>
          <p:cNvSpPr txBox="1"/>
          <p:nvPr/>
        </p:nvSpPr>
        <p:spPr>
          <a:xfrm>
            <a:off x="410815" y="996964"/>
            <a:ext cx="11887199" cy="885223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159"/>
              </a:spcBef>
              <a:spcAft>
                <a:spcPts val="159"/>
              </a:spcAft>
            </a:pP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Thạch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Sanh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Tấm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cám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Quả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bầu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tiên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Cây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tre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trăm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đốt</a:t>
            </a:r>
            <a:r>
              <a:rPr lang="en-US" sz="3200" dirty="0" smtClean="0">
                <a:solidFill>
                  <a:srgbClr val="FF0000"/>
                </a:solidFill>
                <a:latin typeface="UTM Avo" panose="02040603050506020204" pitchFamily="18" charset="0"/>
              </a:rPr>
              <a:t>,...</a:t>
            </a:r>
            <a:endParaRPr lang="vi-VN" sz="3200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627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3DFC1A6A-8341-408E-A39C-3221B51E2D30}"/>
              </a:ext>
            </a:extLst>
          </p:cNvPr>
          <p:cNvSpPr txBox="1"/>
          <p:nvPr/>
        </p:nvSpPr>
        <p:spPr>
          <a:xfrm>
            <a:off x="172277" y="362327"/>
            <a:ext cx="11765857" cy="546669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spcBef>
                <a:spcPts val="159"/>
              </a:spcBef>
              <a:spcAft>
                <a:spcPts val="159"/>
              </a:spcAft>
            </a:pPr>
            <a:r>
              <a:rPr lang="vi-VN" sz="2600" b="1" dirty="0">
                <a:solidFill>
                  <a:srgbClr val="FF0000"/>
                </a:solidFill>
                <a:latin typeface="UTM Avo" panose="02040603050506020204" pitchFamily="18" charset="0"/>
              </a:rPr>
              <a:t>2. </a:t>
            </a:r>
            <a:r>
              <a:rPr lang="en-US" sz="2600" dirty="0" err="1" smtClean="0">
                <a:latin typeface="UTM Avo" panose="02040603050506020204" pitchFamily="18" charset="0"/>
              </a:rPr>
              <a:t>Nói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với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bạn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về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nhân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vật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hoặc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sự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việc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em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thích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trong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truyện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đã</a:t>
            </a:r>
            <a:r>
              <a:rPr lang="en-US" sz="2600" dirty="0" smtClean="0">
                <a:latin typeface="UTM Avo" panose="02040603050506020204" pitchFamily="18" charset="0"/>
              </a:rPr>
              <a:t> </a:t>
            </a:r>
            <a:r>
              <a:rPr lang="en-US" sz="2600" dirty="0" err="1" smtClean="0">
                <a:latin typeface="UTM Avo" panose="02040603050506020204" pitchFamily="18" charset="0"/>
              </a:rPr>
              <a:t>đọc</a:t>
            </a:r>
            <a:r>
              <a:rPr lang="en-US" sz="2600" dirty="0" smtClean="0">
                <a:latin typeface="UTM Avo" panose="02040603050506020204" pitchFamily="18" charset="0"/>
              </a:rPr>
              <a:t>.</a:t>
            </a:r>
            <a:endParaRPr lang="vi-VN" sz="2600" dirty="0">
              <a:latin typeface="UTM Avo" panose="02040603050506020204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6701" y="2385391"/>
            <a:ext cx="8517007" cy="41214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3DFC1A6A-8341-408E-A39C-3221B51E2D30}"/>
              </a:ext>
            </a:extLst>
          </p:cNvPr>
          <p:cNvSpPr txBox="1"/>
          <p:nvPr/>
        </p:nvSpPr>
        <p:spPr>
          <a:xfrm>
            <a:off x="172277" y="1077944"/>
            <a:ext cx="11765857" cy="946778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pPr algn="just">
              <a:spcBef>
                <a:spcPts val="159"/>
              </a:spcBef>
              <a:spcAft>
                <a:spcPts val="159"/>
              </a:spcAft>
            </a:pPr>
            <a:r>
              <a:rPr lang="en-US" sz="2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Em</a:t>
            </a:r>
            <a:r>
              <a:rPr lang="en-US" sz="2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thích</a:t>
            </a:r>
            <a:r>
              <a:rPr lang="en-US" sz="2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nhất</a:t>
            </a:r>
            <a:r>
              <a:rPr lang="en-US" sz="2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là</a:t>
            </a:r>
            <a:r>
              <a:rPr lang="en-US" sz="2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nhân</a:t>
            </a:r>
            <a:r>
              <a:rPr lang="en-US" sz="2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vật</a:t>
            </a:r>
            <a:r>
              <a:rPr lang="en-US" sz="2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cô</a:t>
            </a:r>
            <a:r>
              <a:rPr lang="en-US" sz="2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Tấm</a:t>
            </a:r>
            <a:r>
              <a:rPr lang="en-US" sz="2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trong</a:t>
            </a:r>
            <a:r>
              <a:rPr lang="en-US" sz="2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chuyện</a:t>
            </a:r>
            <a:r>
              <a:rPr lang="en-US" sz="2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sz="2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Tấm</a:t>
            </a:r>
            <a:r>
              <a:rPr lang="en-US" sz="2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Cám</a:t>
            </a:r>
            <a:r>
              <a:rPr lang="en-US" sz="26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en-US" sz="2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. </a:t>
            </a:r>
            <a:r>
              <a:rPr lang="en-US" sz="2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Cô</a:t>
            </a:r>
            <a:r>
              <a:rPr lang="en-US" sz="2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Tấm</a:t>
            </a:r>
            <a:r>
              <a:rPr lang="en-US" sz="2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xinh</a:t>
            </a:r>
            <a:r>
              <a:rPr lang="en-US" sz="2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đẹp</a:t>
            </a:r>
            <a:r>
              <a:rPr lang="en-US" sz="2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, </a:t>
            </a:r>
            <a:r>
              <a:rPr lang="en-US" sz="2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dịu</a:t>
            </a:r>
            <a:r>
              <a:rPr lang="en-US" sz="2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hiền</a:t>
            </a:r>
            <a:r>
              <a:rPr lang="en-US" sz="2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, </a:t>
            </a:r>
            <a:r>
              <a:rPr lang="en-US" sz="2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chăm</a:t>
            </a:r>
            <a:r>
              <a:rPr lang="en-US" sz="2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 </a:t>
            </a:r>
            <a:r>
              <a:rPr lang="en-US" sz="2600" b="1" dirty="0" err="1" smtClean="0">
                <a:solidFill>
                  <a:srgbClr val="0070C0"/>
                </a:solidFill>
                <a:latin typeface="UTM Avo" panose="02040603050506020204" pitchFamily="18" charset="0"/>
              </a:rPr>
              <a:t>chỉ</a:t>
            </a:r>
            <a:r>
              <a:rPr lang="en-US" sz="2600" b="1" dirty="0" smtClean="0">
                <a:solidFill>
                  <a:srgbClr val="0070C0"/>
                </a:solidFill>
                <a:latin typeface="UTM Avo" panose="02040603050506020204" pitchFamily="18" charset="0"/>
              </a:rPr>
              <a:t>,...</a:t>
            </a:r>
            <a:endParaRPr lang="vi-VN" sz="2600" b="1" dirty="0">
              <a:solidFill>
                <a:srgbClr val="0070C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9031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161" y="4285397"/>
            <a:ext cx="11818861" cy="2388358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1101" y="1473958"/>
            <a:ext cx="9864578" cy="263529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881" y="395786"/>
            <a:ext cx="9935813" cy="1302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321" y="2872861"/>
            <a:ext cx="7195481" cy="3419904"/>
          </a:xfrm>
          <a:prstGeom prst="rect">
            <a:avLst/>
          </a:prstGeom>
        </p:spPr>
      </p:pic>
      <p:sp>
        <p:nvSpPr>
          <p:cNvPr id="12" name="文本框 11"/>
          <p:cNvSpPr txBox="1"/>
          <p:nvPr/>
        </p:nvSpPr>
        <p:spPr>
          <a:xfrm>
            <a:off x="2823275" y="2187792"/>
            <a:ext cx="873763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Củng</a:t>
            </a: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cố</a:t>
            </a: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bài</a:t>
            </a:r>
            <a:r>
              <a:rPr kumimoji="0" lang="en-US" altLang="zh-CN" sz="5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-Rounded"/>
                <a:ea typeface="方正静蕾简体" panose="02000000000000000000" pitchFamily="2" charset="-122"/>
                <a:cs typeface="+mn-cs"/>
              </a:rPr>
              <a:t>học</a:t>
            </a:r>
            <a:endParaRPr kumimoji="0" lang="zh-CN" altLang="en-US" sz="54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-Rounded"/>
              <a:ea typeface="方正静蕾简体" panose="020000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0609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Sáu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...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635616" y="1729243"/>
            <a:ext cx="69288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đoạn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văn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kể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một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buổi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chơi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18760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9966C4D-26E5-4205-825F-D22B9321F870}"/>
              </a:ext>
            </a:extLst>
          </p:cNvPr>
          <p:cNvSpPr/>
          <p:nvPr/>
        </p:nvSpPr>
        <p:spPr>
          <a:xfrm>
            <a:off x="218943" y="12646"/>
            <a:ext cx="8600634" cy="700557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r>
              <a:rPr lang="vi-VN" sz="3600" b="1" dirty="0">
                <a:solidFill>
                  <a:srgbClr val="FF0000"/>
                </a:solidFill>
              </a:rPr>
              <a:t>1. </a:t>
            </a:r>
            <a:r>
              <a:rPr lang="en-US" sz="3600" b="1" dirty="0" err="1" smtClean="0"/>
              <a:t>Quan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sát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tranh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và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trả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lời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câu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hỏi</a:t>
            </a:r>
            <a:r>
              <a:rPr lang="en-US" sz="3600" b="1" dirty="0" smtClean="0"/>
              <a:t>.</a:t>
            </a:r>
            <a:endParaRPr lang="vi-VN" sz="3600" b="1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981A61D-33F7-45D7-B0F8-AACA4AEE20F4}"/>
              </a:ext>
            </a:extLst>
          </p:cNvPr>
          <p:cNvSpPr txBox="1"/>
          <p:nvPr/>
        </p:nvSpPr>
        <p:spPr>
          <a:xfrm>
            <a:off x="1349344" y="615734"/>
            <a:ext cx="10259552" cy="7005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a. </a:t>
            </a:r>
            <a:r>
              <a:rPr lang="en-US" sz="3600" dirty="0" err="1" smtClean="0">
                <a:solidFill>
                  <a:srgbClr val="0070C0"/>
                </a:solidFill>
              </a:rPr>
              <a:t>Mọi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người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đang</a:t>
            </a:r>
            <a:r>
              <a:rPr lang="en-US" sz="3600" dirty="0" smtClean="0">
                <a:solidFill>
                  <a:srgbClr val="0070C0"/>
                </a:solidFill>
              </a:rPr>
              <a:t> ở </a:t>
            </a:r>
            <a:r>
              <a:rPr lang="en-US" sz="3600" dirty="0" err="1" smtClean="0">
                <a:solidFill>
                  <a:srgbClr val="0070C0"/>
                </a:solidFill>
              </a:rPr>
              <a:t>đâu</a:t>
            </a:r>
            <a:r>
              <a:rPr lang="en-US" sz="3600" dirty="0" smtClean="0">
                <a:solidFill>
                  <a:srgbClr val="0070C0"/>
                </a:solidFill>
              </a:rPr>
              <a:t>? </a:t>
            </a:r>
            <a:r>
              <a:rPr lang="en-US" sz="3600" dirty="0" err="1" smtClean="0">
                <a:solidFill>
                  <a:srgbClr val="0070C0"/>
                </a:solidFill>
              </a:rPr>
              <a:t>Cảnh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vật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nơi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đó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có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gì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đẹp</a:t>
            </a:r>
            <a:r>
              <a:rPr lang="en-US" sz="3600" dirty="0" smtClean="0">
                <a:solidFill>
                  <a:srgbClr val="0070C0"/>
                </a:solidFill>
              </a:rPr>
              <a:t>?</a:t>
            </a:r>
            <a:endParaRPr lang="vi-VN" sz="3600" dirty="0">
              <a:solidFill>
                <a:srgbClr val="0070C0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963862" y="620558"/>
            <a:ext cx="269373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337915" y="594800"/>
            <a:ext cx="261947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820" y="2529791"/>
            <a:ext cx="5829772" cy="4083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9981A61D-33F7-45D7-B0F8-AACA4AEE20F4}"/>
              </a:ext>
            </a:extLst>
          </p:cNvPr>
          <p:cNvSpPr txBox="1"/>
          <p:nvPr/>
        </p:nvSpPr>
        <p:spPr>
          <a:xfrm>
            <a:off x="1349344" y="1227852"/>
            <a:ext cx="5528526" cy="7005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b</a:t>
            </a:r>
            <a:r>
              <a:rPr lang="en-US" sz="3600" dirty="0" smtClean="0">
                <a:solidFill>
                  <a:srgbClr val="0070C0"/>
                </a:solidFill>
              </a:rPr>
              <a:t>. </a:t>
            </a:r>
            <a:r>
              <a:rPr lang="en-US" sz="3600" dirty="0" err="1" smtClean="0">
                <a:solidFill>
                  <a:srgbClr val="0070C0"/>
                </a:solidFill>
              </a:rPr>
              <a:t>Mỗi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người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đang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làm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gì</a:t>
            </a:r>
            <a:r>
              <a:rPr lang="en-US" sz="3600" dirty="0">
                <a:solidFill>
                  <a:srgbClr val="0070C0"/>
                </a:solidFill>
              </a:rPr>
              <a:t>?</a:t>
            </a:r>
            <a:endParaRPr lang="vi-VN" sz="3600" dirty="0">
              <a:solidFill>
                <a:srgbClr val="0070C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9981A61D-33F7-45D7-B0F8-AACA4AEE20F4}"/>
              </a:ext>
            </a:extLst>
          </p:cNvPr>
          <p:cNvSpPr txBox="1"/>
          <p:nvPr/>
        </p:nvSpPr>
        <p:spPr>
          <a:xfrm>
            <a:off x="1349344" y="1829235"/>
            <a:ext cx="9954752" cy="7005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c. Theo </a:t>
            </a:r>
            <a:r>
              <a:rPr lang="en-US" sz="3600" dirty="0" err="1" smtClean="0">
                <a:solidFill>
                  <a:srgbClr val="0070C0"/>
                </a:solidFill>
              </a:rPr>
              <a:t>em</a:t>
            </a:r>
            <a:r>
              <a:rPr lang="en-US" sz="3600" dirty="0" smtClean="0">
                <a:solidFill>
                  <a:srgbClr val="0070C0"/>
                </a:solidFill>
              </a:rPr>
              <a:t>, </a:t>
            </a:r>
            <a:r>
              <a:rPr lang="en-US" sz="3600" dirty="0" err="1" smtClean="0">
                <a:solidFill>
                  <a:srgbClr val="0070C0"/>
                </a:solidFill>
              </a:rPr>
              <a:t>cảm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xúc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của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mọi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người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như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thế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nào</a:t>
            </a:r>
            <a:r>
              <a:rPr lang="en-US" sz="3600" dirty="0" smtClean="0">
                <a:solidFill>
                  <a:srgbClr val="0070C0"/>
                </a:solidFill>
              </a:rPr>
              <a:t>?</a:t>
            </a:r>
            <a:endParaRPr lang="vi-VN" sz="3600" dirty="0">
              <a:solidFill>
                <a:srgbClr val="0070C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9981A61D-33F7-45D7-B0F8-AACA4AEE20F4}"/>
              </a:ext>
            </a:extLst>
          </p:cNvPr>
          <p:cNvSpPr txBox="1"/>
          <p:nvPr/>
        </p:nvSpPr>
        <p:spPr>
          <a:xfrm>
            <a:off x="6122504" y="2672948"/>
            <a:ext cx="6069496" cy="4024544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smtClean="0">
                <a:solidFill>
                  <a:srgbClr val="FF0000"/>
                </a:solidFill>
              </a:rPr>
              <a:t>    </a:t>
            </a:r>
            <a:r>
              <a:rPr lang="en-US" sz="3600" dirty="0" err="1" smtClean="0">
                <a:solidFill>
                  <a:srgbClr val="FF0000"/>
                </a:solidFill>
              </a:rPr>
              <a:t>Mọi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người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đang</a:t>
            </a:r>
            <a:r>
              <a:rPr lang="en-US" sz="3600" dirty="0" smtClean="0">
                <a:solidFill>
                  <a:srgbClr val="FF0000"/>
                </a:solidFill>
              </a:rPr>
              <a:t> ở </a:t>
            </a:r>
            <a:r>
              <a:rPr lang="en-US" sz="3600" dirty="0" err="1" smtClean="0">
                <a:solidFill>
                  <a:srgbClr val="FF0000"/>
                </a:solidFill>
              </a:rPr>
              <a:t>trong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rừng</a:t>
            </a:r>
            <a:r>
              <a:rPr lang="en-US" sz="3600" dirty="0" smtClean="0">
                <a:solidFill>
                  <a:srgbClr val="FF0000"/>
                </a:solidFill>
              </a:rPr>
              <a:t>. Ở </a:t>
            </a:r>
            <a:r>
              <a:rPr lang="en-US" sz="3600" dirty="0" err="1" smtClean="0">
                <a:solidFill>
                  <a:srgbClr val="FF0000"/>
                </a:solidFill>
              </a:rPr>
              <a:t>đó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có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rất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nhiều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cây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xanh</a:t>
            </a:r>
            <a:r>
              <a:rPr lang="en-US" sz="3600" dirty="0" smtClean="0">
                <a:solidFill>
                  <a:srgbClr val="FF0000"/>
                </a:solidFill>
              </a:rPr>
              <a:t>. </a:t>
            </a:r>
            <a:r>
              <a:rPr lang="en-US" sz="3600" dirty="0" err="1" smtClean="0">
                <a:solidFill>
                  <a:srgbClr val="FF0000"/>
                </a:solidFill>
              </a:rPr>
              <a:t>Bãi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cỏ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xanh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mướt</a:t>
            </a:r>
            <a:r>
              <a:rPr lang="en-US" sz="3600" dirty="0" smtClean="0">
                <a:solidFill>
                  <a:srgbClr val="FF0000"/>
                </a:solidFill>
              </a:rPr>
              <a:t>. </a:t>
            </a:r>
            <a:r>
              <a:rPr lang="en-US" sz="3600" dirty="0" err="1" smtClean="0">
                <a:solidFill>
                  <a:srgbClr val="FF0000"/>
                </a:solidFill>
              </a:rPr>
              <a:t>Không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khí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thoáng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mát</a:t>
            </a:r>
            <a:r>
              <a:rPr lang="en-US" sz="3600" dirty="0" smtClean="0">
                <a:solidFill>
                  <a:srgbClr val="FF0000"/>
                </a:solidFill>
              </a:rPr>
              <a:t>, </a:t>
            </a:r>
            <a:r>
              <a:rPr lang="en-US" sz="3600" dirty="0" err="1" smtClean="0">
                <a:solidFill>
                  <a:srgbClr val="FF0000"/>
                </a:solidFill>
              </a:rPr>
              <a:t>trong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lành</a:t>
            </a:r>
            <a:r>
              <a:rPr lang="en-US" sz="3600" dirty="0" smtClean="0">
                <a:solidFill>
                  <a:srgbClr val="FF0000"/>
                </a:solidFill>
              </a:rPr>
              <a:t>. </a:t>
            </a:r>
            <a:r>
              <a:rPr lang="en-US" sz="3600" dirty="0" err="1" smtClean="0">
                <a:solidFill>
                  <a:srgbClr val="FF0000"/>
                </a:solidFill>
              </a:rPr>
              <a:t>Cô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giáo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đang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buộc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trại</a:t>
            </a:r>
            <a:r>
              <a:rPr lang="en-US" sz="3600" dirty="0" smtClean="0">
                <a:solidFill>
                  <a:srgbClr val="FF0000"/>
                </a:solidFill>
              </a:rPr>
              <a:t>. </a:t>
            </a:r>
            <a:r>
              <a:rPr lang="en-US" sz="3600" dirty="0" err="1" smtClean="0">
                <a:solidFill>
                  <a:srgbClr val="FF0000"/>
                </a:solidFill>
              </a:rPr>
              <a:t>Các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bạn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đi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kiếm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củi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để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đốt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lửa</a:t>
            </a:r>
            <a:r>
              <a:rPr lang="en-US" sz="3600" dirty="0" smtClean="0">
                <a:solidFill>
                  <a:srgbClr val="FF0000"/>
                </a:solidFill>
              </a:rPr>
              <a:t>. </a:t>
            </a:r>
            <a:r>
              <a:rPr lang="en-US" sz="3600" dirty="0" err="1" smtClean="0">
                <a:solidFill>
                  <a:srgbClr val="FF0000"/>
                </a:solidFill>
              </a:rPr>
              <a:t>Mọi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người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rất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vui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vẻ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và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phấn</a:t>
            </a:r>
            <a:r>
              <a:rPr lang="en-US" sz="3600" dirty="0" smtClean="0">
                <a:solidFill>
                  <a:srgbClr val="FF0000"/>
                </a:solidFill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</a:rPr>
              <a:t>khích</a:t>
            </a:r>
            <a:r>
              <a:rPr lang="en-US" sz="3600" dirty="0" smtClean="0">
                <a:solidFill>
                  <a:srgbClr val="FF0000"/>
                </a:solidFill>
              </a:rPr>
              <a:t>.</a:t>
            </a:r>
            <a:endParaRPr lang="vi-VN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874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9" grpId="0"/>
      <p:bldP spid="20" grpId="0"/>
      <p:bldP spid="2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19966C4D-26E5-4205-825F-D22B9321F870}"/>
              </a:ext>
            </a:extLst>
          </p:cNvPr>
          <p:cNvSpPr/>
          <p:nvPr/>
        </p:nvSpPr>
        <p:spPr>
          <a:xfrm>
            <a:off x="218943" y="12646"/>
            <a:ext cx="8600634" cy="700557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r>
              <a:rPr lang="vi-VN" sz="3600" b="1" dirty="0">
                <a:solidFill>
                  <a:srgbClr val="FF0000"/>
                </a:solidFill>
              </a:rPr>
              <a:t>1. </a:t>
            </a:r>
            <a:r>
              <a:rPr lang="en-US" sz="3600" b="1" dirty="0" err="1" smtClean="0"/>
              <a:t>Quan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sát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tranh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và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trả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lời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câu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hỏi</a:t>
            </a:r>
            <a:r>
              <a:rPr lang="en-US" sz="3600" b="1" dirty="0" smtClean="0"/>
              <a:t>.</a:t>
            </a:r>
            <a:endParaRPr lang="vi-VN" sz="3600" b="1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9981A61D-33F7-45D7-B0F8-AACA4AEE20F4}"/>
              </a:ext>
            </a:extLst>
          </p:cNvPr>
          <p:cNvSpPr txBox="1"/>
          <p:nvPr/>
        </p:nvSpPr>
        <p:spPr>
          <a:xfrm>
            <a:off x="1349344" y="615734"/>
            <a:ext cx="10259552" cy="7005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a. </a:t>
            </a:r>
            <a:r>
              <a:rPr lang="en-US" sz="3600" dirty="0" err="1" smtClean="0">
                <a:solidFill>
                  <a:srgbClr val="0070C0"/>
                </a:solidFill>
              </a:rPr>
              <a:t>Mọi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người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đang</a:t>
            </a:r>
            <a:r>
              <a:rPr lang="en-US" sz="3600" dirty="0" smtClean="0">
                <a:solidFill>
                  <a:srgbClr val="0070C0"/>
                </a:solidFill>
              </a:rPr>
              <a:t> ở </a:t>
            </a:r>
            <a:r>
              <a:rPr lang="en-US" sz="3600" dirty="0" err="1" smtClean="0">
                <a:solidFill>
                  <a:srgbClr val="0070C0"/>
                </a:solidFill>
              </a:rPr>
              <a:t>đâu</a:t>
            </a:r>
            <a:r>
              <a:rPr lang="en-US" sz="3600" dirty="0" smtClean="0">
                <a:solidFill>
                  <a:srgbClr val="0070C0"/>
                </a:solidFill>
              </a:rPr>
              <a:t>? </a:t>
            </a:r>
            <a:r>
              <a:rPr lang="en-US" sz="3600" dirty="0" err="1" smtClean="0">
                <a:solidFill>
                  <a:srgbClr val="0070C0"/>
                </a:solidFill>
              </a:rPr>
              <a:t>Cảnh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vật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nơi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đó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có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gì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đẹp</a:t>
            </a:r>
            <a:r>
              <a:rPr lang="en-US" sz="3600" dirty="0" smtClean="0">
                <a:solidFill>
                  <a:srgbClr val="0070C0"/>
                </a:solidFill>
              </a:rPr>
              <a:t>?</a:t>
            </a:r>
            <a:endParaRPr lang="vi-VN" sz="3600" dirty="0">
              <a:solidFill>
                <a:srgbClr val="0070C0"/>
              </a:solidFill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963862" y="620558"/>
            <a:ext cx="269373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4337915" y="594800"/>
            <a:ext cx="261947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29791"/>
            <a:ext cx="5883965" cy="410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9981A61D-33F7-45D7-B0F8-AACA4AEE20F4}"/>
              </a:ext>
            </a:extLst>
          </p:cNvPr>
          <p:cNvSpPr txBox="1"/>
          <p:nvPr/>
        </p:nvSpPr>
        <p:spPr>
          <a:xfrm>
            <a:off x="1349344" y="1227852"/>
            <a:ext cx="5528526" cy="7005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b</a:t>
            </a:r>
            <a:r>
              <a:rPr lang="en-US" sz="3600" dirty="0" smtClean="0">
                <a:solidFill>
                  <a:srgbClr val="0070C0"/>
                </a:solidFill>
              </a:rPr>
              <a:t>. </a:t>
            </a:r>
            <a:r>
              <a:rPr lang="en-US" sz="3600" dirty="0" err="1" smtClean="0">
                <a:solidFill>
                  <a:srgbClr val="0070C0"/>
                </a:solidFill>
              </a:rPr>
              <a:t>Mỗi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người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đang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làm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gì</a:t>
            </a:r>
            <a:r>
              <a:rPr lang="en-US" sz="3600" dirty="0">
                <a:solidFill>
                  <a:srgbClr val="0070C0"/>
                </a:solidFill>
              </a:rPr>
              <a:t>?</a:t>
            </a:r>
            <a:endParaRPr lang="vi-VN" sz="3600" dirty="0">
              <a:solidFill>
                <a:srgbClr val="0070C0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9981A61D-33F7-45D7-B0F8-AACA4AEE20F4}"/>
              </a:ext>
            </a:extLst>
          </p:cNvPr>
          <p:cNvSpPr txBox="1"/>
          <p:nvPr/>
        </p:nvSpPr>
        <p:spPr>
          <a:xfrm>
            <a:off x="1349344" y="1829235"/>
            <a:ext cx="9954752" cy="700557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c. Theo </a:t>
            </a:r>
            <a:r>
              <a:rPr lang="en-US" sz="3600" dirty="0" err="1" smtClean="0">
                <a:solidFill>
                  <a:srgbClr val="0070C0"/>
                </a:solidFill>
              </a:rPr>
              <a:t>em</a:t>
            </a:r>
            <a:r>
              <a:rPr lang="en-US" sz="3600" dirty="0" smtClean="0">
                <a:solidFill>
                  <a:srgbClr val="0070C0"/>
                </a:solidFill>
              </a:rPr>
              <a:t>, </a:t>
            </a:r>
            <a:r>
              <a:rPr lang="en-US" sz="3600" dirty="0" err="1" smtClean="0">
                <a:solidFill>
                  <a:srgbClr val="0070C0"/>
                </a:solidFill>
              </a:rPr>
              <a:t>cảm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xúc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của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mọi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người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như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thế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nào</a:t>
            </a:r>
            <a:r>
              <a:rPr lang="en-US" sz="3600" dirty="0" smtClean="0">
                <a:solidFill>
                  <a:srgbClr val="0070C0"/>
                </a:solidFill>
              </a:rPr>
              <a:t>?</a:t>
            </a:r>
            <a:endParaRPr lang="vi-VN" sz="3600" dirty="0">
              <a:solidFill>
                <a:srgbClr val="0070C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981A61D-33F7-45D7-B0F8-AACA4AEE20F4}"/>
              </a:ext>
            </a:extLst>
          </p:cNvPr>
          <p:cNvSpPr txBox="1"/>
          <p:nvPr/>
        </p:nvSpPr>
        <p:spPr>
          <a:xfrm>
            <a:off x="5764696" y="2540428"/>
            <a:ext cx="6427304" cy="4147655"/>
          </a:xfrm>
          <a:prstGeom prst="rect">
            <a:avLst/>
          </a:prstGeom>
          <a:noFill/>
        </p:spPr>
        <p:txBody>
          <a:bodyPr wrap="square" lIns="145143" tIns="72571" rIns="145143" bIns="72571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smtClean="0">
                <a:solidFill>
                  <a:srgbClr val="FF0000"/>
                </a:solidFill>
              </a:rPr>
              <a:t>    </a:t>
            </a:r>
            <a:r>
              <a:rPr lang="en-US" sz="3200" dirty="0" err="1" smtClean="0">
                <a:solidFill>
                  <a:srgbClr val="FF0000"/>
                </a:solidFill>
              </a:rPr>
              <a:t>Mọi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người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đang</a:t>
            </a:r>
            <a:r>
              <a:rPr lang="en-US" sz="3200" dirty="0" smtClean="0">
                <a:solidFill>
                  <a:srgbClr val="FF0000"/>
                </a:solidFill>
              </a:rPr>
              <a:t> ở </a:t>
            </a:r>
            <a:r>
              <a:rPr lang="en-US" sz="3200" dirty="0" err="1" smtClean="0">
                <a:solidFill>
                  <a:srgbClr val="FF0000"/>
                </a:solidFill>
              </a:rPr>
              <a:t>bãi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biển</a:t>
            </a:r>
            <a:r>
              <a:rPr lang="en-US" sz="3200" dirty="0" smtClean="0">
                <a:solidFill>
                  <a:srgbClr val="FF0000"/>
                </a:solidFill>
              </a:rPr>
              <a:t>. Ở </a:t>
            </a:r>
            <a:r>
              <a:rPr lang="en-US" sz="3200" dirty="0" err="1" smtClean="0">
                <a:solidFill>
                  <a:srgbClr val="FF0000"/>
                </a:solidFill>
              </a:rPr>
              <a:t>đó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có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bãi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cát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vàng</a:t>
            </a:r>
            <a:r>
              <a:rPr lang="en-US" sz="3200" dirty="0" smtClean="0">
                <a:solidFill>
                  <a:srgbClr val="FF0000"/>
                </a:solidFill>
              </a:rPr>
              <a:t>. </a:t>
            </a:r>
            <a:r>
              <a:rPr lang="en-US" sz="3200" dirty="0" err="1" smtClean="0">
                <a:solidFill>
                  <a:srgbClr val="FF0000"/>
                </a:solidFill>
              </a:rPr>
              <a:t>Nước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biển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xanh</a:t>
            </a:r>
            <a:r>
              <a:rPr lang="en-US" sz="3200" dirty="0" smtClean="0">
                <a:solidFill>
                  <a:srgbClr val="FF0000"/>
                </a:solidFill>
              </a:rPr>
              <a:t>. </a:t>
            </a:r>
            <a:r>
              <a:rPr lang="en-US" sz="3200" dirty="0" err="1" smtClean="0">
                <a:solidFill>
                  <a:srgbClr val="FF0000"/>
                </a:solidFill>
              </a:rPr>
              <a:t>Không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khí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trong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lành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và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mát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mẻ</a:t>
            </a:r>
            <a:r>
              <a:rPr lang="en-US" sz="3200" dirty="0" smtClean="0">
                <a:solidFill>
                  <a:srgbClr val="FF0000"/>
                </a:solidFill>
              </a:rPr>
              <a:t>. </a:t>
            </a:r>
            <a:r>
              <a:rPr lang="en-US" sz="3200" dirty="0" err="1" smtClean="0">
                <a:solidFill>
                  <a:srgbClr val="FF0000"/>
                </a:solidFill>
              </a:rPr>
              <a:t>Hai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bạn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đang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nô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đùa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dưới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làn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n</a:t>
            </a:r>
            <a:r>
              <a:rPr lang="en-US" sz="3200" dirty="0" err="1" smtClean="0">
                <a:solidFill>
                  <a:srgbClr val="FF0000"/>
                </a:solidFill>
              </a:rPr>
              <a:t>ước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mát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cùng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chiếc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thuyền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nhỏ</a:t>
            </a:r>
            <a:r>
              <a:rPr lang="en-US" sz="3200" dirty="0" smtClean="0">
                <a:solidFill>
                  <a:srgbClr val="FF0000"/>
                </a:solidFill>
              </a:rPr>
              <a:t>. </a:t>
            </a:r>
            <a:r>
              <a:rPr lang="en-US" sz="3200" dirty="0" err="1" smtClean="0">
                <a:solidFill>
                  <a:srgbClr val="FF0000"/>
                </a:solidFill>
              </a:rPr>
              <a:t>Bố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mẹ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đang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ngồi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nghỉ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trên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bờ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cát</a:t>
            </a:r>
            <a:r>
              <a:rPr lang="en-US" sz="3200" dirty="0" smtClean="0">
                <a:solidFill>
                  <a:srgbClr val="FF0000"/>
                </a:solidFill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</a:rPr>
              <a:t>ngắm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nhìn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các</a:t>
            </a:r>
            <a:r>
              <a:rPr lang="en-US" sz="3200" dirty="0" smtClean="0">
                <a:solidFill>
                  <a:srgbClr val="FF0000"/>
                </a:solidFill>
              </a:rPr>
              <a:t> con </a:t>
            </a:r>
            <a:r>
              <a:rPr lang="en-US" sz="3200" dirty="0" err="1" smtClean="0">
                <a:solidFill>
                  <a:srgbClr val="FF0000"/>
                </a:solidFill>
              </a:rPr>
              <a:t>vui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chơi</a:t>
            </a:r>
            <a:r>
              <a:rPr lang="en-US" sz="3200" dirty="0" smtClean="0">
                <a:solidFill>
                  <a:srgbClr val="FF0000"/>
                </a:solidFill>
              </a:rPr>
              <a:t>. </a:t>
            </a:r>
            <a:r>
              <a:rPr lang="en-US" sz="3200" dirty="0" err="1" smtClean="0">
                <a:solidFill>
                  <a:srgbClr val="FF0000"/>
                </a:solidFill>
              </a:rPr>
              <a:t>Mọi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người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rất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vui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vẻ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và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hạnh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phúc</a:t>
            </a:r>
            <a:r>
              <a:rPr lang="en-US" sz="3200" dirty="0" smtClean="0">
                <a:solidFill>
                  <a:srgbClr val="FF0000"/>
                </a:solidFill>
              </a:rPr>
              <a:t>.</a:t>
            </a:r>
            <a:endParaRPr lang="vi-VN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698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D777752F-8E6D-4FD8-AD56-29D56D5D06DC}"/>
              </a:ext>
            </a:extLst>
          </p:cNvPr>
          <p:cNvSpPr/>
          <p:nvPr/>
        </p:nvSpPr>
        <p:spPr>
          <a:xfrm>
            <a:off x="92765" y="110653"/>
            <a:ext cx="12099235" cy="1254555"/>
          </a:xfrm>
          <a:prstGeom prst="rect">
            <a:avLst/>
          </a:prstGeom>
        </p:spPr>
        <p:txBody>
          <a:bodyPr wrap="square" lIns="145143" tIns="72571" rIns="145143" bIns="72571">
            <a:spAutoFit/>
          </a:bodyPr>
          <a:lstStyle/>
          <a:p>
            <a:r>
              <a:rPr lang="vi-VN" sz="3600" b="1" dirty="0">
                <a:solidFill>
                  <a:srgbClr val="FF0000"/>
                </a:solidFill>
              </a:rPr>
              <a:t>2. </a:t>
            </a:r>
            <a:r>
              <a:rPr lang="vi-VN" sz="3600" b="1" dirty="0"/>
              <a:t>Viết 4 – 5 câu </a:t>
            </a:r>
            <a:r>
              <a:rPr lang="en-US" sz="3600" b="1" dirty="0" err="1" smtClean="0"/>
              <a:t>kể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về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một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buổi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đi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chơi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cuàng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người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thân</a:t>
            </a:r>
            <a:r>
              <a:rPr lang="en-US" sz="3600" b="1" dirty="0" smtClean="0"/>
              <a:t>    </a:t>
            </a:r>
          </a:p>
          <a:p>
            <a:r>
              <a:rPr lang="en-US" sz="3600" b="1" dirty="0"/>
              <a:t> </a:t>
            </a:r>
            <a:r>
              <a:rPr lang="en-US" sz="3600" b="1" dirty="0" smtClean="0"/>
              <a:t>    </a:t>
            </a:r>
            <a:r>
              <a:rPr lang="en-US" sz="3600" b="1" dirty="0" smtClean="0"/>
              <a:t>(</a:t>
            </a:r>
            <a:r>
              <a:rPr lang="en-US" sz="3600" b="1" dirty="0" err="1" smtClean="0"/>
              <a:t>hoặc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thầy</a:t>
            </a:r>
            <a:r>
              <a:rPr lang="en-US" sz="3600" b="1" dirty="0" smtClean="0"/>
              <a:t>, </a:t>
            </a:r>
            <a:r>
              <a:rPr lang="en-US" sz="3600" b="1" dirty="0" err="1" smtClean="0"/>
              <a:t>cô</a:t>
            </a:r>
            <a:r>
              <a:rPr lang="en-US" sz="3600" b="1" dirty="0" smtClean="0"/>
              <a:t>, </a:t>
            </a:r>
            <a:r>
              <a:rPr lang="en-US" sz="3600" b="1" dirty="0" err="1" smtClean="0"/>
              <a:t>bạn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bè</a:t>
            </a:r>
            <a:r>
              <a:rPr lang="en-US" sz="3600" b="1" dirty="0" smtClean="0"/>
              <a:t>).</a:t>
            </a:r>
            <a:endParaRPr lang="vi-VN" sz="36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169" y="1365208"/>
            <a:ext cx="10258425" cy="5191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9548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">
            <a:extLst>
              <a:ext uri="{FF2B5EF4-FFF2-40B4-BE49-F238E27FC236}">
                <a16:creationId xmlns="" xmlns:a16="http://schemas.microsoft.com/office/drawing/2014/main" id="{F239F57B-F203-4AE3-AB1C-0AC06A6CC6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1035" b="9032"/>
          <a:stretch/>
        </p:blipFill>
        <p:spPr>
          <a:xfrm>
            <a:off x="0" y="6108701"/>
            <a:ext cx="12192000" cy="744715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="" xmlns:a16="http://schemas.microsoft.com/office/drawing/2014/main" id="{7A807A5E-B68A-410C-AB0D-1D86BD6E42C7}"/>
              </a:ext>
            </a:extLst>
          </p:cNvPr>
          <p:cNvGrpSpPr/>
          <p:nvPr/>
        </p:nvGrpSpPr>
        <p:grpSpPr>
          <a:xfrm>
            <a:off x="0" y="0"/>
            <a:ext cx="12192000" cy="368301"/>
            <a:chOff x="0" y="-127508"/>
            <a:chExt cx="12192000" cy="1361811"/>
          </a:xfrm>
        </p:grpSpPr>
        <p:sp>
          <p:nvSpPr>
            <p:cNvPr id="5" name="Rectangle: Top Corners Rounded 17">
              <a:extLst>
                <a:ext uri="{FF2B5EF4-FFF2-40B4-BE49-F238E27FC236}">
                  <a16:creationId xmlns="" xmlns:a16="http://schemas.microsoft.com/office/drawing/2014/main" id="{0BDFF578-A78A-4078-813E-DF3D4663EE4C}"/>
                </a:ext>
              </a:extLst>
            </p:cNvPr>
            <p:cNvSpPr/>
            <p:nvPr/>
          </p:nvSpPr>
          <p:spPr>
            <a:xfrm rot="10800000">
              <a:off x="0" y="64722"/>
              <a:ext cx="12192000" cy="1169581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AFDF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99">
                <a:defRPr/>
              </a:pPr>
              <a:endParaRPr lang="en-US" sz="170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: Top Corners Rounded 18">
              <a:extLst>
                <a:ext uri="{FF2B5EF4-FFF2-40B4-BE49-F238E27FC236}">
                  <a16:creationId xmlns="" xmlns:a16="http://schemas.microsoft.com/office/drawing/2014/main" id="{AA290BAB-356E-4044-AAEE-F4B059773AF2}"/>
                </a:ext>
              </a:extLst>
            </p:cNvPr>
            <p:cNvSpPr/>
            <p:nvPr/>
          </p:nvSpPr>
          <p:spPr>
            <a:xfrm rot="10800000">
              <a:off x="0" y="-127508"/>
              <a:ext cx="12192000" cy="798297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rgbClr val="71C6FF"/>
            </a:solidFill>
            <a:ln>
              <a:solidFill>
                <a:srgbClr val="71C6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399">
                <a:defRPr/>
              </a:pPr>
              <a:endParaRPr lang="en-US" sz="1700">
                <a:solidFill>
                  <a:prstClr val="white"/>
                </a:solidFill>
                <a:latin typeface="Calibri"/>
              </a:endParaRP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616" y="2848867"/>
            <a:ext cx="5067285" cy="307793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49933"/>
            <a:ext cx="2331214" cy="233121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61731"/>
            <a:ext cx="1524000" cy="1644399"/>
          </a:xfrm>
          <a:prstGeom prst="rect">
            <a:avLst/>
          </a:prstGeom>
        </p:spPr>
      </p:pic>
      <p:sp>
        <p:nvSpPr>
          <p:cNvPr id="41" name="Cloud Callout 51">
            <a:extLst>
              <a:ext uri="{FF2B5EF4-FFF2-40B4-BE49-F238E27FC236}">
                <a16:creationId xmlns="" xmlns:a16="http://schemas.microsoft.com/office/drawing/2014/main" id="{C5271F82-8A3C-4998-B4CC-8A81F2BA9CD7}"/>
              </a:ext>
            </a:extLst>
          </p:cNvPr>
          <p:cNvSpPr/>
          <p:nvPr/>
        </p:nvSpPr>
        <p:spPr>
          <a:xfrm>
            <a:off x="2833353" y="883930"/>
            <a:ext cx="7401952" cy="2299447"/>
          </a:xfrm>
          <a:prstGeom prst="cloudCallout">
            <a:avLst>
              <a:gd name="adj1" fmla="val -58789"/>
              <a:gd name="adj2" fmla="val 7712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91440" tIns="45721" rIns="91440" bIns="45721"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1AFDEF80-9E56-4571-BA2D-400CF94D8EBC}"/>
              </a:ext>
            </a:extLst>
          </p:cNvPr>
          <p:cNvSpPr txBox="1"/>
          <p:nvPr/>
        </p:nvSpPr>
        <p:spPr>
          <a:xfrm>
            <a:off x="3206839" y="1692632"/>
            <a:ext cx="6864050" cy="661722"/>
          </a:xfrm>
          <a:prstGeom prst="rect">
            <a:avLst/>
          </a:prstGeom>
          <a:noFill/>
        </p:spPr>
        <p:txBody>
          <a:bodyPr wrap="square" lIns="91440" tIns="45721" rIns="91440" bIns="45721" rtlCol="0">
            <a:spAutoFit/>
          </a:bodyPr>
          <a:lstStyle/>
          <a:p>
            <a:pPr algn="ctr"/>
            <a:r>
              <a:rPr lang="en-US" sz="3700" dirty="0" err="1"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sz="3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700" dirty="0">
                <a:latin typeface="Times New Roman" pitchFamily="18" charset="0"/>
                <a:cs typeface="Times New Roman" pitchFamily="18" charset="0"/>
              </a:rPr>
              <a:t>NHÓM </a:t>
            </a:r>
          </a:p>
        </p:txBody>
      </p:sp>
    </p:spTree>
    <p:extLst>
      <p:ext uri="{BB962C8B-B14F-4D97-AF65-F5344CB8AC3E}">
        <p14:creationId xmlns:p14="http://schemas.microsoft.com/office/powerpoint/2010/main" val="2257705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1753232" y="1108554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Cuối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tuần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,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bố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mẹ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đưa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em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chơi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ở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vườn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bách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thú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5 hàng" pitchFamily="34" charset="0"/>
                <a:ea typeface="方正卡通简体" panose="03000509000000000000" pitchFamily="65" charset="-122"/>
              </a:rPr>
              <a:t>Ở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1753232" y="1730136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ây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có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rất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nhiều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loài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động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vật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.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Em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thích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nhất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là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được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chơi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1753232" y="2354667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với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những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chú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thỏ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.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Chúng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rất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đáng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yêu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và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hiền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lành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.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1686972" y="2963405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Em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đã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chụp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rất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nhiều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ảnh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với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bố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mẹ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Em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rất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hạnh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phúc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1726728" y="3601188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vì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được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bố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mẹ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cho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đi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chơi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.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606936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2" grpId="0"/>
      <p:bldP spid="14" grpId="0"/>
      <p:bldP spid="15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1753232" y="1108554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Thứ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Bảy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tuần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trước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,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bố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đưa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em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chơi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ở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công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viên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1753232" y="1730136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Em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được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chơi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rất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nhiều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trò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chơi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hấp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dẫn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Em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thích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nhất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1753232" y="2354667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là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trò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đu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quay.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Sau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đó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bos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còn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mua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kem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cho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em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nữa</a:t>
            </a:r>
            <a:r>
              <a:rPr kumimoji="0" lang="en-US" altLang="zh-CN" sz="3200" b="1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.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1686972" y="2963405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Buổi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đi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chơi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thú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vị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làm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noProof="0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sao</a:t>
            </a:r>
            <a:r>
              <a:rPr lang="en-US" altLang="zh-CN" sz="3200" b="1" noProof="0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!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237352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12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-54593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25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05" r="1550"/>
          <a:stretch/>
        </p:blipFill>
        <p:spPr>
          <a:xfrm>
            <a:off x="1658280" y="70055"/>
            <a:ext cx="10533720" cy="7109445"/>
          </a:xfrm>
          <a:prstGeom prst="rect">
            <a:avLst/>
          </a:prstGeom>
        </p:spPr>
      </p:pic>
      <p:pic>
        <p:nvPicPr>
          <p:cNvPr id="16" name="图片 40964" descr="1-4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174" y="-52495"/>
            <a:ext cx="13271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B1FFA95B-FBE4-475F-9D2C-8B116AB94D7A}"/>
              </a:ext>
            </a:extLst>
          </p:cNvPr>
          <p:cNvSpPr txBox="1"/>
          <p:nvPr/>
        </p:nvSpPr>
        <p:spPr>
          <a:xfrm>
            <a:off x="70206" y="492963"/>
            <a:ext cx="107885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Thứ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Sáu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ngày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....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tháng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lang="en-US" altLang="zh-CN" sz="3200" b="1" noProof="0" dirty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4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năm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2022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877365" y="1104279"/>
            <a:ext cx="898634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Tiếng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 </a:t>
            </a:r>
            <a:r>
              <a:rPr kumimoji="0" lang="en-US" altLang="zh-CN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P001 4 hàng" panose="020B0603050302020204" pitchFamily="34" charset="0"/>
                <a:ea typeface="方正卡通简体" panose="03000509000000000000" pitchFamily="65" charset="-122"/>
                <a:cs typeface="+mn-cs"/>
              </a:rPr>
              <a:t>Việt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1752008" y="2346550"/>
            <a:ext cx="48608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2 (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tr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125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)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D5F768A-B94A-4C92-956B-B20901D8F566}"/>
              </a:ext>
            </a:extLst>
          </p:cNvPr>
          <p:cNvSpPr txBox="1"/>
          <p:nvPr/>
        </p:nvSpPr>
        <p:spPr>
          <a:xfrm>
            <a:off x="4614475" y="2957829"/>
            <a:ext cx="48608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Bài</a:t>
            </a:r>
            <a:r>
              <a:rPr lang="en-US" altLang="zh-CN" sz="3200" b="1" dirty="0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prstClr val="black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làm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EB15F7E-FD8A-4A9C-ACD0-F837E70F697C}"/>
              </a:ext>
            </a:extLst>
          </p:cNvPr>
          <p:cNvSpPr txBox="1"/>
          <p:nvPr/>
        </p:nvSpPr>
        <p:spPr>
          <a:xfrm>
            <a:off x="1635616" y="1729243"/>
            <a:ext cx="10779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  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Viết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đoạn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văn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kể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về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một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buổi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đi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 </a:t>
            </a:r>
            <a:r>
              <a:rPr lang="en-US" altLang="zh-CN" sz="3200" b="1" dirty="0" err="1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chơi</a:t>
            </a:r>
            <a:r>
              <a:rPr lang="en-US" altLang="zh-CN" sz="3200" b="1" dirty="0" smtClean="0">
                <a:solidFill>
                  <a:srgbClr val="FF0000"/>
                </a:solidFill>
                <a:latin typeface="HP001 4 hàng" panose="020B0603050302020204" pitchFamily="34" charset="0"/>
                <a:ea typeface="方正卡通简体" panose="03000509000000000000" pitchFamily="65" charset="-122"/>
              </a:rPr>
              <a:t>.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4 hàng" panose="020B0603050302020204" pitchFamily="34" charset="0"/>
              <a:ea typeface="方正卡通简体" panose="03000509000000000000" pitchFamily="65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780495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1135</TotalTime>
  <Words>518</Words>
  <Application>Microsoft Office PowerPoint</Application>
  <PresentationFormat>Custom</PresentationFormat>
  <Paragraphs>45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1_Office Theme</vt:lpstr>
      <vt:lpstr>4_Office Theme</vt:lpstr>
      <vt:lpstr>6_Office Theme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154</cp:revision>
  <dcterms:created xsi:type="dcterms:W3CDTF">2021-05-27T09:39:36Z</dcterms:created>
  <dcterms:modified xsi:type="dcterms:W3CDTF">2022-04-02T16:09:50Z</dcterms:modified>
</cp:coreProperties>
</file>