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24"/>
  </p:notesMasterIdLst>
  <p:sldIdLst>
    <p:sldId id="329" r:id="rId4"/>
    <p:sldId id="323" r:id="rId5"/>
    <p:sldId id="434" r:id="rId6"/>
    <p:sldId id="437" r:id="rId7"/>
    <p:sldId id="438" r:id="rId8"/>
    <p:sldId id="439" r:id="rId9"/>
    <p:sldId id="440" r:id="rId10"/>
    <p:sldId id="389" r:id="rId11"/>
    <p:sldId id="441" r:id="rId12"/>
    <p:sldId id="433" r:id="rId13"/>
    <p:sldId id="442" r:id="rId14"/>
    <p:sldId id="443" r:id="rId15"/>
    <p:sldId id="419" r:id="rId16"/>
    <p:sldId id="392" r:id="rId17"/>
    <p:sldId id="425" r:id="rId18"/>
    <p:sldId id="444" r:id="rId19"/>
    <p:sldId id="445" r:id="rId20"/>
    <p:sldId id="446" r:id="rId21"/>
    <p:sldId id="426" r:id="rId22"/>
    <p:sldId id="401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0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520423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5/15/2023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  <p:sldLayoutId id="214748374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emf"/><Relationship Id="rId4" Type="http://schemas.openxmlformats.org/officeDocument/2006/relationships/image" Target="../media/image2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đậu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đậu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  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nhà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Sáng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nào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mẹ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cũng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dậy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sớm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để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đậu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Mẹ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chăm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chỉ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Mẹ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nhiều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đậu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Ai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mua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đậu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cũng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khen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ngon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quý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trọng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mẹ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069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bác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sĩ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Hằng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gày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,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phải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đến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bệnh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từ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sớm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khám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bệnh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cho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các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bệnh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nhân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Có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khi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phải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ở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bệnh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để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trực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đêm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mình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tự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hào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về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công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của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35001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giáo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Hằng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ngày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đến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để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d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ạy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sinh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trong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trường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yêu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quý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Mỗi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uổi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tối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phải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soạn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giáo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án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và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chấm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học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sinh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698036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dạy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các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bạn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nhỏ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những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kiến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thức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hay.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mơ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ước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ai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sau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sẽ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trở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thành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giáo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như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0644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1752008" y="2346550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132)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4614475" y="2957829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1077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804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95813"/>
            <a:ext cx="12085982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2800" dirty="0">
                <a:latin typeface="UTM Avo" panose="02040603050506020204" pitchFamily="18" charset="0"/>
              </a:rPr>
              <a:t>Tìm đọc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chuyện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nghiệp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086" y="1296221"/>
            <a:ext cx="4431609" cy="467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113185" y="971013"/>
            <a:ext cx="503582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thích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chú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bộ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đội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113185" y="1763903"/>
            <a:ext cx="6188764" cy="42810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thích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đội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chân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thích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bộ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đội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Bước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vác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súng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trên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hai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</a:t>
            </a:r>
            <a:endParaRPr lang="vi-VN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2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-10203"/>
            <a:ext cx="12085982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2800" dirty="0">
                <a:latin typeface="UTM Avo" panose="02040603050506020204" pitchFamily="18" charset="0"/>
              </a:rPr>
              <a:t>Tìm đọc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chuyện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nghiệp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113185" y="599957"/>
            <a:ext cx="503582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thơ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Xe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chữa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cháy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113185" y="1194067"/>
            <a:ext cx="4929806" cy="56762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Mình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đỏ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lửa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Bụng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chứa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nước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đầy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Tôi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chạy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bay</a:t>
            </a: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Hét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vang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đường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phố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Nhà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nào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bốc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lửa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Tôi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dập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liền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tay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Ai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gọi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chữa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cháy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?</a:t>
            </a: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...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ngay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!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...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Ngay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!</a:t>
            </a:r>
            <a:endParaRPr lang="vi-VN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9010" y="1307567"/>
            <a:ext cx="5791200" cy="4953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9012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-10203"/>
            <a:ext cx="12085982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2800" dirty="0">
                <a:latin typeface="UTM Avo" panose="02040603050506020204" pitchFamily="18" charset="0"/>
              </a:rPr>
              <a:t>Tìm đọc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chuyện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nghiệp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437861" y="1420720"/>
            <a:ext cx="5035824" cy="79289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thơ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nông</a:t>
            </a:r>
            <a:r>
              <a:rPr lang="en-US" sz="28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dân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331305" y="2068710"/>
            <a:ext cx="7248937" cy="2885771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ta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có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đủ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cơm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ăn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Ấy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nhờ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nông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dân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cấy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cày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Nắng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mưa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chẳng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ngừng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tay</a:t>
            </a:r>
            <a:endParaRPr lang="en-US" sz="28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việc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suốt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ngày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vẫn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tươi</a:t>
            </a:r>
            <a:r>
              <a:rPr lang="en-US" sz="28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6149" y="1787348"/>
            <a:ext cx="4312755" cy="3109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2982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332671"/>
            <a:ext cx="12085982" cy="70761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28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2800" dirty="0">
                <a:latin typeface="UTM Avo" panose="02040603050506020204" pitchFamily="18" charset="0"/>
              </a:rPr>
              <a:t>Tìm đọc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câu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chuyện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hoặc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một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bài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thơ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nói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về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nghề</a:t>
            </a:r>
            <a:r>
              <a:rPr lang="en-US" sz="2800" dirty="0" smtClean="0">
                <a:latin typeface="UTM Avo" panose="02040603050506020204" pitchFamily="18" charset="0"/>
              </a:rPr>
              <a:t> </a:t>
            </a:r>
            <a:r>
              <a:rPr lang="en-US" sz="2800" dirty="0" err="1" smtClean="0">
                <a:latin typeface="UTM Avo" panose="02040603050506020204" pitchFamily="18" charset="0"/>
              </a:rPr>
              <a:t>nghiệp</a:t>
            </a:r>
            <a:r>
              <a:rPr lang="en-US" sz="2800" dirty="0" smtClean="0">
                <a:latin typeface="UTM Avo" panose="02040603050506020204" pitchFamily="18" charset="0"/>
              </a:rPr>
              <a:t>.</a:t>
            </a:r>
            <a:endParaRPr lang="vi-VN" sz="2800" dirty="0">
              <a:latin typeface="UTM Avo" panose="020406030505060202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448781" y="1156782"/>
            <a:ext cx="5035824" cy="627460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Bài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thơ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Em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làm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thợ</a:t>
            </a:r>
            <a:r>
              <a:rPr lang="en-US" sz="2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xây</a:t>
            </a:r>
            <a:endParaRPr lang="vi-VN" sz="2400" dirty="0">
              <a:latin typeface="UTM Avo" panose="020406030505060202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218941" y="1809568"/>
            <a:ext cx="7495504" cy="312173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thợ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	         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Tay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cầm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dao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gạch</a:t>
            </a:r>
            <a:endParaRPr lang="en-US" sz="24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Xây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những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ngôi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Tay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nhanh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thoăn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thoắt</a:t>
            </a:r>
            <a:endParaRPr lang="en-US" sz="24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Cho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bà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mẹ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     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Như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bác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thợ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nề</a:t>
            </a:r>
            <a:endParaRPr lang="en-US" sz="24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Cho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chị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cho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cha           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làm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>
                <a:solidFill>
                  <a:srgbClr val="0070C0"/>
                </a:solidFill>
                <a:latin typeface="UTM Avo" panose="02040603050506020204" pitchFamily="18" charset="0"/>
              </a:rPr>
              <a:t>chú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thợ</a:t>
            </a:r>
            <a:endParaRPr lang="en-US" sz="2400" dirty="0" smtClean="0">
              <a:solidFill>
                <a:srgbClr val="0070C0"/>
              </a:solidFill>
              <a:latin typeface="UTM Avo" panose="02040603050506020204" pitchFamily="18" charset="0"/>
            </a:endParaRPr>
          </a:p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xây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ghê</a:t>
            </a:r>
            <a:r>
              <a:rPr lang="en-US" sz="2400" dirty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         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Xây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nhà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vui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400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ghê</a:t>
            </a:r>
            <a:r>
              <a:rPr lang="en-US" sz="2400" dirty="0" smtClean="0">
                <a:solidFill>
                  <a:srgbClr val="0070C0"/>
                </a:solidFill>
                <a:latin typeface="UTM Avo" panose="02040603050506020204" pitchFamily="18" charset="0"/>
              </a:rPr>
              <a:t>.</a:t>
            </a:r>
            <a:endParaRPr lang="vi-VN" sz="2800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85" y="1809568"/>
            <a:ext cx="3760630" cy="3193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4225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FC1A6A-8341-408E-A39C-3221B51E2D30}"/>
              </a:ext>
            </a:extLst>
          </p:cNvPr>
          <p:cNvSpPr txBox="1"/>
          <p:nvPr/>
        </p:nvSpPr>
        <p:spPr>
          <a:xfrm>
            <a:off x="172277" y="2319916"/>
            <a:ext cx="11765857" cy="11314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spcBef>
                <a:spcPts val="159"/>
              </a:spcBef>
              <a:spcAft>
                <a:spcPts val="159"/>
              </a:spcAft>
            </a:pPr>
            <a:r>
              <a:rPr lang="vi-VN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2</a:t>
            </a: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.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với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bạn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những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điều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thú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vị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của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nghề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nghiệp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được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nói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đến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trong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câu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chuyện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hoặc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bài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thơ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đã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đọc</a:t>
            </a:r>
            <a:r>
              <a:rPr lang="en-US" sz="3200" dirty="0" smtClean="0">
                <a:latin typeface="UTM Avo" panose="02040603050506020204" pitchFamily="18" charset="0"/>
              </a:rPr>
              <a:t>.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3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85000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việc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của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người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-7054" y="212265"/>
            <a:ext cx="10940361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1. </a:t>
            </a:r>
            <a:r>
              <a:rPr lang="vi-VN" sz="2800" b="1" dirty="0"/>
              <a:t>Nói những điều em biết về một nghề nghiệp em yêu thích.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0" y="958000"/>
            <a:ext cx="5050930" cy="3407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6088" y="988278"/>
            <a:ext cx="4894442" cy="3351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380169" y="4655476"/>
            <a:ext cx="5082957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một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sĩ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khoa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đang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khám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răng</a:t>
            </a:r>
            <a:r>
              <a:rPr lang="en-US" sz="2800" b="1" dirty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bạn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nhỏ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6426088" y="4655476"/>
            <a:ext cx="5082957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giáo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dạy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hiểu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biết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nhiều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điều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370680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-7054" y="212265"/>
            <a:ext cx="10940361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1. </a:t>
            </a:r>
            <a:r>
              <a:rPr lang="vi-VN" sz="2800" b="1" dirty="0"/>
              <a:t>Nói những điều em biết về một nghề nghiệp em yêu thích.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89" y="1135041"/>
            <a:ext cx="5565913" cy="3688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27" y="1225068"/>
            <a:ext cx="5495717" cy="3598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380169" y="4854256"/>
            <a:ext cx="5082957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nông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dân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đang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ruộng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để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cấy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lúa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6426088" y="4854256"/>
            <a:ext cx="5082957" cy="1439221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công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làm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về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sinh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môi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2800" b="1" dirty="0" smtClean="0">
                <a:solidFill>
                  <a:srgbClr val="FF0000"/>
                </a:solidFill>
              </a:rPr>
              <a:t>. </a:t>
            </a:r>
            <a:r>
              <a:rPr lang="en-US" sz="2800" b="1" dirty="0" err="1" smtClean="0">
                <a:solidFill>
                  <a:srgbClr val="FF0000"/>
                </a:solidFill>
              </a:rPr>
              <a:t>Giúp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môi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trường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sạch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sẽ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283566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-7054" y="212265"/>
            <a:ext cx="10940361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1. </a:t>
            </a:r>
            <a:r>
              <a:rPr lang="vi-VN" sz="2800" b="1" dirty="0"/>
              <a:t>Nói những điều em biết về một nghề nghiệp em yêu thích.</a:t>
            </a: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1005" y="1322043"/>
            <a:ext cx="5270331" cy="3553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55" y="1259693"/>
            <a:ext cx="4925171" cy="362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380169" y="4854256"/>
            <a:ext cx="5082957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đầu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bếp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giúp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có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nhiều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món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ăn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ngon</a:t>
            </a:r>
            <a:endParaRPr lang="vi-VN" sz="2800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6081536" y="4854256"/>
            <a:ext cx="5487616" cy="1870108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chú</a:t>
            </a:r>
            <a:r>
              <a:rPr lang="en-US" sz="2800" b="1" dirty="0" smtClean="0">
                <a:solidFill>
                  <a:srgbClr val="FF0000"/>
                </a:solidFill>
              </a:rPr>
              <a:t> phi </a:t>
            </a:r>
            <a:r>
              <a:rPr lang="en-US" sz="2800" b="1" dirty="0" err="1" smtClean="0">
                <a:solidFill>
                  <a:srgbClr val="FF0000"/>
                </a:solidFill>
              </a:rPr>
              <a:t>công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giúp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mình</a:t>
            </a:r>
            <a:r>
              <a:rPr lang="en-US" sz="2800" b="1" dirty="0" smtClean="0">
                <a:solidFill>
                  <a:srgbClr val="FF0000"/>
                </a:solidFill>
              </a:rPr>
              <a:t> di </a:t>
            </a:r>
            <a:r>
              <a:rPr lang="en-US" sz="2800" b="1" dirty="0" err="1" smtClean="0">
                <a:solidFill>
                  <a:srgbClr val="FF0000"/>
                </a:solidFill>
              </a:rPr>
              <a:t>chuyển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từ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nơi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này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tới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nơi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khác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với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quãng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đường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rất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xa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nhưng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trong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thời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gian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ngắn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28356680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  <p:bldP spid="1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-7054" y="212265"/>
            <a:ext cx="10940361" cy="57744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1. </a:t>
            </a:r>
            <a:r>
              <a:rPr lang="vi-VN" sz="2800" b="1" dirty="0"/>
              <a:t>Nói những điều em biết về một nghề nghiệp em yêu thích.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959" y="1082033"/>
            <a:ext cx="5350258" cy="367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7290" y="1082033"/>
            <a:ext cx="5151613" cy="36754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380169" y="4854256"/>
            <a:ext cx="5082957" cy="1870108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chú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thợ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xây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xây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ngôi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cao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tầng</a:t>
            </a:r>
            <a:r>
              <a:rPr lang="en-US" sz="2800" b="1" dirty="0" smtClean="0">
                <a:solidFill>
                  <a:srgbClr val="FF0000"/>
                </a:solidFill>
              </a:rPr>
              <a:t>,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trình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rất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đẹp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nhờ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đôi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bàn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tay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khéo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léo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của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chú</a:t>
            </a:r>
            <a:r>
              <a:rPr lang="en-US" sz="2800" b="1" dirty="0" smtClean="0">
                <a:solidFill>
                  <a:srgbClr val="FF0000"/>
                </a:solidFill>
              </a:rPr>
              <a:t>.</a:t>
            </a:r>
            <a:endParaRPr lang="vi-VN" sz="2800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73913ED-F2DD-421B-AB08-9B497C53B234}"/>
              </a:ext>
            </a:extLst>
          </p:cNvPr>
          <p:cNvSpPr/>
          <p:nvPr/>
        </p:nvSpPr>
        <p:spPr>
          <a:xfrm>
            <a:off x="6426088" y="4854256"/>
            <a:ext cx="5082957" cy="1008334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en-US" sz="2800" b="1" dirty="0" err="1" smtClean="0">
                <a:solidFill>
                  <a:srgbClr val="FF0000"/>
                </a:solidFill>
              </a:rPr>
              <a:t>Đây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là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cô</a:t>
            </a:r>
            <a:r>
              <a:rPr lang="en-US" sz="2800" b="1" dirty="0" smtClean="0">
                <a:solidFill>
                  <a:srgbClr val="FF0000"/>
                </a:solidFill>
              </a:rPr>
              <a:t> y </a:t>
            </a:r>
            <a:r>
              <a:rPr lang="en-US" sz="2800" b="1" dirty="0" err="1" smtClean="0">
                <a:solidFill>
                  <a:srgbClr val="FF0000"/>
                </a:solidFill>
              </a:rPr>
              <a:t>tá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chăm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sóc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những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người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bệnh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mau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khỏe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trở</a:t>
            </a:r>
            <a:r>
              <a:rPr lang="en-US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</a:rPr>
              <a:t>lại</a:t>
            </a:r>
            <a:r>
              <a:rPr lang="en-US" sz="2800" b="1" dirty="0" smtClean="0">
                <a:solidFill>
                  <a:srgbClr val="FF0000"/>
                </a:solidFill>
              </a:rPr>
              <a:t>. </a:t>
            </a:r>
            <a:endParaRPr lang="vi-VN" sz="2800" b="1" dirty="0"/>
          </a:p>
        </p:txBody>
      </p:sp>
    </p:spTree>
    <p:extLst>
      <p:ext uri="{BB962C8B-B14F-4D97-AF65-F5344CB8AC3E}">
        <p14:creationId xmlns:p14="http://schemas.microsoft.com/office/powerpoint/2010/main" val="58731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7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8BA9B96-6D67-4654-B3E2-B8CE8A037511}"/>
              </a:ext>
            </a:extLst>
          </p:cNvPr>
          <p:cNvSpPr txBox="1"/>
          <p:nvPr/>
        </p:nvSpPr>
        <p:spPr>
          <a:xfrm>
            <a:off x="107332" y="446750"/>
            <a:ext cx="12084668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2.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Viết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4 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- 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5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kể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về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công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việc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người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mà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biết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6EF0F40-07D2-43DE-B715-DA855A86FF10}"/>
              </a:ext>
            </a:extLst>
          </p:cNvPr>
          <p:cNvSpPr/>
          <p:nvPr/>
        </p:nvSpPr>
        <p:spPr>
          <a:xfrm>
            <a:off x="3564840" y="1445737"/>
            <a:ext cx="5057747" cy="99350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1.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muốn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kể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về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ai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Người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làm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công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gì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C65D568-C692-4A1C-92DE-62EA3F0F9F36}"/>
              </a:ext>
            </a:extLst>
          </p:cNvPr>
          <p:cNvSpPr/>
          <p:nvPr/>
        </p:nvSpPr>
        <p:spPr>
          <a:xfrm>
            <a:off x="8622587" y="3105149"/>
            <a:ext cx="3500729" cy="130536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 2.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Người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làm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 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   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ở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đâu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6245E89-99D9-40CD-9E0A-19D3BCE0B066}"/>
              </a:ext>
            </a:extLst>
          </p:cNvPr>
          <p:cNvSpPr/>
          <p:nvPr/>
        </p:nvSpPr>
        <p:spPr>
          <a:xfrm>
            <a:off x="106014" y="2866613"/>
            <a:ext cx="3485322" cy="172371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4.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suy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nghĩ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gì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về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công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7D0F812-6736-4ACD-A216-151174EED1F5}"/>
              </a:ext>
            </a:extLst>
          </p:cNvPr>
          <p:cNvSpPr/>
          <p:nvPr/>
        </p:nvSpPr>
        <p:spPr>
          <a:xfrm>
            <a:off x="4492486" y="3159688"/>
            <a:ext cx="3087757" cy="109483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Kể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về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một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công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việc</a:t>
            </a:r>
            <a:endParaRPr lang="en-US" sz="2800" b="1" kern="0" dirty="0" smtClean="0">
              <a:latin typeface="Arial-Rounded"/>
              <a:ea typeface="Arial-Rounded"/>
              <a:sym typeface="Arial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48551DC-9DEA-4A58-92D0-DD5A25C3DFCE}"/>
              </a:ext>
            </a:extLst>
          </p:cNvPr>
          <p:cNvCxnSpPr>
            <a:cxnSpLocks/>
            <a:endCxn id="49" idx="2"/>
          </p:cNvCxnSpPr>
          <p:nvPr/>
        </p:nvCxnSpPr>
        <p:spPr>
          <a:xfrm flipV="1">
            <a:off x="6076724" y="2439238"/>
            <a:ext cx="16990" cy="717723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AB45075-F858-4FB7-8643-BB9A9372DC08}"/>
              </a:ext>
            </a:extLst>
          </p:cNvPr>
          <p:cNvCxnSpPr>
            <a:cxnSpLocks/>
          </p:cNvCxnSpPr>
          <p:nvPr/>
        </p:nvCxnSpPr>
        <p:spPr>
          <a:xfrm flipH="1">
            <a:off x="3564840" y="3696633"/>
            <a:ext cx="931750" cy="0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ECB6627-8B82-4E97-89A7-A6EFA9B220AF}"/>
              </a:ext>
            </a:extLst>
          </p:cNvPr>
          <p:cNvCxnSpPr>
            <a:cxnSpLocks/>
          </p:cNvCxnSpPr>
          <p:nvPr/>
        </p:nvCxnSpPr>
        <p:spPr>
          <a:xfrm>
            <a:off x="7624852" y="3719987"/>
            <a:ext cx="997735" cy="20405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103A302-6B97-48D1-903D-F3E4FF931AA9}"/>
              </a:ext>
            </a:extLst>
          </p:cNvPr>
          <p:cNvCxnSpPr>
            <a:cxnSpLocks/>
            <a:stCxn id="43" idx="4"/>
          </p:cNvCxnSpPr>
          <p:nvPr/>
        </p:nvCxnSpPr>
        <p:spPr>
          <a:xfrm>
            <a:off x="6036365" y="4254520"/>
            <a:ext cx="11767" cy="963159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BCE13C0-CC98-4362-A30D-21A171411EA3}"/>
              </a:ext>
            </a:extLst>
          </p:cNvPr>
          <p:cNvSpPr/>
          <p:nvPr/>
        </p:nvSpPr>
        <p:spPr>
          <a:xfrm>
            <a:off x="3564840" y="5217680"/>
            <a:ext cx="5057747" cy="136864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 3.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Công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việc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đó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đem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lại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lợi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ích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gì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5953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47" grpId="0" animBg="1"/>
      <p:bldP spid="45" grpId="0" animBg="1"/>
      <p:bldP spid="43" grpId="0" animBg="1"/>
      <p:bldP spid="3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68BA9B96-6D67-4654-B3E2-B8CE8A037511}"/>
              </a:ext>
            </a:extLst>
          </p:cNvPr>
          <p:cNvSpPr txBox="1"/>
          <p:nvPr/>
        </p:nvSpPr>
        <p:spPr>
          <a:xfrm>
            <a:off x="107332" y="446750"/>
            <a:ext cx="12084668" cy="6052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170">
              <a:lnSpc>
                <a:spcPts val="4000"/>
              </a:lnSpc>
              <a:buClr>
                <a:srgbClr val="000000"/>
              </a:buClr>
            </a:pPr>
            <a:r>
              <a:rPr lang="en-US" sz="3200" b="1" kern="0" dirty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2.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Viết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4 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- 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5 </a:t>
            </a:r>
            <a:r>
              <a:rPr lang="en-US" sz="3200" b="1" kern="0" dirty="0" err="1">
                <a:latin typeface="Arial-Rounded"/>
                <a:ea typeface="Arial-Rounded"/>
                <a:cs typeface="Arial"/>
                <a:sym typeface="Arial"/>
              </a:rPr>
              <a:t>câu</a:t>
            </a:r>
            <a:r>
              <a:rPr lang="en-US" sz="3200" b="1" kern="0" dirty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kể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về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công</a:t>
            </a:r>
            <a:r>
              <a:rPr lang="en-US" sz="3200" b="1" kern="0" dirty="0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solidFill>
                  <a:srgbClr val="FF0000"/>
                </a:solidFill>
                <a:latin typeface="Arial-Rounded"/>
                <a:ea typeface="Arial-Rounded"/>
                <a:cs typeface="Arial"/>
                <a:sym typeface="Arial"/>
              </a:rPr>
              <a:t>việc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của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một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người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mà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em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 </a:t>
            </a:r>
            <a:r>
              <a:rPr lang="en-US" sz="3200" b="1" kern="0" dirty="0" err="1" smtClean="0">
                <a:latin typeface="Arial-Rounded"/>
                <a:ea typeface="Arial-Rounded"/>
                <a:cs typeface="Arial"/>
                <a:sym typeface="Arial"/>
              </a:rPr>
              <a:t>biết</a:t>
            </a:r>
            <a:r>
              <a:rPr lang="en-US" sz="3200" b="1" kern="0" dirty="0" smtClean="0">
                <a:latin typeface="Arial-Rounded"/>
                <a:ea typeface="Arial-Rounded"/>
                <a:cs typeface="Arial"/>
                <a:sym typeface="Arial"/>
              </a:rPr>
              <a:t>.</a:t>
            </a:r>
            <a:endParaRPr lang="en-US" sz="3200" b="1" kern="0" dirty="0">
              <a:latin typeface="Arial-Rounded"/>
              <a:ea typeface="Arial-Rounded"/>
              <a:cs typeface="Arial"/>
              <a:sym typeface="Arial"/>
            </a:endParaRPr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E6EF0F40-07D2-43DE-B715-DA855A86FF10}"/>
              </a:ext>
            </a:extLst>
          </p:cNvPr>
          <p:cNvSpPr/>
          <p:nvPr/>
        </p:nvSpPr>
        <p:spPr>
          <a:xfrm>
            <a:off x="3564840" y="1445737"/>
            <a:ext cx="5057747" cy="993501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1.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muốn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kể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về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ai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Người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làm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công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gì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9C65D568-C692-4A1C-92DE-62EA3F0F9F36}"/>
              </a:ext>
            </a:extLst>
          </p:cNvPr>
          <p:cNvSpPr/>
          <p:nvPr/>
        </p:nvSpPr>
        <p:spPr>
          <a:xfrm>
            <a:off x="8622587" y="3105149"/>
            <a:ext cx="3500729" cy="1305360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 2.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Người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làm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  </a:t>
            </a:r>
          </a:p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kern="0" dirty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   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ở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đâu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C6245E89-99D9-40CD-9E0A-19D3BCE0B066}"/>
              </a:ext>
            </a:extLst>
          </p:cNvPr>
          <p:cNvSpPr/>
          <p:nvPr/>
        </p:nvSpPr>
        <p:spPr>
          <a:xfrm>
            <a:off x="106014" y="2866613"/>
            <a:ext cx="3485322" cy="1723713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4.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Em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suy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nghĩ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gì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về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công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việc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 </a:t>
            </a:r>
            <a:r>
              <a:rPr kumimoji="0" lang="en-US" sz="2800" b="0" i="0" u="none" strike="noStrike" kern="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đó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57D0F812-6736-4ACD-A216-151174EED1F5}"/>
              </a:ext>
            </a:extLst>
          </p:cNvPr>
          <p:cNvSpPr/>
          <p:nvPr/>
        </p:nvSpPr>
        <p:spPr>
          <a:xfrm>
            <a:off x="4492486" y="3159688"/>
            <a:ext cx="3087757" cy="1094832"/>
          </a:xfrm>
          <a:prstGeom prst="ellipse">
            <a:avLst/>
          </a:prstGeom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Kể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về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một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công</a:t>
            </a:r>
            <a:r>
              <a:rPr lang="en-US" sz="2800" b="1" kern="0" dirty="0" smtClean="0">
                <a:latin typeface="Arial-Rounded"/>
                <a:ea typeface="Arial-Rounded"/>
                <a:sym typeface="Arial"/>
              </a:rPr>
              <a:t> </a:t>
            </a:r>
            <a:r>
              <a:rPr lang="en-US" sz="2800" b="1" kern="0" dirty="0" err="1" smtClean="0">
                <a:latin typeface="Arial-Rounded"/>
                <a:ea typeface="Arial-Rounded"/>
                <a:sym typeface="Arial"/>
              </a:rPr>
              <a:t>việc</a:t>
            </a:r>
            <a:endParaRPr lang="en-US" sz="2800" b="1" kern="0" dirty="0" smtClean="0">
              <a:latin typeface="Arial-Rounded"/>
              <a:ea typeface="Arial-Rounded"/>
              <a:sym typeface="Arial"/>
            </a:endParaRPr>
          </a:p>
        </p:txBody>
      </p: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648551DC-9DEA-4A58-92D0-DD5A25C3DFCE}"/>
              </a:ext>
            </a:extLst>
          </p:cNvPr>
          <p:cNvCxnSpPr>
            <a:cxnSpLocks/>
            <a:endCxn id="49" idx="2"/>
          </p:cNvCxnSpPr>
          <p:nvPr/>
        </p:nvCxnSpPr>
        <p:spPr>
          <a:xfrm flipV="1">
            <a:off x="6076724" y="2439238"/>
            <a:ext cx="16990" cy="717723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4AB45075-F858-4FB7-8643-BB9A9372DC08}"/>
              </a:ext>
            </a:extLst>
          </p:cNvPr>
          <p:cNvCxnSpPr>
            <a:cxnSpLocks/>
          </p:cNvCxnSpPr>
          <p:nvPr/>
        </p:nvCxnSpPr>
        <p:spPr>
          <a:xfrm flipH="1">
            <a:off x="3564840" y="3696633"/>
            <a:ext cx="931750" cy="0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CECB6627-8B82-4E97-89A7-A6EFA9B220AF}"/>
              </a:ext>
            </a:extLst>
          </p:cNvPr>
          <p:cNvCxnSpPr>
            <a:cxnSpLocks/>
          </p:cNvCxnSpPr>
          <p:nvPr/>
        </p:nvCxnSpPr>
        <p:spPr>
          <a:xfrm>
            <a:off x="7624852" y="3719987"/>
            <a:ext cx="997735" cy="20405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4103A302-6B97-48D1-903D-F3E4FF931AA9}"/>
              </a:ext>
            </a:extLst>
          </p:cNvPr>
          <p:cNvCxnSpPr>
            <a:cxnSpLocks/>
            <a:stCxn id="43" idx="4"/>
          </p:cNvCxnSpPr>
          <p:nvPr/>
        </p:nvCxnSpPr>
        <p:spPr>
          <a:xfrm>
            <a:off x="6036365" y="4254520"/>
            <a:ext cx="11767" cy="963159"/>
          </a:xfrm>
          <a:prstGeom prst="straightConnector1">
            <a:avLst/>
          </a:prstGeom>
          <a:solidFill>
            <a:srgbClr val="4472C4">
              <a:lumMod val="60000"/>
              <a:lumOff val="40000"/>
            </a:srgbClr>
          </a:solidFill>
          <a:ln w="38100" cap="flat" cmpd="sng" algn="ctr">
            <a:solidFill>
              <a:srgbClr val="FF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BBCE13C0-CC98-4362-A30D-21A171411EA3}"/>
              </a:ext>
            </a:extLst>
          </p:cNvPr>
          <p:cNvSpPr/>
          <p:nvPr/>
        </p:nvSpPr>
        <p:spPr>
          <a:xfrm>
            <a:off x="3564840" y="5217680"/>
            <a:ext cx="5057747" cy="136864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 3.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Công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việc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đó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đem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lại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lợi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ích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 </a:t>
            </a:r>
            <a:r>
              <a:rPr lang="en-US" sz="2800" kern="0" dirty="0" err="1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gì</a:t>
            </a:r>
            <a:r>
              <a:rPr lang="en-US" sz="2800" kern="0" dirty="0" smtClean="0">
                <a:solidFill>
                  <a:schemeClr val="tx1"/>
                </a:solidFill>
                <a:latin typeface="Arial-Rounded"/>
                <a:ea typeface="Arial-Rounded"/>
                <a:sym typeface="Arial"/>
              </a:rPr>
              <a:t>?</a:t>
            </a: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41712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1500</TotalTime>
  <Words>855</Words>
  <Application>Microsoft Office PowerPoint</Application>
  <PresentationFormat>Widescreen</PresentationFormat>
  <Paragraphs>94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35" baseType="lpstr">
      <vt:lpstr>Microsoft YaHei</vt:lpstr>
      <vt:lpstr>Arial</vt:lpstr>
      <vt:lpstr>Arial-Rounded</vt:lpstr>
      <vt:lpstr>Calibri</vt:lpstr>
      <vt:lpstr>Calibri Light</vt:lpstr>
      <vt:lpstr>等线</vt:lpstr>
      <vt:lpstr>HP001 4 hàng</vt:lpstr>
      <vt:lpstr>HP001 4H</vt:lpstr>
      <vt:lpstr>Times New Roman</vt:lpstr>
      <vt:lpstr>UTM Avo</vt:lpstr>
      <vt:lpstr>方正卡通简体</vt:lpstr>
      <vt:lpstr>方正静蕾简体</vt:lpstr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175</cp:revision>
  <dcterms:created xsi:type="dcterms:W3CDTF">2021-05-27T09:39:36Z</dcterms:created>
  <dcterms:modified xsi:type="dcterms:W3CDTF">2023-05-15T07:27:41Z</dcterms:modified>
</cp:coreProperties>
</file>