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708" r:id="rId2"/>
  </p:sldMasterIdLst>
  <p:notesMasterIdLst>
    <p:notesMasterId r:id="rId18"/>
  </p:notesMasterIdLst>
  <p:sldIdLst>
    <p:sldId id="363" r:id="rId3"/>
    <p:sldId id="364" r:id="rId4"/>
    <p:sldId id="317" r:id="rId5"/>
    <p:sldId id="361" r:id="rId6"/>
    <p:sldId id="362" r:id="rId7"/>
    <p:sldId id="366" r:id="rId8"/>
    <p:sldId id="365" r:id="rId9"/>
    <p:sldId id="355" r:id="rId10"/>
    <p:sldId id="369" r:id="rId11"/>
    <p:sldId id="332" r:id="rId12"/>
    <p:sldId id="370" r:id="rId13"/>
    <p:sldId id="372" r:id="rId14"/>
    <p:sldId id="371" r:id="rId15"/>
    <p:sldId id="373" r:id="rId16"/>
    <p:sldId id="368" r:id="rId17"/>
  </p:sldIdLst>
  <p:sldSz cx="6858000" cy="5143500"/>
  <p:notesSz cx="6858000" cy="9144000"/>
  <p:embeddedFontLst>
    <p:embeddedFont>
      <p:font typeface="Kalam" charset="0"/>
      <p:regular r:id="rId19"/>
      <p:bold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HP001 4 hàng" pitchFamily="34" charset="0"/>
      <p:regular r:id="rId25"/>
      <p:bold r:id="rId26"/>
    </p:embeddedFont>
    <p:embeddedFont>
      <p:font typeface="UTM Avo" pitchFamily="18" charset="0"/>
      <p:regular r:id="rId27"/>
      <p:bold r:id="rId28"/>
      <p:italic r:id="rId29"/>
      <p:boldItalic r:id="rId30"/>
    </p:embeddedFont>
    <p:embeddedFont>
      <p:font typeface="Montserrat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3D6C"/>
    <a:srgbClr val="DF3C7E"/>
    <a:srgbClr val="000000"/>
    <a:srgbClr val="E6F7F9"/>
    <a:srgbClr val="BEE7FB"/>
    <a:srgbClr val="E2F7E2"/>
    <a:srgbClr val="C7F1C6"/>
    <a:srgbClr val="BED096"/>
    <a:srgbClr val="B7D574"/>
    <a:srgbClr val="7EA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66"/>
    <p:restoredTop sz="95846"/>
  </p:normalViewPr>
  <p:slideViewPr>
    <p:cSldViewPr snapToGrid="0">
      <p:cViewPr>
        <p:scale>
          <a:sx n="100" d="100"/>
          <a:sy n="100" d="100"/>
        </p:scale>
        <p:origin x="-1182" y="-66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3627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2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4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417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80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2655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36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6896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28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811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xmlns="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1544" y="-61546"/>
            <a:ext cx="6734909" cy="520504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9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018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F86BAB08-D03A-4FEF-8092-001CB785BBAB}" type="datetimeFigureOut">
              <a:rPr lang="zh-CN" altLang="en-US" smtClean="0"/>
              <a:pPr/>
              <a:t>2022/1/21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875957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2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8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500"/>
            </a:lvl1pPr>
            <a:lvl2pPr marL="288036" indent="0" algn="ctr">
              <a:buNone/>
              <a:defRPr sz="1300"/>
            </a:lvl2pPr>
            <a:lvl3pPr marL="576072" indent="0" algn="ctr">
              <a:buNone/>
              <a:defRPr sz="1100"/>
            </a:lvl3pPr>
            <a:lvl4pPr marL="864108" indent="0" algn="ctr">
              <a:buNone/>
              <a:defRPr sz="1000"/>
            </a:lvl4pPr>
            <a:lvl5pPr marL="1152144" indent="0" algn="ctr">
              <a:buNone/>
              <a:defRPr sz="1000"/>
            </a:lvl5pPr>
            <a:lvl6pPr marL="1440180" indent="0" algn="ctr">
              <a:buNone/>
              <a:defRPr sz="1000"/>
            </a:lvl6pPr>
            <a:lvl7pPr marL="1728216" indent="0" algn="ctr">
              <a:buNone/>
              <a:defRPr sz="1000"/>
            </a:lvl7pPr>
            <a:lvl8pPr marL="2016252" indent="0" algn="ctr">
              <a:buNone/>
              <a:defRPr sz="1000"/>
            </a:lvl8pPr>
            <a:lvl9pPr marL="2304288" indent="0" algn="ctr">
              <a:buNone/>
              <a:defRPr sz="10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F86BAB08-D03A-4FEF-8092-001CB785BBAB}" type="datetimeFigureOut">
              <a:rPr lang="zh-CN" altLang="en-US" smtClean="0"/>
              <a:pPr/>
              <a:t>2022/1/21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247620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F86BAB08-D03A-4FEF-8092-001CB785BBAB}" type="datetimeFigureOut">
              <a:rPr lang="zh-CN" altLang="en-US" smtClean="0"/>
              <a:pPr/>
              <a:t>2022/1/21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346366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A3C39D9B-1707-4BC2-A8DF-A9A95A2D1DDF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19615" y="3189685"/>
            <a:ext cx="514350" cy="68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34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userDrawn="1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981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47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5B48A23-F086-E848-93F2-BE7280BF92FE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90" r:id="rId3"/>
    <p:sldLayoutId id="2147483694" r:id="rId4"/>
    <p:sldLayoutId id="2147483720" r:id="rId5"/>
    <p:sldLayoutId id="2147483721" r:id="rId6"/>
    <p:sldLayoutId id="214748372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05AA50F-DFE7-6C4B-92C5-EBE8E2BC7899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40494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12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9.jpeg"/><Relationship Id="rId4" Type="http://schemas.microsoft.com/office/2007/relationships/hdphoto" Target="../media/hdphoto1.wdp"/><Relationship Id="rId9" Type="http://schemas.openxmlformats.org/officeDocument/2006/relationships/image" Target="../media/image8.jpe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6.wdp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microsoft.com/office/2007/relationships/hdphoto" Target="../media/hdphoto8.wdp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1123" y="1686741"/>
            <a:ext cx="4694432" cy="1084217"/>
          </a:xfrm>
        </p:spPr>
        <p:txBody>
          <a:bodyPr>
            <a:normAutofit fontScale="90000"/>
          </a:bodyPr>
          <a:lstStyle/>
          <a:p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2576978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5FBF8A-C683-DC4F-8D52-7E14A6824B00}"/>
              </a:ext>
            </a:extLst>
          </p:cNvPr>
          <p:cNvSpPr txBox="1"/>
          <p:nvPr/>
        </p:nvSpPr>
        <p:spPr>
          <a:xfrm>
            <a:off x="231790" y="493093"/>
            <a:ext cx="6626210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1600" b="1" dirty="0">
                <a:latin typeface="UTM Avo" panose="02040603050506020204" pitchFamily="18" charset="0"/>
              </a:rPr>
              <a:t>Tìm đọc một bài thơ hoặc một câu chuyện về ngày Tết.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082" y="1162050"/>
            <a:ext cx="462430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62050"/>
            <a:ext cx="462430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82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27000"/>
            <a:ext cx="5537200" cy="497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75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38100"/>
            <a:ext cx="6070600" cy="497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3AD1E2-BAA4-614B-8AA8-95EF8A805123}"/>
              </a:ext>
            </a:extLst>
          </p:cNvPr>
          <p:cNvSpPr txBox="1"/>
          <p:nvPr/>
        </p:nvSpPr>
        <p:spPr>
          <a:xfrm>
            <a:off x="178851" y="318184"/>
            <a:ext cx="6539583" cy="783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1600" b="1" dirty="0">
                <a:latin typeface="UTM Avo" panose="02040603050506020204" pitchFamily="18" charset="0"/>
              </a:rPr>
              <a:t>Chia sẻ với các bạn câu thơ hay trong bài thơ hoặc điều em thích trong câu chuyện.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9D733B2-6E9A-9345-9104-EE03C0751A56}"/>
              </a:ext>
            </a:extLst>
          </p:cNvPr>
          <p:cNvGrpSpPr/>
          <p:nvPr/>
        </p:nvGrpSpPr>
        <p:grpSpPr>
          <a:xfrm>
            <a:off x="524746" y="1316517"/>
            <a:ext cx="5298993" cy="2668329"/>
            <a:chOff x="2631440" y="2783207"/>
            <a:chExt cx="3210560" cy="210375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0209620B-999B-364D-902A-F8F12D5FF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50583" y="2783207"/>
              <a:ext cx="2791417" cy="210375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B14254E-2BC6-8347-AC09-5E321548D307}"/>
                </a:ext>
              </a:extLst>
            </p:cNvPr>
            <p:cNvSpPr/>
            <p:nvPr/>
          </p:nvSpPr>
          <p:spPr>
            <a:xfrm>
              <a:off x="2631440" y="3252523"/>
              <a:ext cx="528320" cy="11975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75746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840445" y="-857250"/>
            <a:ext cx="5143500" cy="6858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2404907" y="1648419"/>
            <a:ext cx="2999274" cy="15388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576072">
              <a:buClrTx/>
              <a:defRPr/>
            </a:pPr>
            <a:r>
              <a:rPr lang="en-US" sz="5000" b="1" kern="1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32" y="-20857"/>
            <a:ext cx="800100" cy="106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4918165"/>
            <a:ext cx="6859411" cy="246191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5464574" y="2571750"/>
            <a:ext cx="1273103" cy="2870947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029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6858000" cy="5519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endParaRPr lang="en-US" sz="110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932782" y="-134496"/>
            <a:ext cx="5925217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0" y="-39371"/>
            <a:ext cx="746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576850" y="193076"/>
            <a:ext cx="6068570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lang="en-US" altLang="zh-CN" sz="2400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21 </a:t>
            </a:r>
            <a:r>
              <a:rPr lang="en-US" altLang="zh-CN" sz="2400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1 năm 2022</a:t>
            </a:r>
            <a:endParaRPr lang="zh-CN" altLang="en-US" sz="2400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608436" y="641172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24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lang="en-US" altLang="zh-CN" sz="2400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524450" y="1107968"/>
            <a:ext cx="3989886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thiệp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chúc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mừng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.</a:t>
            </a:r>
            <a:endParaRPr lang="en-US" altLang="zh-CN" sz="2400" b="1" kern="1200" dirty="0">
              <a:solidFill>
                <a:srgbClr val="FF0000"/>
              </a:solidFill>
              <a:latin typeface="HP001 4 hàng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0178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8934" y="76526"/>
            <a:ext cx="6709066" cy="43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20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Đọc các tấm thiệp dưới đây và trả lời câu hỏi 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2AEF1E86-AC86-5241-A433-5DF5FCCAE24E}"/>
              </a:ext>
            </a:extLst>
          </p:cNvPr>
          <p:cNvGrpSpPr/>
          <p:nvPr/>
        </p:nvGrpSpPr>
        <p:grpSpPr>
          <a:xfrm>
            <a:off x="535971" y="780334"/>
            <a:ext cx="2861748" cy="4244053"/>
            <a:chOff x="1169642" y="844295"/>
            <a:chExt cx="2274601" cy="322478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B4ACBB0-E07D-B047-BC29-0A0A89267AAB}"/>
                </a:ext>
              </a:extLst>
            </p:cNvPr>
            <p:cNvSpPr/>
            <p:nvPr/>
          </p:nvSpPr>
          <p:spPr>
            <a:xfrm>
              <a:off x="1200886" y="1011990"/>
              <a:ext cx="2190013" cy="305708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9466" name="Picture 10" descr="Decal trang trí cành đào xuân 7 PK608 - Đỏ - Shop VnExpress">
              <a:extLst>
                <a:ext uri="{FF2B5EF4-FFF2-40B4-BE49-F238E27FC236}">
                  <a16:creationId xmlns:a16="http://schemas.microsoft.com/office/drawing/2014/main" xmlns="" id="{A720F7BE-6529-8C47-A3F6-965B5EE59C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1420" y="844295"/>
              <a:ext cx="1051931" cy="1051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68" name="Picture 12" descr="Hình ảnh Đèn Lồng Màu đỏ Xinh Đèn, Xinh, đỏ, Màu đỏ miễn phí tải tập tin  PNG PSDComment và Vector">
              <a:extLst>
                <a:ext uri="{FF2B5EF4-FFF2-40B4-BE49-F238E27FC236}">
                  <a16:creationId xmlns:a16="http://schemas.microsoft.com/office/drawing/2014/main" xmlns="" id="{8E72915F-9E0F-274B-A1E2-D228734F2B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60000" y1="81506" x2="60000" y2="815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858" y="1535666"/>
              <a:ext cx="452255" cy="405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70" name="Picture 14" descr="Lantern PNG Images | Vector and PSD Files | Free Download on Pngtree">
              <a:extLst>
                <a:ext uri="{FF2B5EF4-FFF2-40B4-BE49-F238E27FC236}">
                  <a16:creationId xmlns:a16="http://schemas.microsoft.com/office/drawing/2014/main" xmlns="" id="{AB7DF7F8-6B74-F34B-867E-6E11C3CF29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389" b="90000" l="10000" r="90000">
                          <a14:foregroundMark x1="49167" y1="1389" x2="49167" y2="10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32" r="28388" b="11492"/>
            <a:stretch/>
          </p:blipFill>
          <p:spPr bwMode="auto">
            <a:xfrm>
              <a:off x="1844462" y="1401361"/>
              <a:ext cx="237323" cy="45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4" descr="Lantern PNG Images | Vector and PSD Files | Free Download on Pngtree">
              <a:extLst>
                <a:ext uri="{FF2B5EF4-FFF2-40B4-BE49-F238E27FC236}">
                  <a16:creationId xmlns:a16="http://schemas.microsoft.com/office/drawing/2014/main" xmlns="" id="{6E77C917-C9A3-0C42-A99A-431C5EEFCD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389" b="90000" l="10000" r="90000">
                          <a14:foregroundMark x1="49167" y1="1389" x2="49167" y2="10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32" r="28388" b="11492"/>
            <a:stretch/>
          </p:blipFill>
          <p:spPr bwMode="auto">
            <a:xfrm rot="20962763">
              <a:off x="2121419" y="1140795"/>
              <a:ext cx="162095" cy="30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72" name="Picture 16" descr="Fireworks Vector Illustration Royalty Free Cliparts, Vectors, And Stock  Illustration. Image 40818577.">
              <a:extLst>
                <a:ext uri="{FF2B5EF4-FFF2-40B4-BE49-F238E27FC236}">
                  <a16:creationId xmlns:a16="http://schemas.microsoft.com/office/drawing/2014/main" xmlns="" id="{A187BB3B-5D7D-DC4C-B12A-40FF42924E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1948" y="1401361"/>
              <a:ext cx="437529" cy="492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74" name="Picture 18" descr="Hình ảnh Pháo Bông Pháo Hoa, Pháo Hoa Vector, Sáng, Bắn Pháo Hoa miễn phí  tải tập tin PNG PSDComment và Vector">
              <a:extLst>
                <a:ext uri="{FF2B5EF4-FFF2-40B4-BE49-F238E27FC236}">
                  <a16:creationId xmlns:a16="http://schemas.microsoft.com/office/drawing/2014/main" xmlns="" id="{CC9B5D72-7E33-CD49-A575-32BCD5E063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26"/>
            <a:stretch/>
          </p:blipFill>
          <p:spPr bwMode="auto">
            <a:xfrm>
              <a:off x="1169642" y="1698131"/>
              <a:ext cx="431568" cy="405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76" name="Picture 20" descr="Vector Bánh Chưng, Dưa Hấu Đỏ, Cành Đào, Cành Mai Ngày Tết">
              <a:extLst>
                <a:ext uri="{FF2B5EF4-FFF2-40B4-BE49-F238E27FC236}">
                  <a16:creationId xmlns:a16="http://schemas.microsoft.com/office/drawing/2014/main" xmlns="" id="{23A9FE6E-60B0-E74B-A8C1-5E0C8FADFA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4838" b="8739"/>
            <a:stretch/>
          </p:blipFill>
          <p:spPr bwMode="auto">
            <a:xfrm>
              <a:off x="2579478" y="3476628"/>
              <a:ext cx="798576" cy="576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FC4F0A8-CC68-E445-B9F2-B2EFAEFD76DF}"/>
                </a:ext>
              </a:extLst>
            </p:cNvPr>
            <p:cNvSpPr txBox="1"/>
            <p:nvPr/>
          </p:nvSpPr>
          <p:spPr>
            <a:xfrm>
              <a:off x="1192277" y="2092215"/>
              <a:ext cx="2251966" cy="1122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1200" b="1" dirty="0">
                  <a:solidFill>
                    <a:srgbClr val="DF3C7E"/>
                  </a:solidFill>
                  <a:latin typeface="HP001 4H" panose="020B0603050302020204" pitchFamily="34" charset="77"/>
                </a:rPr>
                <a:t> Nhân dịp Tết Nguyên đán, cháu kính chúc ông bà luôn mạnh khoẻ và vui vẻ.</a:t>
              </a:r>
            </a:p>
            <a:p>
              <a:pPr>
                <a:lnSpc>
                  <a:spcPct val="150000"/>
                </a:lnSpc>
              </a:pPr>
              <a:r>
                <a:rPr lang="en-US" sz="1200" b="1" dirty="0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                           </a:t>
              </a:r>
              <a:r>
                <a:rPr lang="x-none" sz="1200" b="1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Cháu </a:t>
              </a:r>
              <a:r>
                <a:rPr lang="x-none" sz="1200" b="1" dirty="0">
                  <a:solidFill>
                    <a:srgbClr val="DF3C7E"/>
                  </a:solidFill>
                  <a:latin typeface="HP001 4H" panose="020B0603050302020204" pitchFamily="34" charset="77"/>
                </a:rPr>
                <a:t>của </a:t>
              </a:r>
              <a:r>
                <a:rPr lang="x-none" sz="1200" b="1">
                  <a:solidFill>
                    <a:srgbClr val="DF3C7E"/>
                  </a:solidFill>
                  <a:latin typeface="HP001 4H" panose="020B0603050302020204" pitchFamily="34" charset="77"/>
                </a:rPr>
                <a:t>ông </a:t>
              </a:r>
              <a:r>
                <a:rPr lang="x-none" sz="1200" b="1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bà</a:t>
              </a:r>
              <a:endParaRPr lang="en-US" sz="1200" b="1" dirty="0">
                <a:solidFill>
                  <a:srgbClr val="DF3C7E"/>
                </a:solidFill>
                <a:latin typeface="HP001 4H" panose="020B0603050302020204" pitchFamily="34" charset="77"/>
              </a:endParaRPr>
            </a:p>
            <a:p>
              <a:pPr>
                <a:lnSpc>
                  <a:spcPct val="150000"/>
                </a:lnSpc>
              </a:pPr>
              <a:r>
                <a:rPr lang="en-US" sz="1200" b="1" dirty="0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                                  </a:t>
              </a:r>
              <a:r>
                <a:rPr lang="x-none" sz="1200" b="1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Lê </a:t>
              </a:r>
              <a:r>
                <a:rPr lang="x-none" sz="1200" b="1" dirty="0">
                  <a:solidFill>
                    <a:srgbClr val="DF3C7E"/>
                  </a:solidFill>
                  <a:latin typeface="HP001 4H" panose="020B0603050302020204" pitchFamily="34" charset="77"/>
                </a:rPr>
                <a:t>Hiếu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3EAD9442-3B9A-9341-B804-D3C7206B4685}"/>
              </a:ext>
            </a:extLst>
          </p:cNvPr>
          <p:cNvGrpSpPr/>
          <p:nvPr/>
        </p:nvGrpSpPr>
        <p:grpSpPr>
          <a:xfrm>
            <a:off x="3647976" y="885525"/>
            <a:ext cx="3060832" cy="4080038"/>
            <a:chOff x="4194222" y="1080229"/>
            <a:chExt cx="2355666" cy="314147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8CCB8503-ECB7-D241-B2C4-F190B44C653D}"/>
                </a:ext>
              </a:extLst>
            </p:cNvPr>
            <p:cNvSpPr/>
            <p:nvPr/>
          </p:nvSpPr>
          <p:spPr>
            <a:xfrm>
              <a:off x="4194222" y="1163228"/>
              <a:ext cx="2190013" cy="3057089"/>
            </a:xfrm>
            <a:prstGeom prst="rect">
              <a:avLst/>
            </a:prstGeom>
            <a:solidFill>
              <a:srgbClr val="ED3D6C"/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9480" name="Picture 24" descr="Hình ảnh Vàng Thỏi Vàng Fortune, Màu Vàng., Nguyên Bảo, Tài Sản miễn phí  tải tập tin PNG PSDComment và Vector">
              <a:extLst>
                <a:ext uri="{FF2B5EF4-FFF2-40B4-BE49-F238E27FC236}">
                  <a16:creationId xmlns:a16="http://schemas.microsoft.com/office/drawing/2014/main" xmlns="" id="{37340985-A0EC-1F4A-9B1C-1D892E145D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583" b="76250" l="50417" r="98417">
                          <a14:foregroundMark x1="55750" y1="63417" x2="55750" y2="63417"/>
                          <a14:foregroundMark x1="53833" y1="66833" x2="74583" y2="63083"/>
                          <a14:foregroundMark x1="70583" y1="75250" x2="80750" y2="73583"/>
                          <a14:foregroundMark x1="80750" y1="73583" x2="89667" y2="67000"/>
                          <a14:foregroundMark x1="89667" y1="67000" x2="91333" y2="61667"/>
                          <a14:foregroundMark x1="91333" y1="61500" x2="82083" y2="56417"/>
                          <a14:foregroundMark x1="82083" y1="56417" x2="61417" y2="54833"/>
                          <a14:foregroundMark x1="61417" y1="54833" x2="53667" y2="55667"/>
                          <a14:foregroundMark x1="52500" y1="55583" x2="53000" y2="49167"/>
                          <a14:foregroundMark x1="52667" y1="48167" x2="50417" y2="55417"/>
                          <a14:foregroundMark x1="75500" y1="51583" x2="85000" y2="51667"/>
                          <a14:foregroundMark x1="85000" y1="51667" x2="94750" y2="57667"/>
                          <a14:foregroundMark x1="81583" y1="48750" x2="78000" y2="48917"/>
                          <a14:foregroundMark x1="71333" y1="76333" x2="71333" y2="76333"/>
                          <a14:foregroundMark x1="93833" y1="35083" x2="87167" y2="27167"/>
                          <a14:foregroundMark x1="87167" y1="27167" x2="82000" y2="26500"/>
                          <a14:foregroundMark x1="82000" y1="26333" x2="98417" y2="25917"/>
                          <a14:foregroundMark x1="95333" y1="24333" x2="93833" y2="23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83" t="21766" b="21196"/>
            <a:stretch/>
          </p:blipFill>
          <p:spPr bwMode="auto">
            <a:xfrm rot="20752269" flipH="1">
              <a:off x="4290019" y="3484131"/>
              <a:ext cx="497328" cy="547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78" name="Picture 22" descr="Vector bánh chưng hình vẻ đẹp">
              <a:extLst>
                <a:ext uri="{FF2B5EF4-FFF2-40B4-BE49-F238E27FC236}">
                  <a16:creationId xmlns:a16="http://schemas.microsoft.com/office/drawing/2014/main" xmlns="" id="{1F1A987C-0629-D044-ADD5-A7ABBB15FF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84" b="21766"/>
            <a:stretch/>
          </p:blipFill>
          <p:spPr bwMode="auto">
            <a:xfrm>
              <a:off x="4194222" y="3841431"/>
              <a:ext cx="672456" cy="380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4" descr="Hình ảnh Vàng Thỏi Vàng Fortune, Màu Vàng., Nguyên Bảo, Tài Sản miễn phí  tải tập tin PNG PSDComment và Vector">
              <a:extLst>
                <a:ext uri="{FF2B5EF4-FFF2-40B4-BE49-F238E27FC236}">
                  <a16:creationId xmlns:a16="http://schemas.microsoft.com/office/drawing/2014/main" xmlns="" id="{D7C417D8-1A59-6446-BEA7-4839A60025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3583" b="76250" l="50417" r="98417">
                          <a14:foregroundMark x1="55750" y1="63417" x2="55750" y2="63417"/>
                          <a14:foregroundMark x1="53833" y1="66833" x2="74583" y2="63083"/>
                          <a14:foregroundMark x1="70583" y1="75250" x2="80750" y2="73583"/>
                          <a14:foregroundMark x1="80750" y1="73583" x2="89667" y2="67000"/>
                          <a14:foregroundMark x1="89667" y1="67000" x2="91333" y2="61667"/>
                          <a14:foregroundMark x1="91333" y1="61500" x2="82083" y2="56417"/>
                          <a14:foregroundMark x1="82083" y1="56417" x2="61417" y2="54833"/>
                          <a14:foregroundMark x1="61417" y1="54833" x2="53667" y2="55667"/>
                          <a14:foregroundMark x1="52500" y1="55583" x2="53000" y2="49167"/>
                          <a14:foregroundMark x1="52667" y1="48167" x2="50417" y2="55417"/>
                          <a14:foregroundMark x1="75500" y1="51583" x2="85000" y2="51667"/>
                          <a14:foregroundMark x1="85000" y1="51667" x2="94750" y2="57667"/>
                          <a14:foregroundMark x1="81583" y1="48750" x2="78000" y2="48917"/>
                          <a14:foregroundMark x1="71333" y1="76333" x2="71333" y2="76333"/>
                          <a14:foregroundMark x1="93833" y1="35083" x2="87167" y2="27167"/>
                          <a14:foregroundMark x1="87167" y1="27167" x2="82000" y2="26500"/>
                          <a14:foregroundMark x1="82000" y1="26333" x2="98417" y2="25917"/>
                          <a14:foregroundMark x1="95333" y1="24333" x2="93833" y2="23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83" t="21766" b="21196"/>
            <a:stretch/>
          </p:blipFill>
          <p:spPr bwMode="auto">
            <a:xfrm rot="21214890">
              <a:off x="5988089" y="3813754"/>
              <a:ext cx="355532" cy="391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82" name="Picture 26" descr="Tổng hợp ảnh Hoa Đào PNG">
              <a:extLst>
                <a:ext uri="{FF2B5EF4-FFF2-40B4-BE49-F238E27FC236}">
                  <a16:creationId xmlns:a16="http://schemas.microsoft.com/office/drawing/2014/main" xmlns="" id="{29EEAB3F-45B1-4D46-8363-C4C4D1D96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4719" y="1080229"/>
              <a:ext cx="2185169" cy="1097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E980F856-F59D-4C4F-B3CB-01BC102F761F}"/>
                </a:ext>
              </a:extLst>
            </p:cNvPr>
            <p:cNvSpPr txBox="1"/>
            <p:nvPr/>
          </p:nvSpPr>
          <p:spPr>
            <a:xfrm>
              <a:off x="4298086" y="2106323"/>
              <a:ext cx="2086149" cy="1066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 Nhân dịp năm mới con chúc bố mẹ mọi điều </a:t>
              </a:r>
              <a:r>
                <a:rPr lang="x-none" b="1">
                  <a:solidFill>
                    <a:schemeClr val="accent2"/>
                  </a:solidFill>
                  <a:latin typeface="HP001 4H" panose="020B0603050302020204" pitchFamily="34" charset="77"/>
                </a:rPr>
                <a:t>tốt </a:t>
              </a:r>
              <a:r>
                <a:rPr lang="x-none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đẹp.</a:t>
              </a:r>
              <a:endParaRPr lang="en-US" b="1" dirty="0" smtClean="0">
                <a:solidFill>
                  <a:schemeClr val="accent2"/>
                </a:solidFill>
                <a:latin typeface="HP001 4H" panose="020B0603050302020204" pitchFamily="34" charset="77"/>
              </a:endParaRPr>
            </a:p>
            <a:p>
              <a:pPr>
                <a:lnSpc>
                  <a:spcPct val="150000"/>
                </a:lnSpc>
              </a:pPr>
              <a:r>
                <a:rPr lang="en-US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 </a:t>
              </a:r>
              <a:r>
                <a:rPr lang="en-US" b="1" dirty="0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                        </a:t>
              </a:r>
              <a:r>
                <a:rPr lang="x-none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Con </a:t>
              </a:r>
              <a:r>
                <a:rPr lang="x-none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của </a:t>
              </a:r>
              <a:r>
                <a:rPr lang="x-none" b="1">
                  <a:solidFill>
                    <a:schemeClr val="accent2"/>
                  </a:solidFill>
                  <a:latin typeface="HP001 4H" panose="020B0603050302020204" pitchFamily="34" charset="77"/>
                </a:rPr>
                <a:t>bố </a:t>
              </a:r>
              <a:r>
                <a:rPr lang="x-none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mẹ</a:t>
              </a:r>
              <a:r>
                <a:rPr lang="en-US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 </a:t>
              </a:r>
              <a:r>
                <a:rPr lang="en-US" b="1" dirty="0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       </a:t>
              </a:r>
            </a:p>
            <a:p>
              <a:pPr>
                <a:lnSpc>
                  <a:spcPct val="150000"/>
                </a:lnSpc>
              </a:pPr>
              <a:r>
                <a:rPr lang="en-US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 </a:t>
              </a:r>
              <a:r>
                <a:rPr lang="en-US" b="1" dirty="0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                          </a:t>
              </a:r>
              <a:r>
                <a:rPr lang="x-none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Phương </a:t>
              </a:r>
              <a:r>
                <a:rPr lang="x-none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Mai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182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BFADBFA-BDF0-3846-BE73-BDCDC874A722}"/>
              </a:ext>
            </a:extLst>
          </p:cNvPr>
          <p:cNvGrpSpPr/>
          <p:nvPr/>
        </p:nvGrpSpPr>
        <p:grpSpPr>
          <a:xfrm>
            <a:off x="447041" y="406400"/>
            <a:ext cx="2781713" cy="3993996"/>
            <a:chOff x="1169642" y="844295"/>
            <a:chExt cx="2221257" cy="322478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4E806A52-B8E8-D24C-8E99-52289BC215D1}"/>
                </a:ext>
              </a:extLst>
            </p:cNvPr>
            <p:cNvSpPr/>
            <p:nvPr/>
          </p:nvSpPr>
          <p:spPr>
            <a:xfrm>
              <a:off x="1200886" y="1011990"/>
              <a:ext cx="2190013" cy="3057089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4" name="Picture 10" descr="Decal trang trí cành đào xuân 7 PK608 - Đỏ - Shop VnExpress">
              <a:extLst>
                <a:ext uri="{FF2B5EF4-FFF2-40B4-BE49-F238E27FC236}">
                  <a16:creationId xmlns:a16="http://schemas.microsoft.com/office/drawing/2014/main" xmlns="" id="{7B367737-D000-164B-953E-DBE469F0B0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1420" y="844295"/>
              <a:ext cx="1051931" cy="1051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2" descr="Hình ảnh Đèn Lồng Màu đỏ Xinh Đèn, Xinh, đỏ, Màu đỏ miễn phí tải tập tin  PNG PSDComment và Vector">
              <a:extLst>
                <a:ext uri="{FF2B5EF4-FFF2-40B4-BE49-F238E27FC236}">
                  <a16:creationId xmlns:a16="http://schemas.microsoft.com/office/drawing/2014/main" xmlns="" id="{7AC69A96-4C37-0F49-98AC-72C9674003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60000" y1="81506" x2="60000" y2="815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858" y="1535666"/>
              <a:ext cx="452255" cy="405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Lantern PNG Images | Vector and PSD Files | Free Download on Pngtree">
              <a:extLst>
                <a:ext uri="{FF2B5EF4-FFF2-40B4-BE49-F238E27FC236}">
                  <a16:creationId xmlns:a16="http://schemas.microsoft.com/office/drawing/2014/main" xmlns="" id="{5AE47FF5-14F4-A84E-9367-2B9A73192F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389" b="90000" l="10000" r="90000">
                          <a14:foregroundMark x1="49167" y1="1389" x2="49167" y2="10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32" r="28388" b="11492"/>
            <a:stretch/>
          </p:blipFill>
          <p:spPr bwMode="auto">
            <a:xfrm>
              <a:off x="1844462" y="1401361"/>
              <a:ext cx="237323" cy="45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4" descr="Lantern PNG Images | Vector and PSD Files | Free Download on Pngtree">
              <a:extLst>
                <a:ext uri="{FF2B5EF4-FFF2-40B4-BE49-F238E27FC236}">
                  <a16:creationId xmlns:a16="http://schemas.microsoft.com/office/drawing/2014/main" xmlns="" id="{045E0EF2-8F39-934C-9ECF-187D861E68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389" b="90000" l="10000" r="90000">
                          <a14:foregroundMark x1="49167" y1="1389" x2="49167" y2="10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32" r="28388" b="11492"/>
            <a:stretch/>
          </p:blipFill>
          <p:spPr bwMode="auto">
            <a:xfrm rot="20962763">
              <a:off x="2121419" y="1140795"/>
              <a:ext cx="162095" cy="30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ireworks Vector Illustration Royalty Free Cliparts, Vectors, And Stock  Illustration. Image 40818577.">
              <a:extLst>
                <a:ext uri="{FF2B5EF4-FFF2-40B4-BE49-F238E27FC236}">
                  <a16:creationId xmlns:a16="http://schemas.microsoft.com/office/drawing/2014/main" xmlns="" id="{FE2662A9-0F84-2140-8953-5E1DA468E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1948" y="1401361"/>
              <a:ext cx="437529" cy="492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8" descr="Hình ảnh Pháo Bông Pháo Hoa, Pháo Hoa Vector, Sáng, Bắn Pháo Hoa miễn phí  tải tập tin PNG PSDComment và Vector">
              <a:extLst>
                <a:ext uri="{FF2B5EF4-FFF2-40B4-BE49-F238E27FC236}">
                  <a16:creationId xmlns:a16="http://schemas.microsoft.com/office/drawing/2014/main" xmlns="" id="{BBE66398-38E3-CF4D-B676-965A7369CC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26"/>
            <a:stretch/>
          </p:blipFill>
          <p:spPr bwMode="auto">
            <a:xfrm>
              <a:off x="1169642" y="1698131"/>
              <a:ext cx="431568" cy="405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0" descr="Vector Bánh Chưng, Dưa Hấu Đỏ, Cành Đào, Cành Mai Ngày Tết">
              <a:extLst>
                <a:ext uri="{FF2B5EF4-FFF2-40B4-BE49-F238E27FC236}">
                  <a16:creationId xmlns:a16="http://schemas.microsoft.com/office/drawing/2014/main" xmlns="" id="{A32EED56-DCEC-C24C-9F31-3B48057BB6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4838" b="8739"/>
            <a:stretch/>
          </p:blipFill>
          <p:spPr bwMode="auto">
            <a:xfrm>
              <a:off x="2579478" y="3476628"/>
              <a:ext cx="798576" cy="576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4D1AABB-D79E-C845-9780-0D82BB29828D}"/>
                </a:ext>
              </a:extLst>
            </p:cNvPr>
            <p:cNvSpPr txBox="1"/>
            <p:nvPr/>
          </p:nvSpPr>
          <p:spPr>
            <a:xfrm>
              <a:off x="1192277" y="2092215"/>
              <a:ext cx="2185777" cy="137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x-none" b="1" dirty="0">
                  <a:solidFill>
                    <a:srgbClr val="DF3C7E"/>
                  </a:solidFill>
                  <a:latin typeface="HP001 4H" panose="020B0603050302020204" pitchFamily="34" charset="77"/>
                </a:rPr>
                <a:t> Nhân dịp Tết Nguyên đán, cháu kính chúc ông bà luôn mạnh khoẻ và vui vẻ.</a:t>
              </a:r>
            </a:p>
            <a:p>
              <a:pPr>
                <a:lnSpc>
                  <a:spcPct val="150000"/>
                </a:lnSpc>
              </a:pPr>
              <a:r>
                <a:rPr lang="en-US" b="1" dirty="0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                     </a:t>
              </a:r>
              <a:r>
                <a:rPr lang="x-none" b="1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Cháu </a:t>
              </a:r>
              <a:r>
                <a:rPr lang="x-none" b="1" dirty="0">
                  <a:solidFill>
                    <a:srgbClr val="DF3C7E"/>
                  </a:solidFill>
                  <a:latin typeface="HP001 4H" panose="020B0603050302020204" pitchFamily="34" charset="77"/>
                </a:rPr>
                <a:t>của ông bà</a:t>
              </a:r>
            </a:p>
            <a:p>
              <a:pPr>
                <a:lnSpc>
                  <a:spcPct val="150000"/>
                </a:lnSpc>
              </a:pPr>
              <a:r>
                <a:rPr lang="en-US" b="1" dirty="0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                            </a:t>
              </a:r>
              <a:r>
                <a:rPr lang="x-none" b="1" smtClean="0">
                  <a:solidFill>
                    <a:srgbClr val="DF3C7E"/>
                  </a:solidFill>
                  <a:latin typeface="HP001 4H" panose="020B0603050302020204" pitchFamily="34" charset="77"/>
                </a:rPr>
                <a:t>Lê </a:t>
              </a:r>
              <a:r>
                <a:rPr lang="x-none" b="1" dirty="0">
                  <a:solidFill>
                    <a:srgbClr val="DF3C7E"/>
                  </a:solidFill>
                  <a:latin typeface="HP001 4H" panose="020B0603050302020204" pitchFamily="34" charset="77"/>
                </a:rPr>
                <a:t>Hiếu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548C345-A8D9-BE45-96F8-EB523D05489A}"/>
              </a:ext>
            </a:extLst>
          </p:cNvPr>
          <p:cNvSpPr txBox="1"/>
          <p:nvPr/>
        </p:nvSpPr>
        <p:spPr>
          <a:xfrm>
            <a:off x="3348913" y="548638"/>
            <a:ext cx="34080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a. Mỗi tấm thiệp </a:t>
            </a:r>
            <a:r>
              <a:rPr lang="en-US" sz="1600" dirty="0">
                <a:latin typeface="UTM Avo" panose="02040603050506020204" pitchFamily="18" charset="0"/>
                <a:ea typeface="Calibri" panose="020F0502020204030204" pitchFamily="34" charset="0"/>
              </a:rPr>
              <a:t>b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ên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là của ai viết gửi đến ai?</a:t>
            </a:r>
          </a:p>
          <a:p>
            <a:pPr>
              <a:lnSpc>
                <a:spcPct val="150000"/>
              </a:lnSpc>
            </a:pP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b.</a:t>
            </a:r>
            <a:r>
              <a:rPr lang="en-US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 T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ấm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thiệp đó được viết trong dịp nào?</a:t>
            </a:r>
          </a:p>
          <a:p>
            <a:pPr>
              <a:lnSpc>
                <a:spcPct val="150000"/>
              </a:lnSpc>
            </a:pPr>
            <a:endParaRPr lang="vi-VN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c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. Người viết chúc điều gì?</a:t>
            </a: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x-none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02E543E-2FCD-CF46-8C0F-C01D4EDEB1E0}"/>
              </a:ext>
            </a:extLst>
          </p:cNvPr>
          <p:cNvSpPr txBox="1"/>
          <p:nvPr/>
        </p:nvSpPr>
        <p:spPr>
          <a:xfrm>
            <a:off x="3348913" y="1253716"/>
            <a:ext cx="3331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Thiệp của bạn Lê Hiếu viết cho ông bà.</a:t>
            </a:r>
            <a:endParaRPr lang="x-none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4196A06-EDB1-CF45-ADD4-713887D6FF96}"/>
              </a:ext>
            </a:extLst>
          </p:cNvPr>
          <p:cNvSpPr txBox="1"/>
          <p:nvPr/>
        </p:nvSpPr>
        <p:spPr>
          <a:xfrm>
            <a:off x="3359694" y="2721772"/>
            <a:ext cx="3397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Thiệp được viết trong dịp Tết.</a:t>
            </a:r>
            <a:endParaRPr lang="x-none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7575FC4-0353-5F48-8604-574A092BBAD5}"/>
              </a:ext>
            </a:extLst>
          </p:cNvPr>
          <p:cNvSpPr txBox="1"/>
          <p:nvPr/>
        </p:nvSpPr>
        <p:spPr>
          <a:xfrm>
            <a:off x="3359695" y="3517812"/>
            <a:ext cx="296195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Người viết chúc ông bà mạnh khoẻ, vui vẻ.</a:t>
            </a:r>
            <a:endParaRPr lang="x-none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02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1E7AF98-DC58-9C40-BA2D-572FCA43FC52}"/>
              </a:ext>
            </a:extLst>
          </p:cNvPr>
          <p:cNvGrpSpPr/>
          <p:nvPr/>
        </p:nvGrpSpPr>
        <p:grpSpPr>
          <a:xfrm>
            <a:off x="469850" y="477520"/>
            <a:ext cx="3004870" cy="3992285"/>
            <a:chOff x="4194222" y="1080229"/>
            <a:chExt cx="2355666" cy="314147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9C04CA0C-2753-964E-B33E-EB280EB77FA8}"/>
                </a:ext>
              </a:extLst>
            </p:cNvPr>
            <p:cNvSpPr/>
            <p:nvPr/>
          </p:nvSpPr>
          <p:spPr>
            <a:xfrm>
              <a:off x="4194222" y="1163228"/>
              <a:ext cx="2190013" cy="3057089"/>
            </a:xfrm>
            <a:prstGeom prst="rect">
              <a:avLst/>
            </a:prstGeom>
            <a:solidFill>
              <a:srgbClr val="ED3D6C"/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4" name="Picture 24" descr="Hình ảnh Vàng Thỏi Vàng Fortune, Màu Vàng., Nguyên Bảo, Tài Sản miễn phí  tải tập tin PNG PSDComment và Vector">
              <a:extLst>
                <a:ext uri="{FF2B5EF4-FFF2-40B4-BE49-F238E27FC236}">
                  <a16:creationId xmlns:a16="http://schemas.microsoft.com/office/drawing/2014/main" xmlns="" id="{A021B1E1-DC84-7544-8575-B4B17EF981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3583" b="76250" l="50417" r="98417">
                          <a14:foregroundMark x1="55750" y1="63417" x2="55750" y2="63417"/>
                          <a14:foregroundMark x1="53833" y1="66833" x2="74583" y2="63083"/>
                          <a14:foregroundMark x1="70583" y1="75250" x2="80750" y2="73583"/>
                          <a14:foregroundMark x1="80750" y1="73583" x2="89667" y2="67000"/>
                          <a14:foregroundMark x1="89667" y1="67000" x2="91333" y2="61667"/>
                          <a14:foregroundMark x1="91333" y1="61500" x2="82083" y2="56417"/>
                          <a14:foregroundMark x1="82083" y1="56417" x2="61417" y2="54833"/>
                          <a14:foregroundMark x1="61417" y1="54833" x2="53667" y2="55667"/>
                          <a14:foregroundMark x1="52500" y1="55583" x2="53000" y2="49167"/>
                          <a14:foregroundMark x1="52667" y1="48167" x2="50417" y2="55417"/>
                          <a14:foregroundMark x1="75500" y1="51583" x2="85000" y2="51667"/>
                          <a14:foregroundMark x1="85000" y1="51667" x2="94750" y2="57667"/>
                          <a14:foregroundMark x1="81583" y1="48750" x2="78000" y2="48917"/>
                          <a14:foregroundMark x1="71333" y1="76333" x2="71333" y2="76333"/>
                          <a14:foregroundMark x1="93833" y1="35083" x2="87167" y2="27167"/>
                          <a14:foregroundMark x1="87167" y1="27167" x2="82000" y2="26500"/>
                          <a14:foregroundMark x1="82000" y1="26333" x2="98417" y2="25917"/>
                          <a14:foregroundMark x1="95333" y1="24333" x2="93833" y2="23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83" t="21766" b="21196"/>
            <a:stretch/>
          </p:blipFill>
          <p:spPr bwMode="auto">
            <a:xfrm rot="20752269" flipH="1">
              <a:off x="4290019" y="3484131"/>
              <a:ext cx="497328" cy="547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2" descr="Vector bánh chưng hình vẻ đẹp">
              <a:extLst>
                <a:ext uri="{FF2B5EF4-FFF2-40B4-BE49-F238E27FC236}">
                  <a16:creationId xmlns:a16="http://schemas.microsoft.com/office/drawing/2014/main" xmlns="" id="{34CEDC87-186F-F34B-BEB7-65C7FC5A13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84" b="21766"/>
            <a:stretch/>
          </p:blipFill>
          <p:spPr bwMode="auto">
            <a:xfrm>
              <a:off x="4194222" y="3841431"/>
              <a:ext cx="672456" cy="380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4" descr="Hình ảnh Vàng Thỏi Vàng Fortune, Màu Vàng., Nguyên Bảo, Tài Sản miễn phí  tải tập tin PNG PSDComment và Vector">
              <a:extLst>
                <a:ext uri="{FF2B5EF4-FFF2-40B4-BE49-F238E27FC236}">
                  <a16:creationId xmlns:a16="http://schemas.microsoft.com/office/drawing/2014/main" xmlns="" id="{B0EA5F56-5CF1-5641-8654-444ECF8F34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3583" b="76250" l="50417" r="98417">
                          <a14:foregroundMark x1="55750" y1="63417" x2="55750" y2="63417"/>
                          <a14:foregroundMark x1="53833" y1="66833" x2="74583" y2="63083"/>
                          <a14:foregroundMark x1="70583" y1="75250" x2="80750" y2="73583"/>
                          <a14:foregroundMark x1="80750" y1="73583" x2="89667" y2="67000"/>
                          <a14:foregroundMark x1="89667" y1="67000" x2="91333" y2="61667"/>
                          <a14:foregroundMark x1="91333" y1="61500" x2="82083" y2="56417"/>
                          <a14:foregroundMark x1="82083" y1="56417" x2="61417" y2="54833"/>
                          <a14:foregroundMark x1="61417" y1="54833" x2="53667" y2="55667"/>
                          <a14:foregroundMark x1="52500" y1="55583" x2="53000" y2="49167"/>
                          <a14:foregroundMark x1="52667" y1="48167" x2="50417" y2="55417"/>
                          <a14:foregroundMark x1="75500" y1="51583" x2="85000" y2="51667"/>
                          <a14:foregroundMark x1="85000" y1="51667" x2="94750" y2="57667"/>
                          <a14:foregroundMark x1="81583" y1="48750" x2="78000" y2="48917"/>
                          <a14:foregroundMark x1="71333" y1="76333" x2="71333" y2="76333"/>
                          <a14:foregroundMark x1="93833" y1="35083" x2="87167" y2="27167"/>
                          <a14:foregroundMark x1="87167" y1="27167" x2="82000" y2="26500"/>
                          <a14:foregroundMark x1="82000" y1="26333" x2="98417" y2="25917"/>
                          <a14:foregroundMark x1="95333" y1="24333" x2="93833" y2="23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83" t="21766" b="21196"/>
            <a:stretch/>
          </p:blipFill>
          <p:spPr bwMode="auto">
            <a:xfrm rot="21214890">
              <a:off x="5988089" y="3813754"/>
              <a:ext cx="355532" cy="391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6" descr="Tổng hợp ảnh Hoa Đào PNG">
              <a:extLst>
                <a:ext uri="{FF2B5EF4-FFF2-40B4-BE49-F238E27FC236}">
                  <a16:creationId xmlns:a16="http://schemas.microsoft.com/office/drawing/2014/main" xmlns="" id="{71EF4806-1B5C-0241-80C3-D494D2DA0F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4719" y="1080229"/>
              <a:ext cx="2185169" cy="1097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BF6E0DF-A217-E049-AFBF-DC86CA9C209F}"/>
                </a:ext>
              </a:extLst>
            </p:cNvPr>
            <p:cNvSpPr txBox="1"/>
            <p:nvPr/>
          </p:nvSpPr>
          <p:spPr>
            <a:xfrm>
              <a:off x="4289397" y="2050443"/>
              <a:ext cx="1999663" cy="1707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x-none" sz="1800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 Nhân dịp năm mới con chúc bố mẹ mọi điều tốt đẹp.</a:t>
              </a:r>
            </a:p>
            <a:p>
              <a:pPr>
                <a:lnSpc>
                  <a:spcPct val="150000"/>
                </a:lnSpc>
              </a:pPr>
              <a:r>
                <a:rPr lang="en-US" sz="1800" b="1" dirty="0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           </a:t>
              </a:r>
              <a:r>
                <a:rPr lang="x-none" sz="1800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Con </a:t>
              </a:r>
              <a:r>
                <a:rPr lang="x-none" sz="1800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của </a:t>
              </a:r>
              <a:r>
                <a:rPr lang="x-none" sz="1800" b="1">
                  <a:solidFill>
                    <a:schemeClr val="accent2"/>
                  </a:solidFill>
                  <a:latin typeface="HP001 4H" panose="020B0603050302020204" pitchFamily="34" charset="77"/>
                </a:rPr>
                <a:t>bố </a:t>
              </a:r>
              <a:r>
                <a:rPr lang="x-none" sz="1800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mẹ</a:t>
              </a:r>
              <a:endParaRPr lang="en-US" sz="1800" b="1" dirty="0" smtClean="0">
                <a:solidFill>
                  <a:schemeClr val="accent2"/>
                </a:solidFill>
                <a:latin typeface="HP001 4H" panose="020B0603050302020204" pitchFamily="34" charset="77"/>
              </a:endParaRPr>
            </a:p>
            <a:p>
              <a:pPr>
                <a:lnSpc>
                  <a:spcPct val="150000"/>
                </a:lnSpc>
              </a:pPr>
              <a:r>
                <a:rPr lang="en-US" sz="1800" b="1" dirty="0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             </a:t>
              </a:r>
              <a:r>
                <a:rPr lang="x-none" sz="1800" b="1" smtClean="0">
                  <a:solidFill>
                    <a:schemeClr val="accent2"/>
                  </a:solidFill>
                  <a:latin typeface="HP001 4H" panose="020B0603050302020204" pitchFamily="34" charset="77"/>
                </a:rPr>
                <a:t>Phương </a:t>
              </a:r>
              <a:r>
                <a:rPr lang="x-none" sz="1800" b="1" dirty="0">
                  <a:solidFill>
                    <a:schemeClr val="accent2"/>
                  </a:solidFill>
                  <a:latin typeface="HP001 4H" panose="020B0603050302020204" pitchFamily="34" charset="77"/>
                </a:rPr>
                <a:t>Mai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482E249-2B13-244D-9D9F-2D5C01548D84}"/>
              </a:ext>
            </a:extLst>
          </p:cNvPr>
          <p:cNvSpPr txBox="1"/>
          <p:nvPr/>
        </p:nvSpPr>
        <p:spPr>
          <a:xfrm>
            <a:off x="3480994" y="548638"/>
            <a:ext cx="30676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a. </a:t>
            </a:r>
            <a:r>
              <a:rPr lang="en-US" sz="1600" dirty="0">
                <a:latin typeface="UTM Avo" panose="02040603050506020204" pitchFamily="18" charset="0"/>
                <a:ea typeface="Calibri" panose="020F0502020204030204" pitchFamily="34" charset="0"/>
              </a:rPr>
              <a:t>T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ấm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thiệp </a:t>
            </a:r>
            <a:r>
              <a:rPr lang="en-US" sz="1600" dirty="0">
                <a:latin typeface="UTM Avo" panose="02040603050506020204" pitchFamily="18" charset="0"/>
                <a:ea typeface="Calibri" panose="020F0502020204030204" pitchFamily="34" charset="0"/>
              </a:rPr>
              <a:t>b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ên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là của ai viết gửi đến ai?</a:t>
            </a:r>
          </a:p>
          <a:p>
            <a:pPr>
              <a:lnSpc>
                <a:spcPct val="150000"/>
              </a:lnSpc>
            </a:pP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b. </a:t>
            </a:r>
            <a:r>
              <a:rPr lang="en-US" sz="1600" dirty="0">
                <a:latin typeface="UTM Avo" panose="02040603050506020204" pitchFamily="18" charset="0"/>
                <a:ea typeface="Calibri" panose="020F0502020204030204" pitchFamily="34" charset="0"/>
              </a:rPr>
              <a:t>T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ấm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thiệp </a:t>
            </a:r>
            <a:r>
              <a:rPr lang="en-US" sz="1600" dirty="0" err="1" smtClean="0">
                <a:latin typeface="UTM Avo" panose="02040603050506020204" pitchFamily="18" charset="0"/>
                <a:ea typeface="Calibri" panose="020F0502020204030204" pitchFamily="34" charset="0"/>
              </a:rPr>
              <a:t>này</a:t>
            </a: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được viết trong dịp nào?</a:t>
            </a:r>
          </a:p>
          <a:p>
            <a:pPr>
              <a:lnSpc>
                <a:spcPct val="150000"/>
              </a:lnSpc>
            </a:pPr>
            <a:endParaRPr lang="vi-VN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600" dirty="0" smtClean="0">
                <a:latin typeface="UTM Avo" panose="02040603050506020204" pitchFamily="18" charset="0"/>
                <a:ea typeface="Calibri" panose="020F0502020204030204" pitchFamily="34" charset="0"/>
              </a:rPr>
              <a:t>c</a:t>
            </a: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. Người viết chúc điều gì?</a:t>
            </a: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x-none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2F52EA1-CE00-214E-910F-836CAC3DBB1A}"/>
              </a:ext>
            </a:extLst>
          </p:cNvPr>
          <p:cNvSpPr txBox="1"/>
          <p:nvPr/>
        </p:nvSpPr>
        <p:spPr>
          <a:xfrm>
            <a:off x="3480993" y="1253716"/>
            <a:ext cx="3218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Thiệp của bạn Phương Mai viết cho bố mẹ.</a:t>
            </a:r>
            <a:endParaRPr lang="x-none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C176D1-8121-CB45-AC13-7B273D3ABD5E}"/>
              </a:ext>
            </a:extLst>
          </p:cNvPr>
          <p:cNvSpPr txBox="1"/>
          <p:nvPr/>
        </p:nvSpPr>
        <p:spPr>
          <a:xfrm>
            <a:off x="3491774" y="2721772"/>
            <a:ext cx="336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Thiệp được viết trong dịp Tết.</a:t>
            </a:r>
            <a:endParaRPr lang="x-none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87BCDF5-FFEA-9841-9A67-2D2FBF1A04BD}"/>
              </a:ext>
            </a:extLst>
          </p:cNvPr>
          <p:cNvSpPr txBox="1"/>
          <p:nvPr/>
        </p:nvSpPr>
        <p:spPr>
          <a:xfrm>
            <a:off x="3491775" y="3537062"/>
            <a:ext cx="296195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1600" dirty="0">
                <a:solidFill>
                  <a:srgbClr val="FF0000"/>
                </a:solidFill>
                <a:latin typeface="UTM Avo" panose="02040603050506020204" pitchFamily="18" charset="0"/>
                <a:sym typeface="Wingdings" pitchFamily="2" charset="2"/>
              </a:rPr>
              <a:t> Người viết chúc bố mẹ mọi điều tốt đẹp.</a:t>
            </a:r>
            <a:endParaRPr lang="x-none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1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643" y="182880"/>
            <a:ext cx="65153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Em hãy viết một tấm thiệp </a:t>
            </a: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chúc Tết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gửi cho một </a:t>
            </a: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   </a:t>
            </a:r>
          </a:p>
          <a:p>
            <a:pPr>
              <a:lnSpc>
                <a:spcPts val="3000"/>
              </a:lnSpc>
            </a:pP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  </a:t>
            </a:r>
            <a:r>
              <a:rPr lang="vi-VN" sz="18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người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bạn hoặc người thân ở xa.</a:t>
            </a:r>
          </a:p>
        </p:txBody>
      </p:sp>
      <p:pic>
        <p:nvPicPr>
          <p:cNvPr id="20482" name="Picture 2" descr="Thiệp Tết, Thiệp chúc mừng năm mới, thiep chuc mung nam moi">
            <a:extLst>
              <a:ext uri="{FF2B5EF4-FFF2-40B4-BE49-F238E27FC236}">
                <a16:creationId xmlns:a16="http://schemas.microsoft.com/office/drawing/2014/main" xmlns="" id="{97B991DA-F46C-BC4B-B1F4-4D64204F1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909" y="794018"/>
            <a:ext cx="4253230" cy="42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4207" y="2213801"/>
            <a:ext cx="3816416" cy="430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viết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thiệp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chúc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tết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ai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1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4207" y="2699247"/>
            <a:ext cx="38164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-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sẽ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chúc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thế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1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1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6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6858000" cy="5519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endParaRPr lang="en-US" sz="110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932783" y="-134496"/>
            <a:ext cx="5332936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0" y="-39371"/>
            <a:ext cx="746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576850" y="193076"/>
            <a:ext cx="6068570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lang="en-US" altLang="zh-CN" sz="240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1 năm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608436" y="641172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24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524450" y="1107968"/>
            <a:ext cx="3989886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thiệp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chúc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mừng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.</a:t>
            </a:r>
            <a:endParaRPr lang="en-US" altLang="zh-CN" sz="2400" b="1" kern="1200" dirty="0">
              <a:solidFill>
                <a:srgbClr val="FF0000"/>
              </a:solidFill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6239389" y="-134497"/>
            <a:ext cx="385055" cy="53320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995405" y="1577684"/>
            <a:ext cx="3989886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chemeClr val="tx1"/>
                </a:solidFill>
                <a:latin typeface="HP001 4 hàng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2400" b="1" dirty="0" smtClean="0">
                <a:solidFill>
                  <a:schemeClr val="tx1"/>
                </a:solidFill>
                <a:latin typeface="HP001 4 hàng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2400" b="1" dirty="0" err="1" smtClean="0">
                <a:solidFill>
                  <a:schemeClr val="tx1"/>
                </a:solidFill>
                <a:latin typeface="HP001 4 hàng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2400" b="1" dirty="0" smtClean="0">
                <a:solidFill>
                  <a:schemeClr val="tx1"/>
                </a:solidFill>
                <a:latin typeface="HP001 4 hàng" pitchFamily="34" charset="0"/>
                <a:ea typeface="方正卡通简体" panose="03000509000000000000" pitchFamily="65" charset="-122"/>
              </a:rPr>
              <a:t> 22)</a:t>
            </a:r>
            <a:endParaRPr lang="en-US" altLang="zh-CN" sz="2400" b="1" kern="1200" dirty="0">
              <a:solidFill>
                <a:schemeClr val="tx1"/>
              </a:solidFill>
              <a:latin typeface="HP001 4 hàng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10964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643" y="182880"/>
            <a:ext cx="65153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Em hãy viết một tấm thiệp </a:t>
            </a: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chúc Tết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gửi cho một </a:t>
            </a: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   </a:t>
            </a:r>
          </a:p>
          <a:p>
            <a:pPr>
              <a:lnSpc>
                <a:spcPts val="3000"/>
              </a:lnSpc>
            </a:pP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  </a:t>
            </a:r>
            <a:r>
              <a:rPr lang="vi-VN" sz="18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người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bạn hoặc người thân ở xa.</a:t>
            </a:r>
          </a:p>
        </p:txBody>
      </p:sp>
      <p:pic>
        <p:nvPicPr>
          <p:cNvPr id="20482" name="Picture 2" descr="Thiệp Tết, Thiệp chúc mừng năm mới, thiep chuc mung nam moi">
            <a:extLst>
              <a:ext uri="{FF2B5EF4-FFF2-40B4-BE49-F238E27FC236}">
                <a16:creationId xmlns:a16="http://schemas.microsoft.com/office/drawing/2014/main" xmlns="" id="{97B991DA-F46C-BC4B-B1F4-4D64204F1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85" y="890270"/>
            <a:ext cx="4253230" cy="42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09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6858000" cy="5519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 defTabSz="576072">
              <a:buClrTx/>
              <a:defRPr/>
            </a:pPr>
            <a:endParaRPr lang="en-US" sz="110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1564664" y="1685560"/>
            <a:ext cx="1500545" cy="365947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defTabSz="576072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60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932783" y="-134496"/>
            <a:ext cx="5332936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10" y="-39371"/>
            <a:ext cx="746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608436" y="641172"/>
            <a:ext cx="5054819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algn="ctr" defTabSz="768077">
              <a:buClrTx/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24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246325" y="1107968"/>
            <a:ext cx="3989886" cy="427502"/>
          </a:xfrm>
          <a:prstGeom prst="rect">
            <a:avLst/>
          </a:prstGeom>
          <a:noFill/>
        </p:spPr>
        <p:txBody>
          <a:bodyPr wrap="square" lIns="57607" tIns="28804" rIns="57607" bIns="28804" rtlCol="0">
            <a:spAutoFit/>
          </a:bodyPr>
          <a:lstStyle/>
          <a:p>
            <a:pPr defTabSz="768077">
              <a:buClrTx/>
              <a:defRPr/>
            </a:pP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24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</a:rPr>
              <a:t>rộng</a:t>
            </a:r>
            <a:endParaRPr lang="en-US" altLang="zh-CN" sz="2400" b="1" kern="1200" dirty="0">
              <a:solidFill>
                <a:srgbClr val="FF0000"/>
              </a:solidFill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6239389" y="-134497"/>
            <a:ext cx="385055" cy="533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81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410</Words>
  <Application>Microsoft Office PowerPoint</Application>
  <PresentationFormat>Custom</PresentationFormat>
  <Paragraphs>56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Kalam</vt:lpstr>
      <vt:lpstr>Calibri</vt:lpstr>
      <vt:lpstr>Arial-Rounded</vt:lpstr>
      <vt:lpstr>HP001 4 hàng</vt:lpstr>
      <vt:lpstr>Wingdings</vt:lpstr>
      <vt:lpstr>UTM Avo</vt:lpstr>
      <vt:lpstr>Times New Roman</vt:lpstr>
      <vt:lpstr>HP001 4H</vt:lpstr>
      <vt:lpstr>Montserrat</vt:lpstr>
      <vt:lpstr>方正卡通简体</vt:lpstr>
      <vt:lpstr>Doodle Sketchbook by Slidesgo</vt:lpstr>
      <vt:lpstr>1_Doodle Sketchbook by Slidesgo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AnhBinh</cp:lastModifiedBy>
  <cp:revision>184</cp:revision>
  <dcterms:modified xsi:type="dcterms:W3CDTF">2022-01-21T01:41:09Z</dcterms:modified>
</cp:coreProperties>
</file>