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3"/>
  </p:notesMasterIdLst>
  <p:sldIdLst>
    <p:sldId id="257" r:id="rId4"/>
    <p:sldId id="362" r:id="rId5"/>
    <p:sldId id="367" r:id="rId6"/>
    <p:sldId id="376" r:id="rId7"/>
    <p:sldId id="377" r:id="rId8"/>
    <p:sldId id="375" r:id="rId9"/>
    <p:sldId id="378" r:id="rId10"/>
    <p:sldId id="259" r:id="rId11"/>
    <p:sldId id="260" r:id="rId12"/>
    <p:sldId id="324" r:id="rId13"/>
    <p:sldId id="263" r:id="rId14"/>
    <p:sldId id="282" r:id="rId15"/>
    <p:sldId id="283" r:id="rId16"/>
    <p:sldId id="284" r:id="rId17"/>
    <p:sldId id="264" r:id="rId18"/>
    <p:sldId id="265" r:id="rId19"/>
    <p:sldId id="262" r:id="rId20"/>
    <p:sldId id="379" r:id="rId21"/>
    <p:sldId id="266" r:id="rId22"/>
    <p:sldId id="267" r:id="rId23"/>
    <p:sldId id="317" r:id="rId24"/>
    <p:sldId id="319" r:id="rId25"/>
    <p:sldId id="318" r:id="rId26"/>
    <p:sldId id="320" r:id="rId27"/>
    <p:sldId id="380" r:id="rId28"/>
    <p:sldId id="279" r:id="rId29"/>
    <p:sldId id="286" r:id="rId30"/>
    <p:sldId id="385" r:id="rId31"/>
    <p:sldId id="314" r:id="rId32"/>
    <p:sldId id="272" r:id="rId33"/>
    <p:sldId id="327" r:id="rId34"/>
    <p:sldId id="328" r:id="rId35"/>
    <p:sldId id="273" r:id="rId36"/>
    <p:sldId id="274" r:id="rId37"/>
    <p:sldId id="384" r:id="rId38"/>
    <p:sldId id="275" r:id="rId39"/>
    <p:sldId id="383" r:id="rId40"/>
    <p:sldId id="277" r:id="rId41"/>
    <p:sldId id="347" r:id="rId4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03" autoAdjust="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3831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hỏi HS để khai thác nội dung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772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26808"/>
      </p:ext>
    </p:extLst>
  </p:cSld>
  <p:clrMapOvr>
    <a:masterClrMapping/>
  </p:clrMapOvr>
  <p:transition advTm="6645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118"/>
      </p:ext>
    </p:extLst>
  </p:cSld>
  <p:clrMapOvr>
    <a:masterClrMapping/>
  </p:clrMapOvr>
  <p:transition advTm="6645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50639"/>
      </p:ext>
    </p:extLst>
  </p:cSld>
  <p:clrMapOvr>
    <a:masterClrMapping/>
  </p:clrMapOvr>
  <p:transition advTm="6645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2187"/>
      </p:ext>
    </p:extLst>
  </p:cSld>
  <p:clrMapOvr>
    <a:masterClrMapping/>
  </p:clrMapOvr>
  <p:transition advTm="6645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076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93479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64783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74075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26898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81722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60429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371917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85253"/>
      </p:ext>
    </p:extLst>
  </p:cSld>
  <p:clrMapOvr>
    <a:masterClrMapping/>
  </p:clrMapOvr>
  <p:transition advTm="6645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598729"/>
      </p:ext>
    </p:extLst>
  </p:cSld>
  <p:clrMapOvr>
    <a:masterClrMapping/>
  </p:clrMapOvr>
  <p:transition advTm="6645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96162"/>
      </p:ext>
    </p:extLst>
  </p:cSld>
  <p:clrMapOvr>
    <a:masterClrMapping/>
  </p:clrMapOvr>
  <p:transition advTm="6645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51891"/>
      </p:ext>
    </p:extLst>
  </p:cSld>
  <p:clrMapOvr>
    <a:masterClrMapping/>
  </p:clrMapOvr>
  <p:transition advTm="6645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358088"/>
      </p:ext>
    </p:extLst>
  </p:cSld>
  <p:clrMapOvr>
    <a:masterClrMapping/>
  </p:clrMapOvr>
  <p:transition advTm="6645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514721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09551"/>
      </p:ext>
    </p:extLst>
  </p:cSld>
  <p:clrMapOvr>
    <a:masterClrMapping/>
  </p:clrMapOvr>
  <p:transition advTm="6645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5414"/>
      </p:ext>
    </p:extLst>
  </p:cSld>
  <p:clrMapOvr>
    <a:masterClrMapping/>
  </p:clrMapOvr>
  <p:transition advTm="6645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57867"/>
      </p:ext>
    </p:extLst>
  </p:cSld>
  <p:clrMapOvr>
    <a:masterClrMapping/>
  </p:clrMapOvr>
  <p:transition advTm="6645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42"/>
      </p:ext>
    </p:extLst>
  </p:cSld>
  <p:clrMapOvr>
    <a:masterClrMapping/>
  </p:clrMapOvr>
  <p:transition advTm="6645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39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43187"/>
      </p:ext>
    </p:extLst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6645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1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4.pn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98E82A3-8630-4370-8285-DE25C806991C}"/>
              </a:ext>
            </a:extLst>
          </p:cNvPr>
          <p:cNvSpPr txBox="1"/>
          <p:nvPr/>
        </p:nvSpPr>
        <p:spPr>
          <a:xfrm>
            <a:off x="7913639" y="4740501"/>
            <a:ext cx="4248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Trang 76,77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9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746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86019" y="393117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899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2846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67019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8394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6944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5494" y="393117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015" y="304800"/>
            <a:ext cx="6866659" cy="463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676486"/>
            <a:ext cx="122237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9903" y="5128624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nón lá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869232" y="5128624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pic>
        <p:nvPicPr>
          <p:cNvPr id="2050" name="Picture 2" descr="Nón lá Việt Nam | VietnamCraf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-830582"/>
            <a:ext cx="6199433" cy="59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ón lá – Một biểu tượng đặc trưng của văn hóa Việ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19" y="685800"/>
            <a:ext cx="487680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9681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chồn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85081" y="5259681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99719" y="5259681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pic>
        <p:nvPicPr>
          <p:cNvPr id="3074" name="Picture 2" descr="Mơ thấy con Chồn ] là số mấy ? Có Điềm Báo gì 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" y="457199"/>
            <a:ext cx="5714999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ồn mất mạng vì ghẹo con cò - Hitv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00"/>
          <a:stretch/>
        </p:blipFill>
        <p:spPr bwMode="auto">
          <a:xfrm>
            <a:off x="5803106" y="457198"/>
            <a:ext cx="6297613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sơn ca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42619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</a:p>
        </p:txBody>
      </p:sp>
      <p:pic>
        <p:nvPicPr>
          <p:cNvPr id="4098" name="Picture 2" descr="Chim sơn ca_cách nuôi chim đúng quy chuẩ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133350"/>
            <a:ext cx="4995994" cy="342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ả 2 Con Chim Lạ Non Vào Tổ Chim Sơn Ca Xem Chim Sơn Ca Mẹ Có Mớm Mồi Cho  Ăn Không?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828" y="990600"/>
            <a:ext cx="6632220" cy="373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11" y="4438651"/>
            <a:ext cx="453421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318" y="4438651"/>
            <a:ext cx="5048513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2" y="4438651"/>
            <a:ext cx="4333482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Nón lá Việt Nam | VietnamCraf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63" y="1581149"/>
            <a:ext cx="2933055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ơ thấy con Chồn ] là số mấy ? Có Điềm Báo gì ?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51" y="1900571"/>
            <a:ext cx="3381245" cy="251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him sơn ca_cách nuôi chim đúng quy chuẩ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802" y="1900571"/>
            <a:ext cx="3729149" cy="25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72" y="4929909"/>
            <a:ext cx="11621944" cy="19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35" y="0"/>
            <a:ext cx="6242417" cy="421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31" y="3770023"/>
            <a:ext cx="122237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367" y="266564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0D0C62-0009-4D45-9674-7C346032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eo Con Chạy - Nhạc Thiếu Nhi Con Heo Đất Sôi Động">
            <a:hlinkClick r:id="" action="ppaction://media"/>
            <a:extLst>
              <a:ext uri="{FF2B5EF4-FFF2-40B4-BE49-F238E27FC236}">
                <a16:creationId xmlns:a16="http://schemas.microsoft.com/office/drawing/2014/main" xmlns="" id="{F298F6F9-E3A4-4045-813A-335498F6556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77" y="76200"/>
            <a:ext cx="12136661" cy="6781800"/>
          </a:xfrm>
        </p:spPr>
      </p:pic>
    </p:spTree>
    <p:extLst>
      <p:ext uri="{BB962C8B-B14F-4D97-AF65-F5344CB8AC3E}">
        <p14:creationId xmlns:p14="http://schemas.microsoft.com/office/powerpoint/2010/main" val="73957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01204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Ϊ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0028" y="1828800"/>
            <a:ext cx="7620000" cy="91440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Khởi </a:t>
            </a:r>
            <a:r>
              <a:rPr lang="en-US" b="1"/>
              <a:t> </a:t>
            </a:r>
            <a:r>
              <a:rPr lang="en-US" b="1">
                <a:solidFill>
                  <a:srgbClr val="0000CC"/>
                </a:solidFill>
              </a:rPr>
              <a:t>động!</a:t>
            </a:r>
            <a:endParaRPr lang="vi-VN" b="1">
              <a:solidFill>
                <a:srgbClr val="FF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0C8184-B560-4AFB-B51F-68C813DCD752}"/>
              </a:ext>
            </a:extLst>
          </p:cNvPr>
          <p:cNvSpPr txBox="1"/>
          <p:nvPr/>
        </p:nvSpPr>
        <p:spPr>
          <a:xfrm>
            <a:off x="1127919" y="1727537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20144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611" y="9985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757620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86916" y="1628776"/>
            <a:ext cx="4941953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Ū</a:t>
            </a:r>
          </a:p>
        </p:txBody>
      </p:sp>
    </p:spTree>
    <p:extLst>
      <p:ext uri="{BB962C8B-B14F-4D97-AF65-F5344CB8AC3E}">
        <p14:creationId xmlns:p14="http://schemas.microsoft.com/office/powerpoint/2010/main" val="184272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319" y="0"/>
            <a:ext cx="10247996" cy="514565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9615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37719" y="1628776"/>
            <a:ext cx="4941953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 pitchFamily="34" charset="0"/>
              </a:rPr>
              <a:t>Ω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3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Ơ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9" y="-204947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6B2BC4-7CC4-4962-BB0D-0C2B0BFB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0C01280-B678-45A5-A00F-B10451A09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760"/>
            <a:ext cx="12161838" cy="6846166"/>
          </a:xfrm>
        </p:spPr>
      </p:pic>
    </p:spTree>
    <p:extLst>
      <p:ext uri="{BB962C8B-B14F-4D97-AF65-F5344CB8AC3E}">
        <p14:creationId xmlns:p14="http://schemas.microsoft.com/office/powerpoint/2010/main" val="189755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5457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 c</a:t>
            </a:r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Ϊ ε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Ŭ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117924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s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Ω </a:t>
            </a:r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ca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2C42D0-62D0-459B-9B66-89419C645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649F599-F226-44FA-A6BA-B50B901B89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38"/>
            <a:ext cx="12105105" cy="6842164"/>
          </a:xfrm>
        </p:spPr>
      </p:pic>
    </p:spTree>
    <p:extLst>
      <p:ext uri="{BB962C8B-B14F-4D97-AF65-F5344CB8AC3E}">
        <p14:creationId xmlns:p14="http://schemas.microsoft.com/office/powerpoint/2010/main" val="17277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6" t="23810" r="30614" b="29762"/>
          <a:stretch/>
        </p:blipFill>
        <p:spPr bwMode="auto">
          <a:xfrm>
            <a:off x="1726067" y="533400"/>
            <a:ext cx="879230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7" t="11113" r="27084" b="37038"/>
          <a:stretch/>
        </p:blipFill>
        <p:spPr>
          <a:xfrm>
            <a:off x="2728120" y="2187402"/>
            <a:ext cx="6712089" cy="3417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2319" y="152400"/>
            <a:ext cx="7620000" cy="91440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/>
              </a:rPr>
              <a:t>Mảnh</a:t>
            </a:r>
            <a:r>
              <a:rPr lang="en-US" b="1">
                <a:solidFill>
                  <a:prstClr val="black"/>
                </a:solidFill>
                <a:latin typeface="Calibri"/>
              </a:rPr>
              <a:t> </a:t>
            </a:r>
            <a:r>
              <a:rPr lang="en-US" b="1">
                <a:solidFill>
                  <a:srgbClr val="0000CC"/>
                </a:solidFill>
                <a:latin typeface="Calibri"/>
              </a:rPr>
              <a:t>ghép</a:t>
            </a:r>
            <a:r>
              <a:rPr lang="en-US" b="1">
                <a:solidFill>
                  <a:prstClr val="black"/>
                </a:solidFill>
                <a:latin typeface="Calibri"/>
              </a:rPr>
              <a:t> </a:t>
            </a:r>
            <a:r>
              <a:rPr lang="en-US" b="1">
                <a:solidFill>
                  <a:srgbClr val="00B050"/>
                </a:solidFill>
                <a:latin typeface="Calibri"/>
              </a:rPr>
              <a:t>sắc</a:t>
            </a:r>
            <a:r>
              <a:rPr lang="en-US" b="1">
                <a:solidFill>
                  <a:prstClr val="black"/>
                </a:solidFill>
                <a:latin typeface="Calibri"/>
              </a:rPr>
              <a:t> </a:t>
            </a:r>
            <a:r>
              <a:rPr lang="en-US" b="1">
                <a:solidFill>
                  <a:srgbClr val="FF00FF"/>
                </a:solidFill>
                <a:latin typeface="Calibri"/>
              </a:rPr>
              <a:t>màu</a:t>
            </a:r>
            <a:endParaRPr lang="vi-VN" b="1">
              <a:solidFill>
                <a:srgbClr val="FF00FF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2760075" y="1567271"/>
            <a:ext cx="3566159" cy="23360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Calibri"/>
              </a:rPr>
              <a:t>1</a:t>
            </a:r>
            <a:endParaRPr lang="vi-VN" sz="5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>
            <a:off x="2771859" y="3930376"/>
            <a:ext cx="3554375" cy="226234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prstClr val="black"/>
                </a:solidFill>
                <a:latin typeface="Calibri"/>
              </a:rPr>
              <a:t>3</a:t>
            </a:r>
            <a:endParaRPr lang="vi-VN" sz="5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>
            <a:off x="6358189" y="1559897"/>
            <a:ext cx="3213607" cy="2336036"/>
          </a:xfrm>
          <a:prstGeom prst="rect">
            <a:avLst/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white"/>
                </a:solidFill>
                <a:latin typeface="Calibri"/>
              </a:rPr>
              <a:t>2</a:t>
            </a:r>
            <a:endParaRPr lang="vi-VN" sz="5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>
            <a:hlinkClick r:id="rId7" action="ppaction://hlinksldjump"/>
          </p:cNvPr>
          <p:cNvSpPr/>
          <p:nvPr/>
        </p:nvSpPr>
        <p:spPr>
          <a:xfrm>
            <a:off x="6340477" y="3901726"/>
            <a:ext cx="3231319" cy="2286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prstClr val="black"/>
                </a:solidFill>
                <a:latin typeface="Calibri"/>
              </a:rPr>
              <a:t>4</a:t>
            </a:r>
            <a:endParaRPr lang="vi-VN" sz="5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Action Button: Home 7">
            <a:hlinkClick r:id="rId8" action="ppaction://hlinksldjump" highlightClick="1"/>
          </p:cNvPr>
          <p:cNvSpPr/>
          <p:nvPr/>
        </p:nvSpPr>
        <p:spPr bwMode="auto">
          <a:xfrm>
            <a:off x="10805319" y="5715000"/>
            <a:ext cx="685800" cy="609600"/>
          </a:xfrm>
          <a:prstGeom prst="actionButtonHome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038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169"/>
          <a:stretch/>
        </p:blipFill>
        <p:spPr>
          <a:xfrm>
            <a:off x="0" y="619048"/>
            <a:ext cx="4224224" cy="623895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62" t="35309"/>
          <a:stretch/>
        </p:blipFill>
        <p:spPr>
          <a:xfrm>
            <a:off x="8530096" y="2814669"/>
            <a:ext cx="3656575" cy="4036074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3261519" y="619048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 chú lợn con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404519" y="2362200"/>
            <a:ext cx="4757624" cy="31758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 vẻ vè ve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Vè bốn chú lợn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Nhởn nhơ nô giỡn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 ngủ vô tư.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 họ nhà “Trư”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 to tròn thế.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 vè nghe kể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 chú lợn con.</a:t>
            </a:r>
          </a:p>
          <a:p>
            <a:pPr algn="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(Tiến Việt)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56919" y="1173635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118737" y="1275543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033137" y="1275543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242719" y="2514600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010235" y="2590800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08323" y="3124200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413570" y="3124200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670324" y="4800600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56919" y="5827486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476436" y="5878286"/>
            <a:ext cx="503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78554972-E517-4C38-A201-5C246C37D7CF}"/>
              </a:ext>
            </a:extLst>
          </p:cNvPr>
          <p:cNvCxnSpPr/>
          <p:nvPr/>
        </p:nvCxnSpPr>
        <p:spPr>
          <a:xfrm>
            <a:off x="7315035" y="5827486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0719" y="1600200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455" y="3657600"/>
            <a:ext cx="3063796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nhởn</a:t>
            </a:r>
            <a:endParaRPr lang="en-US" sz="96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37318" y="1600200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577452" y="1617674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lợn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98054" y="3674989"/>
            <a:ext cx="3063796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giỡn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566000" y="3647497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tròn</a:t>
            </a:r>
          </a:p>
        </p:txBody>
      </p:sp>
    </p:spTree>
    <p:extLst>
      <p:ext uri="{BB962C8B-B14F-4D97-AF65-F5344CB8AC3E}">
        <p14:creationId xmlns:p14="http://schemas.microsoft.com/office/powerpoint/2010/main" val="107899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32919" y="762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 chú lợn con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75919" y="1624774"/>
            <a:ext cx="4757624" cy="31758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vẻ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vè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Vè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lợn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Nhởn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nhơ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nô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giỡn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vô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“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</a:t>
            </a: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tròn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vè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just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lợn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con.</a:t>
            </a:r>
          </a:p>
          <a:p>
            <a:pPr algn="r"/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Việt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346" y="5688842"/>
            <a:ext cx="1202451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thơ có mấy dòng thơ?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683849" y="718181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83849" y="1271398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83849" y="1795587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83849" y="2363318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83849" y="2902021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83849" y="3440724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683849" y="3979427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7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683849" y="4518130"/>
            <a:ext cx="4572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346" y="5688842"/>
            <a:ext cx="1202451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 mấy chú lợn trong bài?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962752" y="1795587"/>
            <a:ext cx="24897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2346" y="5688842"/>
            <a:ext cx="1202451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chú lợn có đặc điểm gì?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328319" y="2363318"/>
            <a:ext cx="3657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175919" y="2902021"/>
            <a:ext cx="2819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859623" y="4008455"/>
            <a:ext cx="12609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92665" y="5670699"/>
            <a:ext cx="12024519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Nhân vật nào trong bộ phim “Tây du kí” có hình dáng của lợn?</a:t>
            </a:r>
          </a:p>
        </p:txBody>
      </p:sp>
      <p:pic>
        <p:nvPicPr>
          <p:cNvPr id="1026" name="Picture 2" descr="Sự thật đằng sau câu chuyện Trư Bát Giới vừa đầu thai đã cắn chết mẹ mìn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94" y="1927893"/>
            <a:ext cx="2427967" cy="32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ộ quần áo trư bát giới hóa trang | Shopee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919" y="1976636"/>
            <a:ext cx="3163760" cy="316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30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 animBg="1"/>
      <p:bldP spid="17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17700" y="94366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 chú lợn con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60700" y="2686818"/>
            <a:ext cx="4757624" cy="31758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 vẻ vè ve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Vè bốn chú lợn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Nhởn nhơ nô giỡn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 ngủ vô tư.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Hẳn họ nhà “Trư”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 to tròn thế.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Ve vè nghe kể</a:t>
            </a:r>
          </a:p>
          <a:p>
            <a:pPr algn="just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 chú lợn con.</a:t>
            </a:r>
          </a:p>
          <a:p>
            <a:pPr algn="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(Tiến Việt)</a:t>
            </a:r>
          </a:p>
        </p:txBody>
      </p:sp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685466" y="381452"/>
            <a:ext cx="7543800" cy="57827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Rừng xanh vui nhộn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55662" b="5820"/>
          <a:stretch/>
        </p:blipFill>
        <p:spPr>
          <a:xfrm>
            <a:off x="445106" y="1322637"/>
            <a:ext cx="12024519" cy="553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ộng vật">
            <a:hlinkClick r:id="" action="ppaction://media"/>
            <a:extLst>
              <a:ext uri="{FF2B5EF4-FFF2-40B4-BE49-F238E27FC236}">
                <a16:creationId xmlns:a16="http://schemas.microsoft.com/office/drawing/2014/main" xmlns="" id="{0FAF940C-6673-4F85-A48C-C36B2A4030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4"/>
            <a:ext cx="11881556" cy="66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1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364007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72" y="4929909"/>
            <a:ext cx="11621944" cy="19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35" y="0"/>
            <a:ext cx="6242417" cy="421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31" y="3770023"/>
            <a:ext cx="122237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47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CEA1F7E-54BB-4BF8-B3D5-F577B806932C}"/>
              </a:ext>
            </a:extLst>
          </p:cNvPr>
          <p:cNvSpPr/>
          <p:nvPr/>
        </p:nvSpPr>
        <p:spPr>
          <a:xfrm>
            <a:off x="3047880" y="834668"/>
            <a:ext cx="60660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2/11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32 -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76,77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 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32 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32 ở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marR="0" lvl="0" indent="-45720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32</a:t>
            </a:r>
          </a:p>
          <a:p>
            <a:pPr marL="457197" marR="0" lvl="0" indent="-457197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8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 bwMode="auto">
          <a:xfrm>
            <a:off x="11078947" y="5869875"/>
            <a:ext cx="616527" cy="644236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1661319" y="69273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>
                <a:solidFill>
                  <a:srgbClr val="00CC00"/>
                </a:solidFill>
              </a:rPr>
              <a:t>Hãy đọc nào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37" y="990600"/>
            <a:ext cx="1572491" cy="115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52120" y="1246414"/>
            <a:ext cx="59089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an    </a:t>
            </a:r>
            <a:r>
              <a:rPr lang="en-US" sz="72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ăn</a:t>
            </a:r>
            <a:r>
              <a:rPr lang="en-US" sz="72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</a:t>
            </a:r>
            <a:r>
              <a:rPr lang="en-US" sz="72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ân</a:t>
            </a:r>
            <a:endParaRPr lang="en-US" sz="72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66519" y="2611208"/>
            <a:ext cx="62206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thân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gắn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bó</a:t>
            </a:r>
            <a:endParaRPr lang="en-US" sz="72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nhỏ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nhắn</a:t>
            </a:r>
            <a:endParaRPr lang="en-US" sz="72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53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 bwMode="auto">
          <a:xfrm>
            <a:off x="10833851" y="5794094"/>
            <a:ext cx="657267" cy="682905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20" y="784087"/>
            <a:ext cx="1572491" cy="115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27"/>
          <p:cNvSpPr txBox="1">
            <a:spLocks noChangeArrowheads="1"/>
          </p:cNvSpPr>
          <p:nvPr/>
        </p:nvSpPr>
        <p:spPr bwMode="auto">
          <a:xfrm>
            <a:off x="1661319" y="69273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>
                <a:solidFill>
                  <a:srgbClr val="00CC00"/>
                </a:solidFill>
              </a:rPr>
              <a:t>Hãy đọc nào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28119" y="1805820"/>
            <a:ext cx="83343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nhà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sàn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thợ</a:t>
            </a:r>
            <a:r>
              <a:rPr lang="en-US" sz="72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72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săn</a:t>
            </a:r>
            <a:endParaRPr lang="en-US" sz="7200" b="1" dirty="0">
              <a:solidFill>
                <a:srgbClr val="0033CC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8908" y="3998524"/>
            <a:ext cx="1117966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Nhà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nhãn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mận</a:t>
            </a:r>
            <a:r>
              <a:rPr lang="en-US" sz="6600" b="1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56344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 bwMode="auto">
          <a:xfrm>
            <a:off x="10881519" y="5715000"/>
            <a:ext cx="762000" cy="762000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20" y="777160"/>
            <a:ext cx="851135" cy="136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1661318" y="69273"/>
            <a:ext cx="630019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vi-VN" sz="4000" b="1" dirty="0">
                <a:solidFill>
                  <a:srgbClr val="00CC00"/>
                </a:solidFill>
              </a:rPr>
              <a:t>Ghép </a:t>
            </a:r>
            <a:r>
              <a:rPr lang="en-US" sz="4000" b="1" dirty="0" err="1">
                <a:solidFill>
                  <a:srgbClr val="00CC00"/>
                </a:solidFill>
              </a:rPr>
              <a:t>tiếng</a:t>
            </a:r>
            <a:r>
              <a:rPr lang="en-US" sz="4000" b="1" dirty="0">
                <a:solidFill>
                  <a:srgbClr val="00CC00"/>
                </a:solidFill>
              </a:rPr>
              <a:t> </a:t>
            </a:r>
            <a:r>
              <a:rPr lang="en-US" sz="4000" b="1" dirty="0" err="1">
                <a:solidFill>
                  <a:srgbClr val="00CC00"/>
                </a:solidFill>
              </a:rPr>
              <a:t>để</a:t>
            </a:r>
            <a:r>
              <a:rPr lang="en-US" sz="4000" b="1" dirty="0">
                <a:solidFill>
                  <a:srgbClr val="00CC00"/>
                </a:solidFill>
              </a:rPr>
              <a:t> </a:t>
            </a:r>
            <a:r>
              <a:rPr lang="en-US" sz="4000" b="1" dirty="0" err="1">
                <a:solidFill>
                  <a:srgbClr val="00CC00"/>
                </a:solidFill>
              </a:rPr>
              <a:t>thành</a:t>
            </a:r>
            <a:r>
              <a:rPr lang="en-US" sz="4000" b="1" dirty="0">
                <a:solidFill>
                  <a:srgbClr val="00CC00"/>
                </a:solidFill>
              </a:rPr>
              <a:t> </a:t>
            </a:r>
            <a:r>
              <a:rPr lang="en-US" sz="4000" b="1" dirty="0" err="1">
                <a:solidFill>
                  <a:srgbClr val="00CC00"/>
                </a:solidFill>
              </a:rPr>
              <a:t>từ</a:t>
            </a:r>
            <a:r>
              <a:rPr lang="vi-VN" sz="4000" b="1" dirty="0">
                <a:solidFill>
                  <a:srgbClr val="00CC00"/>
                </a:solidFill>
              </a:rPr>
              <a:t>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1546" y="1918331"/>
            <a:ext cx="19188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gắn</a:t>
            </a:r>
            <a:r>
              <a:rPr lang="en-US" sz="66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432" y="3962400"/>
            <a:ext cx="2770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chăn</a:t>
            </a:r>
            <a:r>
              <a:rPr lang="en-US" sz="4400" b="1" dirty="0">
                <a:solidFill>
                  <a:srgbClr val="0033CC"/>
                </a:solidFill>
                <a:latin typeface="VNI-Avo" pitchFamily="2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3171" y="3823448"/>
            <a:ext cx="19188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bó</a:t>
            </a:r>
            <a:endParaRPr lang="en-US" sz="66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61509" y="2044339"/>
            <a:ext cx="2770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dạ</a:t>
            </a:r>
            <a:endParaRPr lang="en-US" sz="66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45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268E-6 -4.44444E-6 L -0.36562 -0.272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87" y="-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795E-6 4.81481E-6 L -0.39877 0.275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45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ction Button: Home 5">
            <a:hlinkClick r:id="rId2" action="ppaction://hlinksldjump" highlightClick="1"/>
          </p:cNvPr>
          <p:cNvSpPr/>
          <p:nvPr/>
        </p:nvSpPr>
        <p:spPr bwMode="auto">
          <a:xfrm>
            <a:off x="10805319" y="5715000"/>
            <a:ext cx="685800" cy="609600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20" y="914400"/>
            <a:ext cx="1231519" cy="112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77078" y="2038872"/>
            <a:ext cx="83750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Tìm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tên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bộ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phận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trên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cơ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thể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con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có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chứa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vần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ân</a:t>
            </a:r>
            <a:r>
              <a:rPr lang="en-US" sz="4400" b="1" dirty="0">
                <a:solidFill>
                  <a:srgbClr val="0033CC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?</a:t>
            </a:r>
            <a:endParaRPr lang="en-US" sz="4400" b="1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EF0DAD-AB47-40C3-99E6-22D09BE25C9F}"/>
              </a:ext>
            </a:extLst>
          </p:cNvPr>
          <p:cNvSpPr txBox="1"/>
          <p:nvPr/>
        </p:nvSpPr>
        <p:spPr>
          <a:xfrm>
            <a:off x="4892845" y="4379861"/>
            <a:ext cx="53028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chân</a:t>
            </a:r>
            <a:r>
              <a:rPr lang="en-US" sz="60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</a:t>
            </a:r>
            <a:r>
              <a:rPr lang="en-US" sz="60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thận</a:t>
            </a:r>
            <a:endParaRPr lang="en-US" sz="6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720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27"/>
          <a:stretch/>
        </p:blipFill>
        <p:spPr>
          <a:xfrm>
            <a:off x="739348" y="930406"/>
            <a:ext cx="10420915" cy="49971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2914" y="238861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32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997889" y="232244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65406" y="5409863"/>
            <a:ext cx="12246294" cy="1600537"/>
            <a:chOff x="695008" y="5406302"/>
            <a:chExt cx="10717370" cy="1600537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302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S</a:t>
              </a: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ơn</a:t>
              </a: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ca véo v</a:t>
              </a: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on</a:t>
              </a: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: Mẹ ơi, c</a:t>
              </a: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on</a:t>
              </a: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đã l</a:t>
              </a: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ơn</a:t>
              </a: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kh</a:t>
              </a: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ôn</a:t>
              </a: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8036469" y="5505751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on  </a:t>
            </a:r>
            <a:r>
              <a:rPr lang="en-US" sz="8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  <a:r>
              <a:rPr lang="en-US" sz="8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  <a:endParaRPr lang="en-US" sz="8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804319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119984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3453485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35271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giòn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981887" y="5352717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ngon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228366" y="5356201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92015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nhộn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23157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gợn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35620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50126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921795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626422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9" name="Title 1"/>
          <p:cNvSpPr txBox="1">
            <a:spLocks/>
          </p:cNvSpPr>
          <p:nvPr/>
        </p:nvSpPr>
        <p:spPr>
          <a:xfrm>
            <a:off x="6905782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741139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0303749" y="517846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333608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819005" y="9144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9" grpId="0"/>
      <p:bldP spid="30" grpId="0"/>
      <p:bldP spid="31" grpId="0"/>
      <p:bldP spid="24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451</Words>
  <Application>Microsoft Office PowerPoint</Application>
  <PresentationFormat>Custom</PresentationFormat>
  <Paragraphs>154</Paragraphs>
  <Slides>39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6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Comic Sans MS</vt:lpstr>
      <vt:lpstr>DomCasual</vt:lpstr>
      <vt:lpstr>HP001 4 hàng</vt:lpstr>
      <vt:lpstr>HP001 4H</vt:lpstr>
      <vt:lpstr>VNI-Avo</vt:lpstr>
      <vt:lpstr>Office Theme</vt:lpstr>
      <vt:lpstr>1_Office Theme</vt:lpstr>
      <vt:lpstr>1_Default Design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231</cp:revision>
  <dcterms:created xsi:type="dcterms:W3CDTF">2021-05-08T14:00:55Z</dcterms:created>
  <dcterms:modified xsi:type="dcterms:W3CDTF">2021-11-02T02:55:05Z</dcterms:modified>
</cp:coreProperties>
</file>