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710" r:id="rId3"/>
    <p:sldMasterId id="2147483712" r:id="rId4"/>
    <p:sldMasterId id="2147483724" r:id="rId5"/>
  </p:sldMasterIdLst>
  <p:notesMasterIdLst>
    <p:notesMasterId r:id="rId19"/>
  </p:notesMasterIdLst>
  <p:sldIdLst>
    <p:sldId id="323" r:id="rId6"/>
    <p:sldId id="312" r:id="rId7"/>
    <p:sldId id="320" r:id="rId8"/>
    <p:sldId id="305" r:id="rId9"/>
    <p:sldId id="315" r:id="rId10"/>
    <p:sldId id="309" r:id="rId11"/>
    <p:sldId id="324" r:id="rId12"/>
    <p:sldId id="321" r:id="rId13"/>
    <p:sldId id="292" r:id="rId14"/>
    <p:sldId id="322" r:id="rId15"/>
    <p:sldId id="318" r:id="rId16"/>
    <p:sldId id="319" r:id="rId17"/>
    <p:sldId id="295"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m Anh" initials="K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93" autoAdjust="0"/>
    <p:restoredTop sz="94657"/>
  </p:normalViewPr>
  <p:slideViewPr>
    <p:cSldViewPr snapToGrid="0">
      <p:cViewPr varScale="1">
        <p:scale>
          <a:sx n="80" d="100"/>
          <a:sy n="80" d="100"/>
        </p:scale>
        <p:origin x="336"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11/25/2022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extLst>
      <p:ext uri="{BB962C8B-B14F-4D97-AF65-F5344CB8AC3E}">
        <p14:creationId xmlns:p14="http://schemas.microsoft.com/office/powerpoint/2010/main" val="19410683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2</a:t>
            </a:fld>
            <a:endParaRPr lang="en-US"/>
          </a:p>
        </p:txBody>
      </p:sp>
    </p:spTree>
    <p:extLst>
      <p:ext uri="{BB962C8B-B14F-4D97-AF65-F5344CB8AC3E}">
        <p14:creationId xmlns:p14="http://schemas.microsoft.com/office/powerpoint/2010/main" val="2482092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7</a:t>
            </a:fld>
            <a:endParaRPr lang="en-US"/>
          </a:p>
        </p:txBody>
      </p:sp>
    </p:spTree>
    <p:extLst>
      <p:ext uri="{BB962C8B-B14F-4D97-AF65-F5344CB8AC3E}">
        <p14:creationId xmlns:p14="http://schemas.microsoft.com/office/powerpoint/2010/main" val="31520419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9C1C773-6C50-47CB-B854-40F0C6CE833B}" type="datetimeFigureOut">
              <a:rPr lang="en-US">
                <a:solidFill>
                  <a:prstClr val="black">
                    <a:tint val="75000"/>
                  </a:prstClr>
                </a:solidFill>
              </a:rPr>
              <a:t>11/25/2022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23C3A12-48ED-4AB8-9E17-214843E3FA8A}"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a:solidFill>
                  <a:prstClr val="black">
                    <a:tint val="75000"/>
                  </a:prstClr>
                </a:solidFill>
              </a:rPr>
              <a:t>11/25/2022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23C3A12-48ED-4AB8-9E17-214843E3FA8A}"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a:solidFill>
                  <a:prstClr val="black">
                    <a:tint val="75000"/>
                  </a:prstClr>
                </a:solidFill>
              </a:rPr>
              <a:t>11/25/2022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23C3A12-48ED-4AB8-9E17-214843E3FA8A}"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11/25/2022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11/25/2022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11/25/2022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11/25/2022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11/25/2022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11/25/2022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11/25/2022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11/25/2022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a:solidFill>
                  <a:prstClr val="black">
                    <a:tint val="75000"/>
                  </a:prstClr>
                </a:solidFill>
              </a:rPr>
              <a:t>11/25/2022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23C3A12-48ED-4AB8-9E17-214843E3FA8A}"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11/25/2022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11/25/2022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11/25/2022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C1C773-6C50-47CB-B854-40F0C6CE833B}" type="datetimeFigureOut">
              <a:rPr lang="en-US">
                <a:solidFill>
                  <a:prstClr val="black">
                    <a:tint val="75000"/>
                  </a:prstClr>
                </a:solidFill>
              </a:rPr>
              <a:t>11/25/2022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23C3A12-48ED-4AB8-9E17-214843E3FA8A}"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transition spd="slow">
    <p:rand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0E191392-46B3-4988-B725-C457EAD2BD85}" type="datetimeFigureOut">
              <a:rPr lang="en-US"/>
              <a:t>11/25/2022</a:t>
            </a:fld>
            <a:endParaRPr lang="en-US"/>
          </a:p>
        </p:txBody>
      </p:sp>
      <p:sp>
        <p:nvSpPr>
          <p:cNvPr id="5" name="Footer Placeholder 4"/>
          <p:cNvSpPr>
            <a:spLocks noGrp="1"/>
          </p:cNvSpPr>
          <p:nvPr>
            <p:ph type="ftr" sz="quarter" idx="11"/>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endParaRPr lang="en-US"/>
          </a:p>
        </p:txBody>
      </p:sp>
      <p:sp>
        <p:nvSpPr>
          <p:cNvPr id="6" name="Slide Number Placeholder 5"/>
          <p:cNvSpPr>
            <a:spLocks noGrp="1"/>
          </p:cNvSpPr>
          <p:nvPr>
            <p:ph type="sldNum" sz="quarter" idx="12"/>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15DE37A7-131E-4749-AAF7-688385F4FE99}" type="slidenum">
              <a:rPr lang="en-US"/>
              <a:t>‹#›</a:t>
            </a:fld>
            <a:endParaRPr lang="en-US"/>
          </a:p>
        </p:txBody>
      </p:sp>
    </p:spTree>
  </p:cSld>
  <p:clrMapOvr>
    <a:masterClrMapping/>
  </p:clrMapOvr>
  <p:transition spd="slow">
    <p:rand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6B4E1BB7-1AEA-4241-A1A4-B3E9CE44291D}" type="datetimeFigureOut">
              <a:rPr lang="en-US"/>
              <a:t>11/25/2022</a:t>
            </a:fld>
            <a:endParaRPr lang="en-US"/>
          </a:p>
        </p:txBody>
      </p:sp>
      <p:sp>
        <p:nvSpPr>
          <p:cNvPr id="3" name="Footer Placeholder 2"/>
          <p:cNvSpPr>
            <a:spLocks noGrp="1"/>
          </p:cNvSpPr>
          <p:nvPr>
            <p:ph type="ftr" sz="quarter" idx="11"/>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endParaRPr lang="en-US"/>
          </a:p>
        </p:txBody>
      </p:sp>
      <p:sp>
        <p:nvSpPr>
          <p:cNvPr id="4" name="Slide Number Placeholder 3"/>
          <p:cNvSpPr>
            <a:spLocks noGrp="1"/>
          </p:cNvSpPr>
          <p:nvPr>
            <p:ph type="sldNum" sz="quarter" idx="12"/>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6F9FDBEA-6FCD-439E-9496-7EE16FD10296}" type="slidenum">
              <a:rPr lang="en-US"/>
              <a:t>‹#›</a:t>
            </a:fld>
            <a:endParaRPr lang="en-US"/>
          </a:p>
        </p:txBody>
      </p:sp>
    </p:spTree>
  </p:cSld>
  <p:clrMapOvr>
    <a:masterClrMapping/>
  </p:clrMapOvr>
  <p:transition spd="slow">
    <p:rand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cSld>
  <p:clrMapOvr>
    <a:masterClrMapping/>
  </p:clrMapOvr>
  <p:transition spd="slow">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9C1C773-6C50-47CB-B854-40F0C6CE833B}" type="datetimeFigureOut">
              <a:rPr lang="en-US">
                <a:solidFill>
                  <a:prstClr val="black">
                    <a:tint val="75000"/>
                  </a:prstClr>
                </a:solidFill>
              </a:rPr>
              <a:t>11/25/2022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23C3A12-48ED-4AB8-9E17-214843E3FA8A}"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9C1C773-6C50-47CB-B854-40F0C6CE833B}" type="datetimeFigureOut">
              <a:rPr lang="en-US">
                <a:solidFill>
                  <a:prstClr val="black">
                    <a:tint val="75000"/>
                  </a:prstClr>
                </a:solidFill>
              </a:rPr>
              <a:t>11/25/2022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23C3A12-48ED-4AB8-9E17-214843E3FA8A}"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C1C773-6C50-47CB-B854-40F0C6CE833B}" type="datetimeFigureOut">
              <a:rPr lang="en-US">
                <a:solidFill>
                  <a:prstClr val="black">
                    <a:tint val="75000"/>
                  </a:prstClr>
                </a:solidFill>
              </a:rPr>
              <a:t>11/25/2022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23C3A12-48ED-4AB8-9E17-214843E3FA8A}"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C1C773-6C50-47CB-B854-40F0C6CE833B}" type="datetimeFigureOut">
              <a:rPr lang="en-US">
                <a:solidFill>
                  <a:prstClr val="black">
                    <a:tint val="75000"/>
                  </a:prstClr>
                </a:solidFill>
              </a:rPr>
              <a:t>11/25/2022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23C3A12-48ED-4AB8-9E17-214843E3FA8A}"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C1C773-6C50-47CB-B854-40F0C6CE833B}" type="datetimeFigureOut">
              <a:rPr lang="en-US">
                <a:solidFill>
                  <a:prstClr val="black">
                    <a:tint val="75000"/>
                  </a:prstClr>
                </a:solidFill>
              </a:rPr>
              <a:t>11/25/2022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23C3A12-48ED-4AB8-9E17-214843E3FA8A}"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C1C773-6C50-47CB-B854-40F0C6CE833B}" type="datetimeFigureOut">
              <a:rPr lang="en-US">
                <a:solidFill>
                  <a:prstClr val="black">
                    <a:tint val="75000"/>
                  </a:prstClr>
                </a:solidFill>
              </a:rPr>
              <a:t>11/25/2022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23C3A12-48ED-4AB8-9E17-214843E3FA8A}"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3.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4.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image" Target="../media/image4.jpeg"/><Relationship Id="rId5" Type="http://schemas.openxmlformats.org/officeDocument/2006/relationships/theme" Target="../theme/theme5.xml"/><Relationship Id="rId4"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C1C773-6C50-47CB-B854-40F0C6CE833B}" type="datetimeFigureOut">
              <a:rPr lang="en-US">
                <a:solidFill>
                  <a:prstClr val="black">
                    <a:tint val="75000"/>
                  </a:prstClr>
                </a:solidFill>
              </a:rPr>
              <a:t>11/25/2022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3C3A12-48ED-4AB8-9E17-214843E3FA8A}" type="slidenum">
              <a:rPr lang="en-US">
                <a:solidFill>
                  <a:prstClr val="black">
                    <a:tint val="75000"/>
                  </a:prstClr>
                </a:solidFill>
              </a:r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11/25/2022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11"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6"/>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Lst>
  <p:transition spd="slow">
    <p:random/>
  </p:transition>
  <p:txStyles>
    <p:titleStyle>
      <a:lvl1pPr algn="l" rtl="0" eaLnBrk="0" fontAlgn="base" hangingPunct="0">
        <a:lnSpc>
          <a:spcPct val="90000"/>
        </a:lnSpc>
        <a:spcBef>
          <a:spcPct val="0"/>
        </a:spcBef>
        <a:spcAft>
          <a:spcPct val="0"/>
        </a:spcAft>
        <a:defRPr sz="4400" kern="1200">
          <a:solidFill>
            <a:schemeClr val="tx1"/>
          </a:solidFill>
          <a:latin typeface="+mj-lt"/>
          <a:ea typeface="SimSun" panose="02010600030101010101" pitchFamily="2" charset="-122"/>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SimSun" panose="02010600030101010101" pitchFamily="2" charset="-122"/>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SimSun" panose="02010600030101010101" pitchFamily="2" charset="-122"/>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SimSun" panose="02010600030101010101" pitchFamily="2" charset="-122"/>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audio" Target="../media/audio1.wav"/><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8.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CAAA154-F423-3840-ADED-E9CC69FDA4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spTree>
    <p:extLst>
      <p:ext uri="{BB962C8B-B14F-4D97-AF65-F5344CB8AC3E}">
        <p14:creationId xmlns:p14="http://schemas.microsoft.com/office/powerpoint/2010/main" val="11891226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1941F03-62FE-C349-9A6C-4D255789A6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spTree>
    <p:extLst>
      <p:ext uri="{BB962C8B-B14F-4D97-AF65-F5344CB8AC3E}">
        <p14:creationId xmlns:p14="http://schemas.microsoft.com/office/powerpoint/2010/main" val="3691068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0"/>
            <a:ext cx="0" cy="0"/>
          </a:xfrm>
          <a:prstGeom prst="rect">
            <a:avLst/>
          </a:prstGeom>
        </p:spPr>
      </p:pic>
      <p:sp>
        <p:nvSpPr>
          <p:cNvPr id="18" name="Text Box 1">
            <a:extLst>
              <a:ext uri="{FF2B5EF4-FFF2-40B4-BE49-F238E27FC236}">
                <a16:creationId xmlns:a16="http://schemas.microsoft.com/office/drawing/2014/main" id="{E0C3ED40-E253-4DF8-A09E-E913B56F5883}"/>
              </a:ext>
            </a:extLst>
          </p:cNvPr>
          <p:cNvSpPr txBox="1"/>
          <p:nvPr/>
        </p:nvSpPr>
        <p:spPr>
          <a:xfrm>
            <a:off x="0" y="248833"/>
            <a:ext cx="12192000" cy="538609"/>
          </a:xfrm>
          <a:prstGeom prst="rect">
            <a:avLst/>
          </a:prstGeom>
          <a:noFill/>
        </p:spPr>
        <p:txBody>
          <a:bodyPr wrap="square" rtlCol="0">
            <a:spAutoFit/>
          </a:bodyPr>
          <a:lstStyle/>
          <a:p>
            <a:r>
              <a:rPr lang="en-US" sz="2900" dirty="0">
                <a:solidFill>
                  <a:srgbClr val="FF0000"/>
                </a:solidFill>
                <a:latin typeface="Arial-Rounded" panose="020B0500000000000000" pitchFamily="34" charset="0"/>
                <a:cs typeface="Arial-Rounded" panose="020B0500000000000000" pitchFamily="34" charset="0"/>
              </a:rPr>
              <a:t>1.</a:t>
            </a:r>
            <a:r>
              <a:rPr lang="en-US" sz="2900" dirty="0">
                <a:latin typeface="Arial-Rounded" panose="020B0500000000000000" pitchFamily="34" charset="0"/>
                <a:cs typeface="Arial-Rounded" panose="020B0500000000000000" pitchFamily="34" charset="0"/>
              </a:rPr>
              <a:t> </a:t>
            </a:r>
            <a:r>
              <a:rPr lang="en-US" sz="2900" dirty="0" err="1">
                <a:latin typeface="Arial-Rounded" panose="020B0500000000000000" pitchFamily="34" charset="0"/>
                <a:cs typeface="Arial-Rounded" panose="020B0500000000000000" pitchFamily="34" charset="0"/>
              </a:rPr>
              <a:t>Tìm</a:t>
            </a:r>
            <a:r>
              <a:rPr lang="en-US" sz="2900" dirty="0">
                <a:latin typeface="Arial-Rounded" panose="020B0500000000000000" pitchFamily="34" charset="0"/>
                <a:cs typeface="Arial-Rounded" panose="020B0500000000000000" pitchFamily="34" charset="0"/>
              </a:rPr>
              <a:t> </a:t>
            </a:r>
            <a:r>
              <a:rPr lang="en-US" sz="2900" dirty="0" err="1">
                <a:latin typeface="Arial-Rounded" panose="020B0500000000000000" pitchFamily="34" charset="0"/>
                <a:cs typeface="Arial-Rounded" panose="020B0500000000000000" pitchFamily="34" charset="0"/>
              </a:rPr>
              <a:t>đọc</a:t>
            </a:r>
            <a:r>
              <a:rPr lang="en-US" sz="2900" dirty="0">
                <a:latin typeface="Arial-Rounded" panose="020B0500000000000000" pitchFamily="34" charset="0"/>
                <a:cs typeface="Arial-Rounded" panose="020B0500000000000000" pitchFamily="34" charset="0"/>
              </a:rPr>
              <a:t> </a:t>
            </a:r>
            <a:r>
              <a:rPr lang="en-US" sz="2900" dirty="0" err="1">
                <a:latin typeface="Arial-Rounded" panose="020B0500000000000000" pitchFamily="34" charset="0"/>
                <a:cs typeface="Arial-Rounded" panose="020B0500000000000000" pitchFamily="34" charset="0"/>
              </a:rPr>
              <a:t>các</a:t>
            </a:r>
            <a:r>
              <a:rPr lang="en-US" sz="2900" dirty="0">
                <a:latin typeface="Arial-Rounded" panose="020B0500000000000000" pitchFamily="34" charset="0"/>
                <a:cs typeface="Arial-Rounded" panose="020B0500000000000000" pitchFamily="34" charset="0"/>
              </a:rPr>
              <a:t> </a:t>
            </a:r>
            <a:r>
              <a:rPr lang="en-US" sz="2900" dirty="0" err="1">
                <a:latin typeface="Arial-Rounded" panose="020B0500000000000000" pitchFamily="34" charset="0"/>
                <a:cs typeface="Arial-Rounded" panose="020B0500000000000000" pitchFamily="34" charset="0"/>
              </a:rPr>
              <a:t>bài</a:t>
            </a:r>
            <a:r>
              <a:rPr lang="en-US" sz="2900" dirty="0">
                <a:latin typeface="Arial-Rounded" panose="020B0500000000000000" pitchFamily="34" charset="0"/>
                <a:cs typeface="Arial-Rounded" panose="020B0500000000000000" pitchFamily="34" charset="0"/>
              </a:rPr>
              <a:t> </a:t>
            </a:r>
            <a:r>
              <a:rPr lang="en-US" sz="2900" dirty="0" err="1">
                <a:latin typeface="Arial-Rounded" panose="020B0500000000000000" pitchFamily="34" charset="0"/>
                <a:cs typeface="Arial-Rounded" panose="020B0500000000000000" pitchFamily="34" charset="0"/>
              </a:rPr>
              <a:t>hướng</a:t>
            </a:r>
            <a:r>
              <a:rPr lang="en-US" sz="2900" dirty="0">
                <a:latin typeface="Arial-Rounded" panose="020B0500000000000000" pitchFamily="34" charset="0"/>
                <a:cs typeface="Arial-Rounded" panose="020B0500000000000000" pitchFamily="34" charset="0"/>
              </a:rPr>
              <a:t> </a:t>
            </a:r>
            <a:r>
              <a:rPr lang="en-US" sz="2900" dirty="0" err="1">
                <a:latin typeface="Arial-Rounded" panose="020B0500000000000000" pitchFamily="34" charset="0"/>
                <a:cs typeface="Arial-Rounded" panose="020B0500000000000000" pitchFamily="34" charset="0"/>
              </a:rPr>
              <a:t>dẫn</a:t>
            </a:r>
            <a:r>
              <a:rPr lang="en-US" sz="2900" dirty="0">
                <a:latin typeface="Arial-Rounded" panose="020B0500000000000000" pitchFamily="34" charset="0"/>
                <a:cs typeface="Arial-Rounded" panose="020B0500000000000000" pitchFamily="34" charset="0"/>
              </a:rPr>
              <a:t> </a:t>
            </a:r>
            <a:r>
              <a:rPr lang="en-US" sz="2900" dirty="0" err="1">
                <a:latin typeface="Arial-Rounded" panose="020B0500000000000000" pitchFamily="34" charset="0"/>
                <a:cs typeface="Arial-Rounded" panose="020B0500000000000000" pitchFamily="34" charset="0"/>
              </a:rPr>
              <a:t>tổ</a:t>
            </a:r>
            <a:r>
              <a:rPr lang="en-US" sz="2900" dirty="0">
                <a:latin typeface="Arial-Rounded" panose="020B0500000000000000" pitchFamily="34" charset="0"/>
                <a:cs typeface="Arial-Rounded" panose="020B0500000000000000" pitchFamily="34" charset="0"/>
              </a:rPr>
              <a:t> </a:t>
            </a:r>
            <a:r>
              <a:rPr lang="en-US" sz="2900" dirty="0" err="1">
                <a:latin typeface="Arial-Rounded" panose="020B0500000000000000" pitchFamily="34" charset="0"/>
                <a:cs typeface="Arial-Rounded" panose="020B0500000000000000" pitchFamily="34" charset="0"/>
              </a:rPr>
              <a:t>chức</a:t>
            </a:r>
            <a:r>
              <a:rPr lang="en-US" sz="2900" dirty="0">
                <a:latin typeface="Arial-Rounded" panose="020B0500000000000000" pitchFamily="34" charset="0"/>
                <a:cs typeface="Arial-Rounded" panose="020B0500000000000000" pitchFamily="34" charset="0"/>
              </a:rPr>
              <a:t> </a:t>
            </a:r>
            <a:r>
              <a:rPr lang="en-US" sz="2900" dirty="0" err="1">
                <a:latin typeface="Arial-Rounded" panose="020B0500000000000000" pitchFamily="34" charset="0"/>
                <a:cs typeface="Arial-Rounded" panose="020B0500000000000000" pitchFamily="34" charset="0"/>
              </a:rPr>
              <a:t>trò</a:t>
            </a:r>
            <a:r>
              <a:rPr lang="en-US" sz="2900" dirty="0">
                <a:latin typeface="Arial-Rounded" panose="020B0500000000000000" pitchFamily="34" charset="0"/>
                <a:cs typeface="Arial-Rounded" panose="020B0500000000000000" pitchFamily="34" charset="0"/>
              </a:rPr>
              <a:t> </a:t>
            </a:r>
            <a:r>
              <a:rPr lang="en-US" sz="2900" dirty="0" err="1">
                <a:latin typeface="Arial-Rounded" panose="020B0500000000000000" pitchFamily="34" charset="0"/>
                <a:cs typeface="Arial-Rounded" panose="020B0500000000000000" pitchFamily="34" charset="0"/>
              </a:rPr>
              <a:t>chơi</a:t>
            </a:r>
            <a:r>
              <a:rPr lang="en-US" sz="2900" dirty="0">
                <a:latin typeface="Arial-Rounded" panose="020B0500000000000000" pitchFamily="34" charset="0"/>
                <a:cs typeface="Arial-Rounded" panose="020B0500000000000000" pitchFamily="34" charset="0"/>
              </a:rPr>
              <a:t> </a:t>
            </a:r>
            <a:r>
              <a:rPr lang="en-US" sz="2900" dirty="0" err="1">
                <a:latin typeface="Arial-Rounded" panose="020B0500000000000000" pitchFamily="34" charset="0"/>
                <a:cs typeface="Arial-Rounded" panose="020B0500000000000000" pitchFamily="34" charset="0"/>
              </a:rPr>
              <a:t>hoặc</a:t>
            </a:r>
            <a:r>
              <a:rPr lang="en-US" sz="2900" dirty="0">
                <a:latin typeface="Arial-Rounded" panose="020B0500000000000000" pitchFamily="34" charset="0"/>
                <a:cs typeface="Arial-Rounded" panose="020B0500000000000000" pitchFamily="34" charset="0"/>
              </a:rPr>
              <a:t> </a:t>
            </a:r>
            <a:r>
              <a:rPr lang="en-US" sz="2900" dirty="0" err="1">
                <a:latin typeface="Arial-Rounded" panose="020B0500000000000000" pitchFamily="34" charset="0"/>
                <a:cs typeface="Arial-Rounded" panose="020B0500000000000000" pitchFamily="34" charset="0"/>
              </a:rPr>
              <a:t>hoạt</a:t>
            </a:r>
            <a:r>
              <a:rPr lang="en-US" sz="2900" dirty="0">
                <a:latin typeface="Arial-Rounded" panose="020B0500000000000000" pitchFamily="34" charset="0"/>
                <a:cs typeface="Arial-Rounded" panose="020B0500000000000000" pitchFamily="34" charset="0"/>
              </a:rPr>
              <a:t> </a:t>
            </a:r>
            <a:r>
              <a:rPr lang="en-US" sz="2900" dirty="0" err="1">
                <a:latin typeface="Arial-Rounded" panose="020B0500000000000000" pitchFamily="34" charset="0"/>
                <a:cs typeface="Arial-Rounded" panose="020B0500000000000000" pitchFamily="34" charset="0"/>
              </a:rPr>
              <a:t>động</a:t>
            </a:r>
            <a:r>
              <a:rPr lang="en-US" sz="2900" dirty="0">
                <a:latin typeface="Arial-Rounded" panose="020B0500000000000000" pitchFamily="34" charset="0"/>
                <a:cs typeface="Arial-Rounded" panose="020B0500000000000000" pitchFamily="34" charset="0"/>
              </a:rPr>
              <a:t> </a:t>
            </a:r>
            <a:r>
              <a:rPr lang="en-US" sz="2900" dirty="0" err="1">
                <a:latin typeface="Arial-Rounded" panose="020B0500000000000000" pitchFamily="34" charset="0"/>
                <a:cs typeface="Arial-Rounded" panose="020B0500000000000000" pitchFamily="34" charset="0"/>
              </a:rPr>
              <a:t>tập</a:t>
            </a:r>
            <a:r>
              <a:rPr lang="en-US" sz="2900" dirty="0">
                <a:latin typeface="Arial-Rounded" panose="020B0500000000000000" pitchFamily="34" charset="0"/>
                <a:cs typeface="Arial-Rounded" panose="020B0500000000000000" pitchFamily="34" charset="0"/>
              </a:rPr>
              <a:t> </a:t>
            </a:r>
            <a:r>
              <a:rPr lang="en-US" sz="2900" dirty="0" err="1">
                <a:latin typeface="Arial-Rounded" panose="020B0500000000000000" pitchFamily="34" charset="0"/>
                <a:cs typeface="Arial-Rounded" panose="020B0500000000000000" pitchFamily="34" charset="0"/>
              </a:rPr>
              <a:t>thể</a:t>
            </a:r>
            <a:r>
              <a:rPr lang="en-US" sz="2900" dirty="0">
                <a:latin typeface="Arial-Rounded" panose="020B0500000000000000" pitchFamily="34" charset="0"/>
                <a:cs typeface="Arial-Rounded" panose="020B0500000000000000" pitchFamily="34" charset="0"/>
              </a:rPr>
              <a:t>.</a:t>
            </a:r>
          </a:p>
        </p:txBody>
      </p:sp>
      <p:pic>
        <p:nvPicPr>
          <p:cNvPr id="14" name="Content Placeholder 4"/>
          <p:cNvPicPr>
            <a:picLocks noGrp="1" noChangeAspect="1"/>
          </p:cNvPicPr>
          <p:nvPr/>
        </p:nvPicPr>
        <p:blipFill>
          <a:blip r:embed="rId3"/>
          <a:stretch>
            <a:fillRect/>
          </a:stretch>
        </p:blipFill>
        <p:spPr>
          <a:xfrm>
            <a:off x="434819" y="930611"/>
            <a:ext cx="11438526" cy="5802698"/>
          </a:xfrm>
          <a:prstGeom prst="rect">
            <a:avLst/>
          </a:prstGeom>
        </p:spPr>
      </p:pic>
    </p:spTree>
    <p:extLst>
      <p:ext uri="{BB962C8B-B14F-4D97-AF65-F5344CB8AC3E}">
        <p14:creationId xmlns:p14="http://schemas.microsoft.com/office/powerpoint/2010/main" val="1490728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8"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0"/>
            <a:ext cx="0" cy="0"/>
          </a:xfrm>
          <a:prstGeom prst="rect">
            <a:avLst/>
          </a:prstGeom>
        </p:spPr>
      </p:pic>
      <p:sp>
        <p:nvSpPr>
          <p:cNvPr id="18" name="Text Box 1">
            <a:extLst>
              <a:ext uri="{FF2B5EF4-FFF2-40B4-BE49-F238E27FC236}">
                <a16:creationId xmlns:a16="http://schemas.microsoft.com/office/drawing/2014/main" id="{E0C3ED40-E253-4DF8-A09E-E913B56F5883}"/>
              </a:ext>
            </a:extLst>
          </p:cNvPr>
          <p:cNvSpPr txBox="1"/>
          <p:nvPr/>
        </p:nvSpPr>
        <p:spPr>
          <a:xfrm>
            <a:off x="138546" y="908573"/>
            <a:ext cx="12053454" cy="1323439"/>
          </a:xfrm>
          <a:prstGeom prst="rect">
            <a:avLst/>
          </a:prstGeom>
          <a:noFill/>
        </p:spPr>
        <p:txBody>
          <a:bodyPr wrap="square" rtlCol="0">
            <a:spAutoFit/>
          </a:bodyPr>
          <a:lstStyle/>
          <a:p>
            <a:r>
              <a:rPr lang="en-US" sz="4000" dirty="0">
                <a:solidFill>
                  <a:srgbClr val="FF0000"/>
                </a:solidFill>
                <a:latin typeface="Arial-Rounded" panose="020B0500000000000000" pitchFamily="34" charset="0"/>
                <a:cs typeface="Arial-Rounded" panose="020B0500000000000000" pitchFamily="34" charset="0"/>
              </a:rPr>
              <a:t>2.</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Ghi</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lại</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các</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bước</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tổ</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chức</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một</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trò</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chơi</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hoặc</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hoạt</a:t>
            </a:r>
            <a:r>
              <a:rPr lang="en-US" sz="4000" dirty="0">
                <a:latin typeface="Arial-Rounded" panose="020B0500000000000000" pitchFamily="34" charset="0"/>
                <a:cs typeface="Arial-Rounded" panose="020B0500000000000000" pitchFamily="34" charset="0"/>
              </a:rPr>
              <a:t>     </a:t>
            </a:r>
          </a:p>
          <a:p>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động</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tập</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thể</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em</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yêu</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thích</a:t>
            </a:r>
            <a:r>
              <a:rPr lang="en-US" sz="4000" dirty="0">
                <a:latin typeface="Arial-Rounded" panose="020B0500000000000000" pitchFamily="34" charset="0"/>
                <a:cs typeface="Arial-Rounded" panose="020B0500000000000000" pitchFamily="34" charset="0"/>
              </a:rPr>
              <a:t>.</a:t>
            </a:r>
          </a:p>
        </p:txBody>
      </p:sp>
      <p:sp>
        <p:nvSpPr>
          <p:cNvPr id="2" name="Rectangle 1"/>
          <p:cNvSpPr/>
          <p:nvPr/>
        </p:nvSpPr>
        <p:spPr>
          <a:xfrm>
            <a:off x="2859315" y="2634343"/>
            <a:ext cx="7228113" cy="805544"/>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US" sz="4400" dirty="0">
                <a:solidFill>
                  <a:schemeClr val="tx1"/>
                </a:solidFill>
              </a:rPr>
              <a:t>   </a:t>
            </a:r>
            <a:r>
              <a:rPr lang="en-US" sz="4400" dirty="0" err="1">
                <a:solidFill>
                  <a:schemeClr val="tx1"/>
                </a:solidFill>
              </a:rPr>
              <a:t>Tên</a:t>
            </a:r>
            <a:r>
              <a:rPr lang="en-US" sz="4400" dirty="0">
                <a:solidFill>
                  <a:schemeClr val="tx1"/>
                </a:solidFill>
              </a:rPr>
              <a:t> </a:t>
            </a:r>
            <a:r>
              <a:rPr lang="en-US" sz="4400" dirty="0" err="1">
                <a:solidFill>
                  <a:schemeClr val="tx1"/>
                </a:solidFill>
              </a:rPr>
              <a:t>trò</a:t>
            </a:r>
            <a:r>
              <a:rPr lang="en-US" sz="4400" dirty="0">
                <a:solidFill>
                  <a:schemeClr val="tx1"/>
                </a:solidFill>
              </a:rPr>
              <a:t> </a:t>
            </a:r>
            <a:r>
              <a:rPr lang="en-US" sz="4400" dirty="0" err="1">
                <a:solidFill>
                  <a:schemeClr val="tx1"/>
                </a:solidFill>
              </a:rPr>
              <a:t>chơi</a:t>
            </a:r>
            <a:r>
              <a:rPr lang="en-US" sz="4400" dirty="0">
                <a:solidFill>
                  <a:schemeClr val="tx1"/>
                </a:solidFill>
              </a:rPr>
              <a:t> </a:t>
            </a:r>
            <a:r>
              <a:rPr lang="en-US" sz="4400" dirty="0" err="1">
                <a:solidFill>
                  <a:schemeClr val="tx1"/>
                </a:solidFill>
              </a:rPr>
              <a:t>hoặc</a:t>
            </a:r>
            <a:r>
              <a:rPr lang="en-US" sz="4400" dirty="0">
                <a:solidFill>
                  <a:schemeClr val="tx1"/>
                </a:solidFill>
              </a:rPr>
              <a:t> </a:t>
            </a:r>
            <a:r>
              <a:rPr lang="en-US" sz="4400" dirty="0" err="1">
                <a:solidFill>
                  <a:schemeClr val="tx1"/>
                </a:solidFill>
              </a:rPr>
              <a:t>hoạt</a:t>
            </a:r>
            <a:r>
              <a:rPr lang="en-US" sz="4400" dirty="0">
                <a:solidFill>
                  <a:schemeClr val="tx1"/>
                </a:solidFill>
              </a:rPr>
              <a:t> </a:t>
            </a:r>
            <a:r>
              <a:rPr lang="en-US" sz="4400" dirty="0" err="1">
                <a:solidFill>
                  <a:schemeClr val="tx1"/>
                </a:solidFill>
              </a:rPr>
              <a:t>động</a:t>
            </a:r>
            <a:endParaRPr lang="en-US" sz="4400" dirty="0">
              <a:solidFill>
                <a:schemeClr val="tx1"/>
              </a:solidFill>
            </a:endParaRPr>
          </a:p>
        </p:txBody>
      </p:sp>
      <p:sp>
        <p:nvSpPr>
          <p:cNvPr id="7" name="Rectangle 6"/>
          <p:cNvSpPr/>
          <p:nvPr/>
        </p:nvSpPr>
        <p:spPr>
          <a:xfrm>
            <a:off x="2859315" y="4085765"/>
            <a:ext cx="7228113" cy="805544"/>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US" sz="4400" dirty="0">
                <a:solidFill>
                  <a:schemeClr val="tx1"/>
                </a:solidFill>
              </a:rPr>
              <a:t>   </a:t>
            </a:r>
            <a:r>
              <a:rPr lang="en-US" sz="4400" dirty="0" err="1">
                <a:solidFill>
                  <a:schemeClr val="tx1"/>
                </a:solidFill>
              </a:rPr>
              <a:t>Các</a:t>
            </a:r>
            <a:r>
              <a:rPr lang="en-US" sz="4400" dirty="0">
                <a:solidFill>
                  <a:schemeClr val="tx1"/>
                </a:solidFill>
              </a:rPr>
              <a:t> </a:t>
            </a:r>
            <a:r>
              <a:rPr lang="en-US" sz="4400" dirty="0" err="1">
                <a:solidFill>
                  <a:schemeClr val="tx1"/>
                </a:solidFill>
              </a:rPr>
              <a:t>bước</a:t>
            </a:r>
            <a:r>
              <a:rPr lang="en-US" sz="4400" dirty="0">
                <a:solidFill>
                  <a:schemeClr val="tx1"/>
                </a:solidFill>
              </a:rPr>
              <a:t> </a:t>
            </a:r>
            <a:r>
              <a:rPr lang="en-US" sz="4400" dirty="0" err="1">
                <a:solidFill>
                  <a:schemeClr val="tx1"/>
                </a:solidFill>
              </a:rPr>
              <a:t>thực</a:t>
            </a:r>
            <a:r>
              <a:rPr lang="en-US" sz="4400" dirty="0">
                <a:solidFill>
                  <a:schemeClr val="tx1"/>
                </a:solidFill>
              </a:rPr>
              <a:t> </a:t>
            </a:r>
            <a:r>
              <a:rPr lang="en-US" sz="4400" dirty="0" err="1">
                <a:solidFill>
                  <a:schemeClr val="tx1"/>
                </a:solidFill>
              </a:rPr>
              <a:t>hiện</a:t>
            </a:r>
            <a:endParaRPr lang="en-US" sz="4400" dirty="0">
              <a:solidFill>
                <a:schemeClr val="tx1"/>
              </a:solidFill>
            </a:endParaRPr>
          </a:p>
        </p:txBody>
      </p:sp>
    </p:spTree>
    <p:extLst>
      <p:ext uri="{BB962C8B-B14F-4D97-AF65-F5344CB8AC3E}">
        <p14:creationId xmlns:p14="http://schemas.microsoft.com/office/powerpoint/2010/main" val="2304292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8" grpId="1"/>
      <p:bldP spid="2"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val="0"/>
              </a:ext>
            </a:extLst>
          </a:blip>
          <a:srcRect t="3561" b="12057"/>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368028" y="166200"/>
            <a:ext cx="7455944" cy="1015663"/>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6000" b="1" i="0" u="none" strike="noStrike" kern="1200" cap="none" spc="0" normalizeH="0" baseline="0" noProof="0" dirty="0" err="1">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CHÀO</a:t>
            </a:r>
            <a:r>
              <a:rPr kumimoji="0" lang="en-US" sz="6000" b="1" i="0" u="none" strike="noStrike" kern="1200" cap="none" spc="0" normalizeH="0" baseline="0" noProof="0" dirty="0">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TẠM</a:t>
            </a:r>
            <a:r>
              <a:rPr kumimoji="0" lang="en-US" sz="6000" b="1" i="0" u="none" strike="noStrike" kern="1200" cap="none" spc="0" normalizeH="0" baseline="0" noProof="0" dirty="0">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BIỆT</a:t>
            </a:r>
            <a:r>
              <a:rPr kumimoji="0" lang="en-US" sz="6000" b="1" i="0" u="none" strike="noStrike" kern="1200" cap="none" spc="0" normalizeH="0" baseline="0" noProof="0" dirty="0">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 </a:t>
            </a:r>
          </a:p>
        </p:txBody>
      </p:sp>
    </p:spTree>
  </p:cSld>
  <p:clrMapOvr>
    <a:masterClrMapping/>
  </p:clrMapOvr>
  <p:transition spd="slow">
    <p:random/>
    <p:sndAc>
      <p:stSnd>
        <p:snd r:embed="rId2" name="applaus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1+#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9974"/>
          <a:stretch>
            <a:fillRect/>
          </a:stretch>
        </p:blipFill>
        <p:spPr>
          <a:xfrm>
            <a:off x="0" y="0"/>
            <a:ext cx="12192000" cy="6858000"/>
          </a:xfrm>
          <a:prstGeom prst="rect">
            <a:avLst/>
          </a:prstGeom>
        </p:spPr>
      </p:pic>
      <p:sp>
        <p:nvSpPr>
          <p:cNvPr id="2" name="Title 1"/>
          <p:cNvSpPr>
            <a:spLocks noGrp="1"/>
          </p:cNvSpPr>
          <p:nvPr>
            <p:ph type="ctrTitle"/>
          </p:nvPr>
        </p:nvSpPr>
        <p:spPr>
          <a:xfrm>
            <a:off x="2405470" y="1337218"/>
            <a:ext cx="7381060" cy="1445623"/>
          </a:xfrm>
        </p:spPr>
        <p:txBody>
          <a:bodyPr>
            <a:normAutofit fontScale="90000"/>
          </a:bodyPr>
          <a:lstStyle/>
          <a:p>
            <a:r>
              <a:rPr lang="en-US" sz="4800" b="1" dirty="0" err="1">
                <a:solidFill>
                  <a:srgbClr val="0070C0"/>
                </a:solidFill>
                <a:latin typeface="Arial-Rounded" panose="020B0500000000000000" charset="0"/>
                <a:cs typeface="Arial-Rounded" panose="020B0500000000000000" charset="0"/>
                <a:sym typeface="+mn-ea"/>
              </a:rPr>
              <a:t>Chào</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mừng</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các</a:t>
            </a:r>
            <a:r>
              <a:rPr lang="en-US" sz="4800" b="1" dirty="0">
                <a:solidFill>
                  <a:srgbClr val="0070C0"/>
                </a:solidFill>
                <a:latin typeface="Arial-Rounded" panose="020B0500000000000000" charset="0"/>
                <a:cs typeface="Arial-Rounded" panose="020B0500000000000000" charset="0"/>
                <a:sym typeface="+mn-ea"/>
              </a:rPr>
              <a:t> em </a:t>
            </a:r>
            <a:r>
              <a:rPr lang="en-US" sz="4800" b="1" dirty="0" err="1">
                <a:solidFill>
                  <a:srgbClr val="0070C0"/>
                </a:solidFill>
                <a:latin typeface="Arial-Rounded" panose="020B0500000000000000" charset="0"/>
                <a:cs typeface="Arial-Rounded" panose="020B0500000000000000" charset="0"/>
                <a:sym typeface="+mn-ea"/>
              </a:rPr>
              <a:t>đến</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với</a:t>
            </a:r>
            <a:r>
              <a:rPr lang="en-US" sz="4800" b="1" dirty="0">
                <a:solidFill>
                  <a:srgbClr val="0070C0"/>
                </a:solidFill>
                <a:latin typeface="Arial-Rounded" panose="020B0500000000000000" charset="0"/>
                <a:cs typeface="Arial-Rounded" panose="020B0500000000000000" charset="0"/>
                <a:sym typeface="+mn-ea"/>
              </a:rPr>
              <a:t> </a:t>
            </a:r>
            <a:r>
              <a:rPr lang="vi-VN" sz="4800" b="1" dirty="0">
                <a:solidFill>
                  <a:srgbClr val="0070C0"/>
                </a:solidFill>
                <a:latin typeface="Arial-Rounded" panose="020B0500000000000000" charset="0"/>
                <a:cs typeface="Arial-Rounded" panose="020B0500000000000000" charset="0"/>
                <a:sym typeface="+mn-ea"/>
              </a:rPr>
              <a:t>tiết</a:t>
            </a:r>
            <a:r>
              <a:rPr lang="en-US" altLang="vi-VN" sz="4800" b="1" dirty="0">
                <a:solidFill>
                  <a:srgbClr val="0070C0"/>
                </a:solidFill>
                <a:latin typeface="Arial-Rounded" panose="020B0500000000000000" charset="0"/>
                <a:cs typeface="Arial-Rounded" panose="020B0500000000000000" charset="0"/>
                <a:sym typeface="+mn-ea"/>
              </a:rPr>
              <a:t> Tiếng Việt - Lớp 2</a:t>
            </a:r>
          </a:p>
        </p:txBody>
      </p:sp>
      <p:pic>
        <p:nvPicPr>
          <p:cNvPr id="5" name="Picture 4"/>
          <p:cNvPicPr>
            <a:picLocks noChangeAspect="1"/>
          </p:cNvPicPr>
          <p:nvPr/>
        </p:nvPicPr>
        <p:blipFill>
          <a:blip r:embed="rId4"/>
          <a:stretch>
            <a:fillRect/>
          </a:stretch>
        </p:blipFill>
        <p:spPr>
          <a:xfrm>
            <a:off x="4442460" y="2948940"/>
            <a:ext cx="3286125" cy="3909060"/>
          </a:xfrm>
          <a:prstGeom prst="rect">
            <a:avLst/>
          </a:prstGeom>
        </p:spPr>
      </p:pic>
    </p:spTree>
    <p:extLst>
      <p:ext uri="{BB962C8B-B14F-4D97-AF65-F5344CB8AC3E}">
        <p14:creationId xmlns:p14="http://schemas.microsoft.com/office/powerpoint/2010/main" val="781572538"/>
      </p:ext>
    </p:extLst>
  </p:cSld>
  <p:clrMapOvr>
    <a:masterClrMapping/>
  </p:clrMapOvr>
  <p:transition>
    <p:wedg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9CC5C07-95F0-3D47-AE02-B4DF8B73D9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spTree>
    <p:extLst>
      <p:ext uri="{BB962C8B-B14F-4D97-AF65-F5344CB8AC3E}">
        <p14:creationId xmlns:p14="http://schemas.microsoft.com/office/powerpoint/2010/main" val="1619728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7" name="TextBox 3"/>
          <p:cNvSpPr txBox="1"/>
          <p:nvPr/>
        </p:nvSpPr>
        <p:spPr>
          <a:xfrm>
            <a:off x="1346200" y="1163783"/>
            <a:ext cx="9188531" cy="584775"/>
          </a:xfrm>
          <a:prstGeom prst="rect">
            <a:avLst/>
          </a:prstGeom>
          <a:noFill/>
        </p:spPr>
        <p:txBody>
          <a:bodyPr wrap="square">
            <a:spAutoFit/>
          </a:bodyPr>
          <a:lstStyle/>
          <a:p>
            <a:r>
              <a:rPr lang="en-US" sz="3200" b="0"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1. </a:t>
            </a:r>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Giới thiệu các đồ chơi mà trẻ em yêu thích</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5" name="Picture 14"/>
          <p:cNvPicPr>
            <a:picLocks noChangeAspect="1"/>
          </p:cNvPicPr>
          <p:nvPr/>
        </p:nvPicPr>
        <p:blipFill>
          <a:blip r:embed="rId4"/>
          <a:stretch>
            <a:fillRect/>
          </a:stretch>
        </p:blipFill>
        <p:spPr>
          <a:xfrm>
            <a:off x="927100" y="1748559"/>
            <a:ext cx="10223500" cy="2537692"/>
          </a:xfrm>
          <a:prstGeom prst="rect">
            <a:avLst/>
          </a:prstGeom>
        </p:spPr>
      </p:pic>
      <p:sp>
        <p:nvSpPr>
          <p:cNvPr id="16" name="Rectangle: Rounded Corners 6"/>
          <p:cNvSpPr/>
          <p:nvPr/>
        </p:nvSpPr>
        <p:spPr>
          <a:xfrm>
            <a:off x="1257300" y="4320251"/>
            <a:ext cx="1092200" cy="56925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b</a:t>
            </a:r>
            <a:r>
              <a:rPr lang="vi-VN" sz="20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úp bê</a:t>
            </a:r>
            <a:endParaRPr lang="en-US" sz="2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Rectangle: Rounded Corners 6"/>
          <p:cNvSpPr/>
          <p:nvPr/>
        </p:nvSpPr>
        <p:spPr>
          <a:xfrm>
            <a:off x="3454400" y="4332952"/>
            <a:ext cx="1333500" cy="56925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0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gấu</a:t>
            </a:r>
            <a:r>
              <a:rPr lang="en-US" sz="2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bông</a:t>
            </a:r>
            <a:endParaRPr lang="en-US" sz="2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ectangle: Rounded Corners 6"/>
          <p:cNvSpPr/>
          <p:nvPr/>
        </p:nvSpPr>
        <p:spPr>
          <a:xfrm>
            <a:off x="5156200" y="4332954"/>
            <a:ext cx="1244600" cy="56925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0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đồ</a:t>
            </a:r>
            <a:r>
              <a:rPr lang="en-US" sz="2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hàng</a:t>
            </a:r>
            <a:endParaRPr lang="en-US" sz="2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Rectangle: Rounded Corners 6"/>
          <p:cNvSpPr/>
          <p:nvPr/>
        </p:nvSpPr>
        <p:spPr>
          <a:xfrm>
            <a:off x="6794500" y="4332956"/>
            <a:ext cx="1219200" cy="56925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0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máy</a:t>
            </a:r>
            <a:r>
              <a:rPr lang="en-US" sz="2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bay</a:t>
            </a:r>
          </a:p>
        </p:txBody>
      </p:sp>
      <p:sp>
        <p:nvSpPr>
          <p:cNvPr id="12" name="Rectangle: Rounded Corners 6"/>
          <p:cNvSpPr/>
          <p:nvPr/>
        </p:nvSpPr>
        <p:spPr>
          <a:xfrm>
            <a:off x="8178800" y="4286253"/>
            <a:ext cx="1219200" cy="56925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0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lê-gô</a:t>
            </a:r>
            <a:endParaRPr lang="en-US" sz="2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Rounded Corners 6"/>
          <p:cNvSpPr/>
          <p:nvPr/>
        </p:nvSpPr>
        <p:spPr>
          <a:xfrm>
            <a:off x="9550400" y="4320251"/>
            <a:ext cx="1460500" cy="56925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0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siêu</a:t>
            </a:r>
            <a:r>
              <a:rPr lang="en-US" sz="2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nhân</a:t>
            </a:r>
            <a:endParaRPr lang="en-US" sz="2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arn(inVertical)">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barn(inVertical)">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arn(inVertical)">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barn(inVertical)">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barn(inVertical)">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barn(inVertical)">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barn(inVertical)">
                                      <p:cBhvr>
                                        <p:cTn id="4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6" grpId="0" bldLvl="0" animBg="1"/>
      <p:bldP spid="9" grpId="0" bldLvl="0" animBg="1"/>
      <p:bldP spid="10" grpId="0" bldLvl="0" animBg="1"/>
      <p:bldP spid="11" grpId="0" bldLvl="0" animBg="1"/>
      <p:bldP spid="12" grpId="0" bldLvl="0" animBg="1"/>
      <p:bldP spid="13"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0"/>
            <a:ext cx="0" cy="0"/>
          </a:xfrm>
          <a:prstGeom prst="rect">
            <a:avLst/>
          </a:prstGeom>
        </p:spPr>
      </p:pic>
      <p:sp>
        <p:nvSpPr>
          <p:cNvPr id="8" name="Text Box 4"/>
          <p:cNvSpPr txBox="1"/>
          <p:nvPr/>
        </p:nvSpPr>
        <p:spPr>
          <a:xfrm>
            <a:off x="735303" y="889110"/>
            <a:ext cx="665481" cy="646331"/>
          </a:xfrm>
          <a:prstGeom prst="rect">
            <a:avLst/>
          </a:prstGeom>
          <a:noFill/>
        </p:spPr>
        <p:txBody>
          <a:bodyPr wrap="square" rtlCol="0">
            <a:spAutoFit/>
          </a:bodyPr>
          <a:lstStyle/>
          <a:p>
            <a:r>
              <a:rPr lang="en-US" sz="3600" dirty="0">
                <a:solidFill>
                  <a:srgbClr val="FF0000"/>
                </a:solidFill>
                <a:latin typeface="Arial-Rounded" panose="020B0500000000000000" pitchFamily="34" charset="0"/>
                <a:cs typeface="Arial-Rounded" panose="020B0500000000000000" pitchFamily="34" charset="0"/>
              </a:rPr>
              <a:t>G:</a:t>
            </a:r>
            <a:r>
              <a:rPr lang="en-US" sz="2800" dirty="0">
                <a:latin typeface="Arial-Rounded" panose="020B0500000000000000" pitchFamily="34" charset="0"/>
                <a:cs typeface="Arial-Rounded" panose="020B0500000000000000" pitchFamily="34" charset="0"/>
              </a:rPr>
              <a:t> </a:t>
            </a:r>
            <a:endParaRPr lang="en-US" sz="2800" dirty="0">
              <a:solidFill>
                <a:srgbClr val="FF0000"/>
              </a:solidFill>
              <a:latin typeface="Arial-Rounded" panose="020B0500000000000000" pitchFamily="34" charset="0"/>
              <a:cs typeface="Arial-Rounded" panose="020B0500000000000000" pitchFamily="34" charset="0"/>
            </a:endParaRPr>
          </a:p>
        </p:txBody>
      </p:sp>
      <p:sp>
        <p:nvSpPr>
          <p:cNvPr id="2" name="Oval 1"/>
          <p:cNvSpPr/>
          <p:nvPr/>
        </p:nvSpPr>
        <p:spPr>
          <a:xfrm>
            <a:off x="4622800" y="2289640"/>
            <a:ext cx="2400300" cy="195216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400" dirty="0" err="1">
                <a:solidFill>
                  <a:schemeClr val="tx1"/>
                </a:solidFill>
              </a:rPr>
              <a:t>Giới</a:t>
            </a:r>
            <a:r>
              <a:rPr lang="en-US" sz="2400" dirty="0">
                <a:solidFill>
                  <a:schemeClr val="tx1"/>
                </a:solidFill>
              </a:rPr>
              <a:t> </a:t>
            </a:r>
            <a:r>
              <a:rPr lang="en-US" sz="2400" dirty="0" err="1">
                <a:solidFill>
                  <a:schemeClr val="tx1"/>
                </a:solidFill>
              </a:rPr>
              <a:t>thiệu</a:t>
            </a:r>
            <a:r>
              <a:rPr lang="en-US" sz="2400" dirty="0">
                <a:solidFill>
                  <a:schemeClr val="tx1"/>
                </a:solidFill>
              </a:rPr>
              <a:t> </a:t>
            </a:r>
            <a:r>
              <a:rPr lang="en-US" sz="2400" dirty="0" err="1">
                <a:solidFill>
                  <a:schemeClr val="tx1"/>
                </a:solidFill>
              </a:rPr>
              <a:t>một</a:t>
            </a:r>
            <a:r>
              <a:rPr lang="en-US" sz="2400" dirty="0">
                <a:solidFill>
                  <a:schemeClr val="tx1"/>
                </a:solidFill>
              </a:rPr>
              <a:t> </a:t>
            </a:r>
            <a:r>
              <a:rPr lang="en-US" sz="2400" dirty="0" err="1">
                <a:solidFill>
                  <a:schemeClr val="tx1"/>
                </a:solidFill>
              </a:rPr>
              <a:t>đồ</a:t>
            </a:r>
            <a:r>
              <a:rPr lang="en-US" sz="2400" dirty="0">
                <a:solidFill>
                  <a:schemeClr val="tx1"/>
                </a:solidFill>
              </a:rPr>
              <a:t> </a:t>
            </a:r>
            <a:r>
              <a:rPr lang="en-US" sz="2400" dirty="0" err="1">
                <a:solidFill>
                  <a:schemeClr val="tx1"/>
                </a:solidFill>
              </a:rPr>
              <a:t>chơi</a:t>
            </a:r>
            <a:endParaRPr lang="en-US" sz="2400" dirty="0">
              <a:solidFill>
                <a:schemeClr val="tx1"/>
              </a:solidFill>
            </a:endParaRPr>
          </a:p>
        </p:txBody>
      </p:sp>
      <p:sp>
        <p:nvSpPr>
          <p:cNvPr id="12" name="Oval 11"/>
          <p:cNvSpPr/>
          <p:nvPr/>
        </p:nvSpPr>
        <p:spPr>
          <a:xfrm>
            <a:off x="8008119" y="1244600"/>
            <a:ext cx="2507481" cy="2059826"/>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400" dirty="0" err="1">
                <a:solidFill>
                  <a:schemeClr val="tx1"/>
                </a:solidFill>
              </a:rPr>
              <a:t>Em</a:t>
            </a:r>
            <a:r>
              <a:rPr lang="en-US" sz="2400" dirty="0">
                <a:solidFill>
                  <a:schemeClr val="tx1"/>
                </a:solidFill>
              </a:rPr>
              <a:t> </a:t>
            </a:r>
            <a:r>
              <a:rPr lang="en-US" sz="2400" dirty="0" err="1">
                <a:solidFill>
                  <a:schemeClr val="tx1"/>
                </a:solidFill>
              </a:rPr>
              <a:t>muốn</a:t>
            </a:r>
            <a:r>
              <a:rPr lang="en-US" sz="2400" dirty="0">
                <a:solidFill>
                  <a:schemeClr val="tx1"/>
                </a:solidFill>
              </a:rPr>
              <a:t> </a:t>
            </a:r>
            <a:r>
              <a:rPr lang="en-US" sz="2400" dirty="0" err="1">
                <a:solidFill>
                  <a:schemeClr val="tx1"/>
                </a:solidFill>
              </a:rPr>
              <a:t>giới</a:t>
            </a:r>
            <a:r>
              <a:rPr lang="en-US" sz="2400" dirty="0">
                <a:solidFill>
                  <a:schemeClr val="tx1"/>
                </a:solidFill>
              </a:rPr>
              <a:t> </a:t>
            </a:r>
            <a:r>
              <a:rPr lang="en-US" sz="2400" dirty="0" err="1">
                <a:solidFill>
                  <a:schemeClr val="tx1"/>
                </a:solidFill>
              </a:rPr>
              <a:t>thiệu</a:t>
            </a:r>
            <a:r>
              <a:rPr lang="en-US" sz="2400" dirty="0">
                <a:solidFill>
                  <a:schemeClr val="tx1"/>
                </a:solidFill>
              </a:rPr>
              <a:t> </a:t>
            </a:r>
            <a:r>
              <a:rPr lang="en-US" sz="2400" dirty="0" err="1">
                <a:solidFill>
                  <a:schemeClr val="tx1"/>
                </a:solidFill>
              </a:rPr>
              <a:t>đồ</a:t>
            </a:r>
            <a:r>
              <a:rPr lang="en-US" sz="2400" dirty="0">
                <a:solidFill>
                  <a:schemeClr val="tx1"/>
                </a:solidFill>
              </a:rPr>
              <a:t> </a:t>
            </a:r>
            <a:r>
              <a:rPr lang="en-US" sz="2400" dirty="0" err="1">
                <a:solidFill>
                  <a:schemeClr val="tx1"/>
                </a:solidFill>
              </a:rPr>
              <a:t>chơi</a:t>
            </a:r>
            <a:r>
              <a:rPr lang="en-US" sz="2400" dirty="0">
                <a:solidFill>
                  <a:schemeClr val="tx1"/>
                </a:solidFill>
              </a:rPr>
              <a:t> </a:t>
            </a:r>
            <a:r>
              <a:rPr lang="en-US" sz="2400" dirty="0" err="1">
                <a:solidFill>
                  <a:schemeClr val="tx1"/>
                </a:solidFill>
              </a:rPr>
              <a:t>nào</a:t>
            </a:r>
            <a:r>
              <a:rPr lang="en-US" sz="2400" dirty="0">
                <a:solidFill>
                  <a:schemeClr val="tx1"/>
                </a:solidFill>
              </a:rPr>
              <a:t>?</a:t>
            </a:r>
          </a:p>
        </p:txBody>
      </p:sp>
      <p:cxnSp>
        <p:nvCxnSpPr>
          <p:cNvPr id="13" name="Straight Connector 12"/>
          <p:cNvCxnSpPr>
            <a:stCxn id="2" idx="6"/>
          </p:cNvCxnSpPr>
          <p:nvPr/>
        </p:nvCxnSpPr>
        <p:spPr>
          <a:xfrm flipV="1">
            <a:off x="7023100" y="2289640"/>
            <a:ext cx="977900" cy="976080"/>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2184401" y="5006414"/>
            <a:ext cx="7369558" cy="1343586"/>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400" dirty="0">
                <a:solidFill>
                  <a:schemeClr val="tx1"/>
                </a:solidFill>
              </a:rPr>
              <a:t>2. </a:t>
            </a:r>
            <a:r>
              <a:rPr lang="en-US" sz="2400" dirty="0" err="1">
                <a:solidFill>
                  <a:schemeClr val="tx1"/>
                </a:solidFill>
              </a:rPr>
              <a:t>Đồ</a:t>
            </a:r>
            <a:r>
              <a:rPr lang="en-US" sz="2400" dirty="0">
                <a:solidFill>
                  <a:schemeClr val="tx1"/>
                </a:solidFill>
              </a:rPr>
              <a:t> </a:t>
            </a:r>
            <a:r>
              <a:rPr lang="en-US" sz="2400" dirty="0" err="1">
                <a:solidFill>
                  <a:schemeClr val="tx1"/>
                </a:solidFill>
              </a:rPr>
              <a:t>chơi</a:t>
            </a:r>
            <a:r>
              <a:rPr lang="en-US" sz="2400" dirty="0">
                <a:solidFill>
                  <a:schemeClr val="tx1"/>
                </a:solidFill>
              </a:rPr>
              <a:t> </a:t>
            </a:r>
            <a:r>
              <a:rPr lang="en-US" sz="2400" dirty="0" err="1">
                <a:solidFill>
                  <a:schemeClr val="tx1"/>
                </a:solidFill>
              </a:rPr>
              <a:t>đó</a:t>
            </a:r>
            <a:r>
              <a:rPr lang="en-US" sz="2400" dirty="0">
                <a:solidFill>
                  <a:schemeClr val="tx1"/>
                </a:solidFill>
              </a:rPr>
              <a:t> </a:t>
            </a:r>
            <a:r>
              <a:rPr lang="en-US" sz="2400" dirty="0" err="1">
                <a:solidFill>
                  <a:schemeClr val="tx1"/>
                </a:solidFill>
              </a:rPr>
              <a:t>có</a:t>
            </a:r>
            <a:r>
              <a:rPr lang="en-US" sz="2400" dirty="0">
                <a:solidFill>
                  <a:schemeClr val="tx1"/>
                </a:solidFill>
              </a:rPr>
              <a:t> </a:t>
            </a:r>
            <a:r>
              <a:rPr lang="en-US" sz="2400" dirty="0" err="1">
                <a:solidFill>
                  <a:schemeClr val="tx1"/>
                </a:solidFill>
              </a:rPr>
              <a:t>đặc</a:t>
            </a:r>
            <a:r>
              <a:rPr lang="en-US" sz="2400" dirty="0">
                <a:solidFill>
                  <a:schemeClr val="tx1"/>
                </a:solidFill>
              </a:rPr>
              <a:t> </a:t>
            </a:r>
            <a:r>
              <a:rPr lang="en-US" sz="2400" dirty="0" err="1">
                <a:solidFill>
                  <a:schemeClr val="tx1"/>
                </a:solidFill>
              </a:rPr>
              <a:t>điểm</a:t>
            </a:r>
            <a:r>
              <a:rPr lang="en-US" sz="2400" dirty="0">
                <a:solidFill>
                  <a:schemeClr val="tx1"/>
                </a:solidFill>
              </a:rPr>
              <a:t> </a:t>
            </a:r>
            <a:r>
              <a:rPr lang="en-US" sz="2400" dirty="0" err="1">
                <a:solidFill>
                  <a:schemeClr val="tx1"/>
                </a:solidFill>
              </a:rPr>
              <a:t>gì</a:t>
            </a:r>
            <a:r>
              <a:rPr lang="en-US" sz="2400" dirty="0">
                <a:solidFill>
                  <a:schemeClr val="tx1"/>
                </a:solidFill>
              </a:rPr>
              <a:t> </a:t>
            </a:r>
            <a:r>
              <a:rPr lang="en-US" sz="2400" dirty="0" err="1">
                <a:solidFill>
                  <a:schemeClr val="tx1"/>
                </a:solidFill>
              </a:rPr>
              <a:t>nổi</a:t>
            </a:r>
            <a:r>
              <a:rPr lang="en-US" sz="2400" dirty="0">
                <a:solidFill>
                  <a:schemeClr val="tx1"/>
                </a:solidFill>
              </a:rPr>
              <a:t> </a:t>
            </a:r>
            <a:r>
              <a:rPr lang="en-US" sz="2400" dirty="0" err="1">
                <a:solidFill>
                  <a:schemeClr val="tx1"/>
                </a:solidFill>
              </a:rPr>
              <a:t>bật</a:t>
            </a:r>
            <a:r>
              <a:rPr lang="en-US" sz="2400" dirty="0">
                <a:solidFill>
                  <a:schemeClr val="tx1"/>
                </a:solidFill>
              </a:rPr>
              <a:t>?</a:t>
            </a:r>
          </a:p>
          <a:p>
            <a:pPr algn="ctr"/>
            <a:r>
              <a:rPr lang="en-US" sz="2400" dirty="0">
                <a:solidFill>
                  <a:schemeClr val="tx1"/>
                </a:solidFill>
              </a:rPr>
              <a:t>(</a:t>
            </a:r>
            <a:r>
              <a:rPr lang="en-US" sz="2400" dirty="0" err="1">
                <a:solidFill>
                  <a:schemeClr val="tx1"/>
                </a:solidFill>
              </a:rPr>
              <a:t>chất</a:t>
            </a:r>
            <a:r>
              <a:rPr lang="en-US" sz="2400" dirty="0">
                <a:solidFill>
                  <a:schemeClr val="tx1"/>
                </a:solidFill>
              </a:rPr>
              <a:t> </a:t>
            </a:r>
            <a:r>
              <a:rPr lang="en-US" sz="2400" dirty="0" err="1">
                <a:solidFill>
                  <a:schemeClr val="tx1"/>
                </a:solidFill>
              </a:rPr>
              <a:t>liệu</a:t>
            </a:r>
            <a:r>
              <a:rPr lang="en-US" sz="2400" dirty="0">
                <a:solidFill>
                  <a:schemeClr val="tx1"/>
                </a:solidFill>
              </a:rPr>
              <a:t>, </a:t>
            </a:r>
            <a:r>
              <a:rPr lang="en-US" sz="2400" dirty="0" err="1">
                <a:solidFill>
                  <a:schemeClr val="tx1"/>
                </a:solidFill>
              </a:rPr>
              <a:t>hình</a:t>
            </a:r>
            <a:r>
              <a:rPr lang="en-US" sz="2400" dirty="0">
                <a:solidFill>
                  <a:schemeClr val="tx1"/>
                </a:solidFill>
              </a:rPr>
              <a:t> </a:t>
            </a:r>
            <a:r>
              <a:rPr lang="en-US" sz="2400" dirty="0" err="1">
                <a:solidFill>
                  <a:schemeClr val="tx1"/>
                </a:solidFill>
              </a:rPr>
              <a:t>dạng</a:t>
            </a:r>
            <a:r>
              <a:rPr lang="en-US" sz="2400" dirty="0">
                <a:solidFill>
                  <a:schemeClr val="tx1"/>
                </a:solidFill>
              </a:rPr>
              <a:t>, </a:t>
            </a:r>
            <a:r>
              <a:rPr lang="en-US" sz="2400" dirty="0" err="1">
                <a:solidFill>
                  <a:schemeClr val="tx1"/>
                </a:solidFill>
              </a:rPr>
              <a:t>màu</a:t>
            </a:r>
            <a:r>
              <a:rPr lang="en-US" sz="2400" dirty="0">
                <a:solidFill>
                  <a:schemeClr val="tx1"/>
                </a:solidFill>
              </a:rPr>
              <a:t> </a:t>
            </a:r>
            <a:r>
              <a:rPr lang="en-US" sz="2400" dirty="0" err="1">
                <a:solidFill>
                  <a:schemeClr val="tx1"/>
                </a:solidFill>
              </a:rPr>
              <a:t>sắc</a:t>
            </a:r>
            <a:r>
              <a:rPr lang="en-US" sz="2400" dirty="0">
                <a:solidFill>
                  <a:schemeClr val="tx1"/>
                </a:solidFill>
              </a:rPr>
              <a:t>, ...)</a:t>
            </a:r>
          </a:p>
        </p:txBody>
      </p:sp>
      <p:cxnSp>
        <p:nvCxnSpPr>
          <p:cNvPr id="17" name="Straight Connector 16"/>
          <p:cNvCxnSpPr/>
          <p:nvPr/>
        </p:nvCxnSpPr>
        <p:spPr>
          <a:xfrm flipV="1">
            <a:off x="5881346" y="4259540"/>
            <a:ext cx="0" cy="744260"/>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sp>
        <p:nvSpPr>
          <p:cNvPr id="20" name="Oval 19"/>
          <p:cNvSpPr/>
          <p:nvPr/>
        </p:nvSpPr>
        <p:spPr>
          <a:xfrm>
            <a:off x="1426184" y="1165662"/>
            <a:ext cx="2574317" cy="1914852"/>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400" dirty="0">
                <a:solidFill>
                  <a:schemeClr val="tx1"/>
                </a:solidFill>
              </a:rPr>
              <a:t>3. </a:t>
            </a:r>
            <a:r>
              <a:rPr lang="en-US" sz="2400" dirty="0" err="1">
                <a:solidFill>
                  <a:schemeClr val="tx1"/>
                </a:solidFill>
              </a:rPr>
              <a:t>Em</a:t>
            </a:r>
            <a:r>
              <a:rPr lang="en-US" sz="2400" dirty="0">
                <a:solidFill>
                  <a:schemeClr val="tx1"/>
                </a:solidFill>
              </a:rPr>
              <a:t> </a:t>
            </a:r>
            <a:r>
              <a:rPr lang="en-US" sz="2400" dirty="0" err="1">
                <a:solidFill>
                  <a:schemeClr val="tx1"/>
                </a:solidFill>
              </a:rPr>
              <a:t>có</a:t>
            </a:r>
            <a:r>
              <a:rPr lang="en-US" sz="2400" dirty="0">
                <a:solidFill>
                  <a:schemeClr val="tx1"/>
                </a:solidFill>
              </a:rPr>
              <a:t> </a:t>
            </a:r>
            <a:r>
              <a:rPr lang="en-US" sz="2400" dirty="0" err="1">
                <a:solidFill>
                  <a:schemeClr val="tx1"/>
                </a:solidFill>
              </a:rPr>
              <a:t>nhận</a:t>
            </a:r>
            <a:r>
              <a:rPr lang="en-US" sz="2400" dirty="0">
                <a:solidFill>
                  <a:schemeClr val="tx1"/>
                </a:solidFill>
              </a:rPr>
              <a:t> </a:t>
            </a:r>
            <a:r>
              <a:rPr lang="en-US" sz="2400" dirty="0" err="1">
                <a:solidFill>
                  <a:schemeClr val="tx1"/>
                </a:solidFill>
              </a:rPr>
              <a:t>xét</a:t>
            </a:r>
            <a:r>
              <a:rPr lang="en-US" sz="2400" dirty="0">
                <a:solidFill>
                  <a:schemeClr val="tx1"/>
                </a:solidFill>
              </a:rPr>
              <a:t> </a:t>
            </a:r>
            <a:r>
              <a:rPr lang="en-US" sz="2400" dirty="0" err="1">
                <a:solidFill>
                  <a:schemeClr val="tx1"/>
                </a:solidFill>
              </a:rPr>
              <a:t>gì</a:t>
            </a:r>
            <a:r>
              <a:rPr lang="en-US" sz="2400" dirty="0">
                <a:solidFill>
                  <a:schemeClr val="tx1"/>
                </a:solidFill>
              </a:rPr>
              <a:t> </a:t>
            </a:r>
            <a:r>
              <a:rPr lang="en-US" sz="2400" dirty="0" err="1">
                <a:solidFill>
                  <a:schemeClr val="tx1"/>
                </a:solidFill>
              </a:rPr>
              <a:t>về</a:t>
            </a:r>
            <a:r>
              <a:rPr lang="en-US" sz="2400" dirty="0">
                <a:solidFill>
                  <a:schemeClr val="tx1"/>
                </a:solidFill>
              </a:rPr>
              <a:t> </a:t>
            </a:r>
            <a:r>
              <a:rPr lang="en-US" sz="2400" dirty="0" err="1">
                <a:solidFill>
                  <a:schemeClr val="tx1"/>
                </a:solidFill>
              </a:rPr>
              <a:t>đồ</a:t>
            </a:r>
            <a:r>
              <a:rPr lang="en-US" sz="2400" dirty="0">
                <a:solidFill>
                  <a:schemeClr val="tx1"/>
                </a:solidFill>
              </a:rPr>
              <a:t> </a:t>
            </a:r>
            <a:r>
              <a:rPr lang="en-US" sz="2400" dirty="0" err="1">
                <a:solidFill>
                  <a:schemeClr val="tx1"/>
                </a:solidFill>
              </a:rPr>
              <a:t>chơi</a:t>
            </a:r>
            <a:r>
              <a:rPr lang="en-US" sz="2400" dirty="0">
                <a:solidFill>
                  <a:schemeClr val="tx1"/>
                </a:solidFill>
              </a:rPr>
              <a:t> </a:t>
            </a:r>
            <a:r>
              <a:rPr lang="en-US" sz="2400" dirty="0" err="1">
                <a:solidFill>
                  <a:schemeClr val="tx1"/>
                </a:solidFill>
              </a:rPr>
              <a:t>đó</a:t>
            </a:r>
            <a:r>
              <a:rPr lang="en-US" sz="2400" dirty="0">
                <a:solidFill>
                  <a:schemeClr val="tx1"/>
                </a:solidFill>
              </a:rPr>
              <a:t>?</a:t>
            </a:r>
          </a:p>
        </p:txBody>
      </p:sp>
      <p:cxnSp>
        <p:nvCxnSpPr>
          <p:cNvPr id="21" name="Straight Connector 20"/>
          <p:cNvCxnSpPr>
            <a:stCxn id="2" idx="2"/>
          </p:cNvCxnSpPr>
          <p:nvPr/>
        </p:nvCxnSpPr>
        <p:spPr>
          <a:xfrm flipH="1" flipV="1">
            <a:off x="3992176" y="2289640"/>
            <a:ext cx="630624" cy="976080"/>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sp>
        <p:nvSpPr>
          <p:cNvPr id="18" name="Text Box 1">
            <a:extLst>
              <a:ext uri="{FF2B5EF4-FFF2-40B4-BE49-F238E27FC236}">
                <a16:creationId xmlns:a16="http://schemas.microsoft.com/office/drawing/2014/main" id="{E0C3ED40-E253-4DF8-A09E-E913B56F5883}"/>
              </a:ext>
            </a:extLst>
          </p:cNvPr>
          <p:cNvSpPr txBox="1"/>
          <p:nvPr/>
        </p:nvSpPr>
        <p:spPr>
          <a:xfrm>
            <a:off x="0" y="248833"/>
            <a:ext cx="12192000" cy="630942"/>
          </a:xfrm>
          <a:prstGeom prst="rect">
            <a:avLst/>
          </a:prstGeom>
          <a:noFill/>
        </p:spPr>
        <p:txBody>
          <a:bodyPr wrap="square" rtlCol="0">
            <a:spAutoFit/>
          </a:bodyPr>
          <a:lstStyle/>
          <a:p>
            <a:r>
              <a:rPr lang="en-US" sz="3500" dirty="0">
                <a:solidFill>
                  <a:srgbClr val="FF0000"/>
                </a:solidFill>
                <a:latin typeface="Arial-Rounded" panose="020B0500000000000000" pitchFamily="34" charset="0"/>
                <a:cs typeface="Arial-Rounded" panose="020B0500000000000000" pitchFamily="34" charset="0"/>
              </a:rPr>
              <a:t>2.</a:t>
            </a:r>
            <a:r>
              <a:rPr lang="en-US" sz="3500" dirty="0">
                <a:latin typeface="Arial-Rounded" panose="020B0500000000000000" pitchFamily="34" charset="0"/>
                <a:cs typeface="Arial-Rounded" panose="020B0500000000000000" pitchFamily="34" charset="0"/>
              </a:rPr>
              <a:t> </a:t>
            </a:r>
            <a:r>
              <a:rPr lang="en-US" sz="3500" dirty="0" err="1">
                <a:latin typeface="Arial-Rounded" panose="020B0500000000000000" pitchFamily="34" charset="0"/>
                <a:cs typeface="Arial-Rounded" panose="020B0500000000000000" pitchFamily="34" charset="0"/>
              </a:rPr>
              <a:t>Viết</a:t>
            </a:r>
            <a:r>
              <a:rPr lang="en-US" sz="3500" dirty="0">
                <a:latin typeface="Arial-Rounded" panose="020B0500000000000000" pitchFamily="34" charset="0"/>
                <a:cs typeface="Arial-Rounded" panose="020B0500000000000000" pitchFamily="34" charset="0"/>
              </a:rPr>
              <a:t> 3 - 4 </a:t>
            </a:r>
            <a:r>
              <a:rPr lang="en-US" sz="3500" dirty="0" err="1">
                <a:latin typeface="Arial-Rounded" panose="020B0500000000000000" pitchFamily="34" charset="0"/>
                <a:cs typeface="Arial-Rounded" panose="020B0500000000000000" pitchFamily="34" charset="0"/>
              </a:rPr>
              <a:t>câu</a:t>
            </a:r>
            <a:r>
              <a:rPr lang="en-US" sz="3500" dirty="0">
                <a:latin typeface="Arial-Rounded" panose="020B0500000000000000" pitchFamily="34" charset="0"/>
                <a:cs typeface="Arial-Rounded" panose="020B0500000000000000" pitchFamily="34" charset="0"/>
              </a:rPr>
              <a:t> </a:t>
            </a:r>
            <a:r>
              <a:rPr lang="en-US" sz="3500" dirty="0" err="1">
                <a:latin typeface="Arial-Rounded" panose="020B0500000000000000" pitchFamily="34" charset="0"/>
                <a:cs typeface="Arial-Rounded" panose="020B0500000000000000" pitchFamily="34" charset="0"/>
              </a:rPr>
              <a:t>giới</a:t>
            </a:r>
            <a:r>
              <a:rPr lang="en-US" sz="3500" dirty="0">
                <a:latin typeface="Arial-Rounded" panose="020B0500000000000000" pitchFamily="34" charset="0"/>
                <a:cs typeface="Arial-Rounded" panose="020B0500000000000000" pitchFamily="34" charset="0"/>
              </a:rPr>
              <a:t> </a:t>
            </a:r>
            <a:r>
              <a:rPr lang="en-US" sz="3500" dirty="0" err="1">
                <a:latin typeface="Arial-Rounded" panose="020B0500000000000000" pitchFamily="34" charset="0"/>
                <a:cs typeface="Arial-Rounded" panose="020B0500000000000000" pitchFamily="34" charset="0"/>
              </a:rPr>
              <a:t>thiệu</a:t>
            </a:r>
            <a:r>
              <a:rPr lang="en-US" sz="3500" dirty="0">
                <a:latin typeface="Arial-Rounded" panose="020B0500000000000000" pitchFamily="34" charset="0"/>
                <a:cs typeface="Arial-Rounded" panose="020B0500000000000000" pitchFamily="34" charset="0"/>
              </a:rPr>
              <a:t> </a:t>
            </a:r>
            <a:r>
              <a:rPr lang="en-US" sz="3500" dirty="0" err="1">
                <a:latin typeface="Arial-Rounded" panose="020B0500000000000000" pitchFamily="34" charset="0"/>
                <a:cs typeface="Arial-Rounded" panose="020B0500000000000000" pitchFamily="34" charset="0"/>
              </a:rPr>
              <a:t>một</a:t>
            </a:r>
            <a:r>
              <a:rPr lang="en-US" sz="3500" dirty="0">
                <a:latin typeface="Arial-Rounded" panose="020B0500000000000000" pitchFamily="34" charset="0"/>
                <a:cs typeface="Arial-Rounded" panose="020B0500000000000000" pitchFamily="34" charset="0"/>
              </a:rPr>
              <a:t> </a:t>
            </a:r>
            <a:r>
              <a:rPr lang="en-US" sz="3500" dirty="0" err="1">
                <a:latin typeface="Arial-Rounded" panose="020B0500000000000000" pitchFamily="34" charset="0"/>
                <a:cs typeface="Arial-Rounded" panose="020B0500000000000000" pitchFamily="34" charset="0"/>
              </a:rPr>
              <a:t>đồ</a:t>
            </a:r>
            <a:r>
              <a:rPr lang="en-US" sz="3500" dirty="0">
                <a:latin typeface="Arial-Rounded" panose="020B0500000000000000" pitchFamily="34" charset="0"/>
                <a:cs typeface="Arial-Rounded" panose="020B0500000000000000" pitchFamily="34" charset="0"/>
              </a:rPr>
              <a:t> </a:t>
            </a:r>
            <a:r>
              <a:rPr lang="en-US" sz="3500" dirty="0" err="1">
                <a:latin typeface="Arial-Rounded" panose="020B0500000000000000" pitchFamily="34" charset="0"/>
                <a:cs typeface="Arial-Rounded" panose="020B0500000000000000" pitchFamily="34" charset="0"/>
              </a:rPr>
              <a:t>chơi</a:t>
            </a:r>
            <a:r>
              <a:rPr lang="en-US" sz="3500" dirty="0">
                <a:latin typeface="Arial-Rounded" panose="020B0500000000000000" pitchFamily="34" charset="0"/>
                <a:cs typeface="Arial-Rounded" panose="020B0500000000000000" pitchFamily="34" charset="0"/>
              </a:rPr>
              <a:t> </a:t>
            </a:r>
            <a:r>
              <a:rPr lang="en-US" sz="3500" dirty="0" err="1">
                <a:latin typeface="Arial-Rounded" panose="020B0500000000000000" pitchFamily="34" charset="0"/>
                <a:cs typeface="Arial-Rounded" panose="020B0500000000000000" pitchFamily="34" charset="0"/>
              </a:rPr>
              <a:t>mà</a:t>
            </a:r>
            <a:r>
              <a:rPr lang="en-US" sz="3500" dirty="0">
                <a:latin typeface="Arial-Rounded" panose="020B0500000000000000" pitchFamily="34" charset="0"/>
                <a:cs typeface="Arial-Rounded" panose="020B0500000000000000" pitchFamily="34" charset="0"/>
              </a:rPr>
              <a:t> </a:t>
            </a:r>
            <a:r>
              <a:rPr lang="en-US" sz="3500" dirty="0" err="1">
                <a:latin typeface="Arial-Rounded" panose="020B0500000000000000" pitchFamily="34" charset="0"/>
                <a:cs typeface="Arial-Rounded" panose="020B0500000000000000" pitchFamily="34" charset="0"/>
              </a:rPr>
              <a:t>trẻ</a:t>
            </a:r>
            <a:r>
              <a:rPr lang="en-US" sz="3500" dirty="0">
                <a:latin typeface="Arial-Rounded" panose="020B0500000000000000" pitchFamily="34" charset="0"/>
                <a:cs typeface="Arial-Rounded" panose="020B0500000000000000" pitchFamily="34" charset="0"/>
              </a:rPr>
              <a:t> </a:t>
            </a:r>
            <a:r>
              <a:rPr lang="en-US" sz="3500" dirty="0" err="1">
                <a:latin typeface="Arial-Rounded" panose="020B0500000000000000" pitchFamily="34" charset="0"/>
                <a:cs typeface="Arial-Rounded" panose="020B0500000000000000" pitchFamily="34" charset="0"/>
              </a:rPr>
              <a:t>em</a:t>
            </a:r>
            <a:r>
              <a:rPr lang="en-US" sz="3500" dirty="0">
                <a:latin typeface="Arial-Rounded" panose="020B0500000000000000" pitchFamily="34" charset="0"/>
                <a:cs typeface="Arial-Rounded" panose="020B0500000000000000" pitchFamily="34" charset="0"/>
              </a:rPr>
              <a:t> </a:t>
            </a:r>
            <a:r>
              <a:rPr lang="en-US" sz="3500" dirty="0" err="1">
                <a:latin typeface="Arial-Rounded" panose="020B0500000000000000" pitchFamily="34" charset="0"/>
                <a:cs typeface="Arial-Rounded" panose="020B0500000000000000" pitchFamily="34" charset="0"/>
              </a:rPr>
              <a:t>yêu</a:t>
            </a:r>
            <a:r>
              <a:rPr lang="en-US" sz="3500" dirty="0">
                <a:latin typeface="Arial-Rounded" panose="020B0500000000000000" pitchFamily="34" charset="0"/>
                <a:cs typeface="Arial-Rounded" panose="020B0500000000000000" pitchFamily="34" charset="0"/>
              </a:rPr>
              <a:t> </a:t>
            </a:r>
            <a:r>
              <a:rPr lang="en-US" sz="3500" dirty="0" err="1">
                <a:latin typeface="Arial-Rounded" panose="020B0500000000000000" pitchFamily="34" charset="0"/>
                <a:cs typeface="Arial-Rounded" panose="020B0500000000000000" pitchFamily="34" charset="0"/>
              </a:rPr>
              <a:t>thích</a:t>
            </a:r>
            <a:r>
              <a:rPr lang="en-US" sz="3500" dirty="0">
                <a:latin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4200381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1"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animEffect transition="in" filter="fade">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p:cTn id="26" dur="500" fill="hold"/>
                                        <p:tgtEl>
                                          <p:spTgt spid="12"/>
                                        </p:tgtEl>
                                        <p:attrNameLst>
                                          <p:attrName>ppt_w</p:attrName>
                                        </p:attrNameLst>
                                      </p:cBhvr>
                                      <p:tavLst>
                                        <p:tav tm="0">
                                          <p:val>
                                            <p:fltVal val="0"/>
                                          </p:val>
                                        </p:tav>
                                        <p:tav tm="100000">
                                          <p:val>
                                            <p:strVal val="#ppt_w"/>
                                          </p:val>
                                        </p:tav>
                                      </p:tavLst>
                                    </p:anim>
                                    <p:anim calcmode="lin" valueType="num">
                                      <p:cBhvr>
                                        <p:cTn id="27" dur="500" fill="hold"/>
                                        <p:tgtEl>
                                          <p:spTgt spid="12"/>
                                        </p:tgtEl>
                                        <p:attrNameLst>
                                          <p:attrName>ppt_h</p:attrName>
                                        </p:attrNameLst>
                                      </p:cBhvr>
                                      <p:tavLst>
                                        <p:tav tm="0">
                                          <p:val>
                                            <p:fltVal val="0"/>
                                          </p:val>
                                        </p:tav>
                                        <p:tav tm="100000">
                                          <p:val>
                                            <p:strVal val="#ppt_h"/>
                                          </p:val>
                                        </p:tav>
                                      </p:tavLst>
                                    </p:anim>
                                    <p:animEffect transition="in" filter="fade">
                                      <p:cBhvr>
                                        <p:cTn id="28" dur="500"/>
                                        <p:tgtEl>
                                          <p:spTgt spid="12"/>
                                        </p:tgtEl>
                                      </p:cBhvr>
                                    </p:animEffect>
                                  </p:childTnLst>
                                </p:cTn>
                              </p:par>
                              <p:par>
                                <p:cTn id="29" presetID="53" presetClass="entr" presetSubtype="16"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p:cTn id="31" dur="500" fill="hold"/>
                                        <p:tgtEl>
                                          <p:spTgt spid="13"/>
                                        </p:tgtEl>
                                        <p:attrNameLst>
                                          <p:attrName>ppt_w</p:attrName>
                                        </p:attrNameLst>
                                      </p:cBhvr>
                                      <p:tavLst>
                                        <p:tav tm="0">
                                          <p:val>
                                            <p:fltVal val="0"/>
                                          </p:val>
                                        </p:tav>
                                        <p:tav tm="100000">
                                          <p:val>
                                            <p:strVal val="#ppt_w"/>
                                          </p:val>
                                        </p:tav>
                                      </p:tavLst>
                                    </p:anim>
                                    <p:anim calcmode="lin" valueType="num">
                                      <p:cBhvr>
                                        <p:cTn id="32" dur="500" fill="hold"/>
                                        <p:tgtEl>
                                          <p:spTgt spid="13"/>
                                        </p:tgtEl>
                                        <p:attrNameLst>
                                          <p:attrName>ppt_h</p:attrName>
                                        </p:attrNameLst>
                                      </p:cBhvr>
                                      <p:tavLst>
                                        <p:tav tm="0">
                                          <p:val>
                                            <p:fltVal val="0"/>
                                          </p:val>
                                        </p:tav>
                                        <p:tav tm="100000">
                                          <p:val>
                                            <p:strVal val="#ppt_h"/>
                                          </p:val>
                                        </p:tav>
                                      </p:tavLst>
                                    </p:anim>
                                    <p:animEffect transition="in" filter="fade">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17"/>
                                        </p:tgtEl>
                                        <p:attrNameLst>
                                          <p:attrName>style.visibility</p:attrName>
                                        </p:attrNameLst>
                                      </p:cBhvr>
                                      <p:to>
                                        <p:strVal val="visible"/>
                                      </p:to>
                                    </p:set>
                                    <p:anim calcmode="lin" valueType="num">
                                      <p:cBhvr>
                                        <p:cTn id="38" dur="500" fill="hold"/>
                                        <p:tgtEl>
                                          <p:spTgt spid="17"/>
                                        </p:tgtEl>
                                        <p:attrNameLst>
                                          <p:attrName>ppt_w</p:attrName>
                                        </p:attrNameLst>
                                      </p:cBhvr>
                                      <p:tavLst>
                                        <p:tav tm="0">
                                          <p:val>
                                            <p:fltVal val="0"/>
                                          </p:val>
                                        </p:tav>
                                        <p:tav tm="100000">
                                          <p:val>
                                            <p:strVal val="#ppt_w"/>
                                          </p:val>
                                        </p:tav>
                                      </p:tavLst>
                                    </p:anim>
                                    <p:anim calcmode="lin" valueType="num">
                                      <p:cBhvr>
                                        <p:cTn id="39" dur="500" fill="hold"/>
                                        <p:tgtEl>
                                          <p:spTgt spid="17"/>
                                        </p:tgtEl>
                                        <p:attrNameLst>
                                          <p:attrName>ppt_h</p:attrName>
                                        </p:attrNameLst>
                                      </p:cBhvr>
                                      <p:tavLst>
                                        <p:tav tm="0">
                                          <p:val>
                                            <p:fltVal val="0"/>
                                          </p:val>
                                        </p:tav>
                                        <p:tav tm="100000">
                                          <p:val>
                                            <p:strVal val="#ppt_h"/>
                                          </p:val>
                                        </p:tav>
                                      </p:tavLst>
                                    </p:anim>
                                    <p:animEffect transition="in" filter="fade">
                                      <p:cBhvr>
                                        <p:cTn id="40" dur="500"/>
                                        <p:tgtEl>
                                          <p:spTgt spid="17"/>
                                        </p:tgtEl>
                                      </p:cBhvr>
                                    </p:animEffect>
                                  </p:childTnLst>
                                </p:cTn>
                              </p:par>
                              <p:par>
                                <p:cTn id="41" presetID="53" presetClass="entr" presetSubtype="16"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p:cTn id="43" dur="500" fill="hold"/>
                                        <p:tgtEl>
                                          <p:spTgt spid="16"/>
                                        </p:tgtEl>
                                        <p:attrNameLst>
                                          <p:attrName>ppt_w</p:attrName>
                                        </p:attrNameLst>
                                      </p:cBhvr>
                                      <p:tavLst>
                                        <p:tav tm="0">
                                          <p:val>
                                            <p:fltVal val="0"/>
                                          </p:val>
                                        </p:tav>
                                        <p:tav tm="100000">
                                          <p:val>
                                            <p:strVal val="#ppt_w"/>
                                          </p:val>
                                        </p:tav>
                                      </p:tavLst>
                                    </p:anim>
                                    <p:anim calcmode="lin" valueType="num">
                                      <p:cBhvr>
                                        <p:cTn id="44" dur="500" fill="hold"/>
                                        <p:tgtEl>
                                          <p:spTgt spid="16"/>
                                        </p:tgtEl>
                                        <p:attrNameLst>
                                          <p:attrName>ppt_h</p:attrName>
                                        </p:attrNameLst>
                                      </p:cBhvr>
                                      <p:tavLst>
                                        <p:tav tm="0">
                                          <p:val>
                                            <p:fltVal val="0"/>
                                          </p:val>
                                        </p:tav>
                                        <p:tav tm="100000">
                                          <p:val>
                                            <p:strVal val="#ppt_h"/>
                                          </p:val>
                                        </p:tav>
                                      </p:tavLst>
                                    </p:anim>
                                    <p:animEffect transition="in" filter="fade">
                                      <p:cBhvr>
                                        <p:cTn id="45" dur="500"/>
                                        <p:tgtEl>
                                          <p:spTgt spid="16"/>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nodeType="clickEffect">
                                  <p:stCondLst>
                                    <p:cond delay="0"/>
                                  </p:stCondLst>
                                  <p:childTnLst>
                                    <p:set>
                                      <p:cBhvr>
                                        <p:cTn id="49" dur="1" fill="hold">
                                          <p:stCondLst>
                                            <p:cond delay="0"/>
                                          </p:stCondLst>
                                        </p:cTn>
                                        <p:tgtEl>
                                          <p:spTgt spid="21"/>
                                        </p:tgtEl>
                                        <p:attrNameLst>
                                          <p:attrName>style.visibility</p:attrName>
                                        </p:attrNameLst>
                                      </p:cBhvr>
                                      <p:to>
                                        <p:strVal val="visible"/>
                                      </p:to>
                                    </p:set>
                                    <p:anim calcmode="lin" valueType="num">
                                      <p:cBhvr>
                                        <p:cTn id="50" dur="500" fill="hold"/>
                                        <p:tgtEl>
                                          <p:spTgt spid="21"/>
                                        </p:tgtEl>
                                        <p:attrNameLst>
                                          <p:attrName>ppt_w</p:attrName>
                                        </p:attrNameLst>
                                      </p:cBhvr>
                                      <p:tavLst>
                                        <p:tav tm="0">
                                          <p:val>
                                            <p:fltVal val="0"/>
                                          </p:val>
                                        </p:tav>
                                        <p:tav tm="100000">
                                          <p:val>
                                            <p:strVal val="#ppt_w"/>
                                          </p:val>
                                        </p:tav>
                                      </p:tavLst>
                                    </p:anim>
                                    <p:anim calcmode="lin" valueType="num">
                                      <p:cBhvr>
                                        <p:cTn id="51" dur="500" fill="hold"/>
                                        <p:tgtEl>
                                          <p:spTgt spid="21"/>
                                        </p:tgtEl>
                                        <p:attrNameLst>
                                          <p:attrName>ppt_h</p:attrName>
                                        </p:attrNameLst>
                                      </p:cBhvr>
                                      <p:tavLst>
                                        <p:tav tm="0">
                                          <p:val>
                                            <p:fltVal val="0"/>
                                          </p:val>
                                        </p:tav>
                                        <p:tav tm="100000">
                                          <p:val>
                                            <p:strVal val="#ppt_h"/>
                                          </p:val>
                                        </p:tav>
                                      </p:tavLst>
                                    </p:anim>
                                    <p:animEffect transition="in" filter="fade">
                                      <p:cBhvr>
                                        <p:cTn id="52" dur="500"/>
                                        <p:tgtEl>
                                          <p:spTgt spid="21"/>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anim calcmode="lin" valueType="num">
                                      <p:cBhvr>
                                        <p:cTn id="55" dur="500" fill="hold"/>
                                        <p:tgtEl>
                                          <p:spTgt spid="20"/>
                                        </p:tgtEl>
                                        <p:attrNameLst>
                                          <p:attrName>ppt_w</p:attrName>
                                        </p:attrNameLst>
                                      </p:cBhvr>
                                      <p:tavLst>
                                        <p:tav tm="0">
                                          <p:val>
                                            <p:fltVal val="0"/>
                                          </p:val>
                                        </p:tav>
                                        <p:tav tm="100000">
                                          <p:val>
                                            <p:strVal val="#ppt_w"/>
                                          </p:val>
                                        </p:tav>
                                      </p:tavLst>
                                    </p:anim>
                                    <p:anim calcmode="lin" valueType="num">
                                      <p:cBhvr>
                                        <p:cTn id="56" dur="500" fill="hold"/>
                                        <p:tgtEl>
                                          <p:spTgt spid="20"/>
                                        </p:tgtEl>
                                        <p:attrNameLst>
                                          <p:attrName>ppt_h</p:attrName>
                                        </p:attrNameLst>
                                      </p:cBhvr>
                                      <p:tavLst>
                                        <p:tav tm="0">
                                          <p:val>
                                            <p:fltVal val="0"/>
                                          </p:val>
                                        </p:tav>
                                        <p:tav tm="100000">
                                          <p:val>
                                            <p:strVal val="#ppt_h"/>
                                          </p:val>
                                        </p:tav>
                                      </p:tavLst>
                                    </p:anim>
                                    <p:animEffect transition="in" filter="fade">
                                      <p:cBhvr>
                                        <p:cTn id="5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2" grpId="0" animBg="1"/>
      <p:bldP spid="12" grpId="0" animBg="1"/>
      <p:bldP spid="16" grpId="0" animBg="1"/>
      <p:bldP spid="20" grpId="0" animBg="1"/>
      <p:bldP spid="18" grpId="0"/>
      <p:bldP spid="18" grpId="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5" name="Rectangle 2"/>
          <p:cNvSpPr/>
          <p:nvPr/>
        </p:nvSpPr>
        <p:spPr>
          <a:xfrm>
            <a:off x="482600" y="1736203"/>
            <a:ext cx="11277277" cy="3530278"/>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800" dirty="0"/>
              <a:t>Em rất thích chiếc ô tô điều khiển từ xa mà ông ngoại đã gửi thưởng cho em vì em đạt học sinh giỏi. Chiếc ô tô </a:t>
            </a:r>
            <a:r>
              <a:rPr lang="vi-VN" sz="2800" dirty="0" smtClean="0"/>
              <a:t>có </a:t>
            </a:r>
            <a:r>
              <a:rPr lang="vi-VN" sz="2800" dirty="0"/>
              <a:t>màu trắng và xanh nước biển. </a:t>
            </a:r>
            <a:r>
              <a:rPr lang="vi-VN" sz="2800" dirty="0" smtClean="0"/>
              <a:t>Mỗi </a:t>
            </a:r>
            <a:r>
              <a:rPr lang="vi-VN" sz="2800" dirty="0"/>
              <a:t>khi khởi động, xe không chỉ đi rất nhanh mà tiếng “bí bo…bí bo” của xe cũng kêu rất vui tai. Em rất thích món quà này, em sẽ cố gắng học thật giỏi để được thưởng thêm nhiều phần quà nữa.</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5" name="Rectangle 2"/>
          <p:cNvSpPr/>
          <p:nvPr/>
        </p:nvSpPr>
        <p:spPr>
          <a:xfrm>
            <a:off x="506662" y="833834"/>
            <a:ext cx="11277277" cy="270345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3200" dirty="0">
                <a:latin typeface="+mj-lt"/>
              </a:rPr>
              <a:t>Chú gấu bông là món quà mà bà ngoại tặng em nhân dịp sinh </a:t>
            </a:r>
            <a:r>
              <a:rPr lang="vi-VN" sz="3200" dirty="0" smtClean="0">
                <a:latin typeface="+mj-lt"/>
              </a:rPr>
              <a:t>nhật. Chú </a:t>
            </a:r>
            <a:r>
              <a:rPr lang="vi-VN" sz="3200" dirty="0">
                <a:latin typeface="+mj-lt"/>
              </a:rPr>
              <a:t>gấu có bộ lông trắng vô cùng mềm </a:t>
            </a:r>
            <a:r>
              <a:rPr lang="vi-VN" sz="3200" dirty="0" smtClean="0">
                <a:latin typeface="+mj-lt"/>
              </a:rPr>
              <a:t>mại. </a:t>
            </a:r>
            <a:r>
              <a:rPr lang="vi-VN" sz="3200" dirty="0">
                <a:latin typeface="+mj-lt"/>
              </a:rPr>
              <a:t>Đ</a:t>
            </a:r>
            <a:r>
              <a:rPr lang="vi-VN" sz="3200" dirty="0" smtClean="0">
                <a:latin typeface="+mj-lt"/>
              </a:rPr>
              <a:t>ôi </a:t>
            </a:r>
            <a:r>
              <a:rPr lang="vi-VN" sz="3200" dirty="0">
                <a:latin typeface="+mj-lt"/>
              </a:rPr>
              <a:t>mắt của chú gấu bông to tròn long </a:t>
            </a:r>
            <a:r>
              <a:rPr lang="vi-VN" sz="3200" dirty="0" smtClean="0">
                <a:latin typeface="+mj-lt"/>
              </a:rPr>
              <a:t>lanh. </a:t>
            </a:r>
            <a:r>
              <a:rPr lang="vi-VN" sz="3200" dirty="0">
                <a:latin typeface="+mj-lt"/>
              </a:rPr>
              <a:t>C</a:t>
            </a:r>
            <a:r>
              <a:rPr lang="vi-VN" sz="3200" dirty="0" smtClean="0">
                <a:latin typeface="+mj-lt"/>
              </a:rPr>
              <a:t>hiếc </a:t>
            </a:r>
            <a:r>
              <a:rPr lang="vi-VN" sz="3200" dirty="0">
                <a:latin typeface="+mj-lt"/>
              </a:rPr>
              <a:t>mũi nhỏ </a:t>
            </a:r>
            <a:r>
              <a:rPr lang="vi-VN" sz="3200" dirty="0" smtClean="0">
                <a:latin typeface="+mj-lt"/>
              </a:rPr>
              <a:t>xinh. </a:t>
            </a:r>
            <a:r>
              <a:rPr lang="vi-VN" sz="3200" dirty="0">
                <a:latin typeface="+mj-lt"/>
              </a:rPr>
              <a:t>Chú gấu bông còn được mặc một chiếc váy hồng điệu đà. </a:t>
            </a:r>
            <a:r>
              <a:rPr lang="vi-VN" sz="3200" dirty="0" smtClean="0">
                <a:latin typeface="+mj-lt"/>
              </a:rPr>
              <a:t>Chú gấu </a:t>
            </a:r>
            <a:r>
              <a:rPr lang="vi-VN" sz="3200" dirty="0">
                <a:latin typeface="+mj-lt"/>
              </a:rPr>
              <a:t>giống như một người bạn thân thiết của </a:t>
            </a:r>
            <a:r>
              <a:rPr lang="vi-VN" sz="3200" dirty="0" smtClean="0">
                <a:latin typeface="+mj-lt"/>
              </a:rPr>
              <a:t>em.</a:t>
            </a:r>
            <a:endParaRPr lang="en-US" sz="3200" dirty="0">
              <a:latin typeface="+mj-lt"/>
              <a:ea typeface="Arial-Rounded" panose="020B0500000000000000" pitchFamily="34" charset="0"/>
              <a:cs typeface="Arial-Rounded" panose="020B0500000000000000" pitchFamily="34" charset="0"/>
            </a:endParaRPr>
          </a:p>
        </p:txBody>
      </p:sp>
      <p:sp>
        <p:nvSpPr>
          <p:cNvPr id="3" name="Rectangle 2"/>
          <p:cNvSpPr/>
          <p:nvPr/>
        </p:nvSpPr>
        <p:spPr>
          <a:xfrm>
            <a:off x="506661" y="3850104"/>
            <a:ext cx="11277277" cy="269172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800" dirty="0"/>
              <a:t>Em rất thích chiếc ô tô điều khiển từ xa mà ông ngoại đã gửi thưởng cho em vì em đạt học sinh giỏi. Chiếc ô tô </a:t>
            </a:r>
            <a:r>
              <a:rPr lang="vi-VN" sz="2800" dirty="0" smtClean="0"/>
              <a:t>có </a:t>
            </a:r>
            <a:r>
              <a:rPr lang="vi-VN" sz="2800" dirty="0"/>
              <a:t>màu trắng và xanh nước biển. </a:t>
            </a:r>
            <a:r>
              <a:rPr lang="vi-VN" sz="2800" dirty="0" smtClean="0"/>
              <a:t>Mỗi </a:t>
            </a:r>
            <a:r>
              <a:rPr lang="vi-VN" sz="2800" dirty="0"/>
              <a:t>khi khởi động, xe không chỉ đi rất nhanh mà tiếng “bí bo…bí bo” của xe cũng kêu rất vui tai. Em rất thích món quà này, em sẽ cố gắng học thật giỏi để được thưởng thêm nhiều phần quà nữa.</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201470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3"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F935BF6-DCCD-DE40-B239-F76A98BCAE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spTree>
    <p:extLst>
      <p:ext uri="{BB962C8B-B14F-4D97-AF65-F5344CB8AC3E}">
        <p14:creationId xmlns:p14="http://schemas.microsoft.com/office/powerpoint/2010/main" val="8436924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sz="6000" b="1" dirty="0" err="1">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Đọc</a:t>
            </a:r>
            <a:r>
              <a:rPr lang="en-US" sz="6000" b="1" dirty="0">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 </a:t>
            </a:r>
            <a:r>
              <a:rPr lang="en-US" sz="6000" b="1" dirty="0" err="1">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mở</a:t>
            </a:r>
            <a:r>
              <a:rPr lang="en-US" sz="6000" b="1" dirty="0">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 </a:t>
            </a:r>
            <a:r>
              <a:rPr lang="en-US" sz="6000" b="1" dirty="0" err="1">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rộng</a:t>
            </a:r>
            <a:endPar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ransition advClick="0"/>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6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679</TotalTime>
  <Words>407</Words>
  <Application>Microsoft Office PowerPoint</Application>
  <PresentationFormat>Widescreen</PresentationFormat>
  <Paragraphs>29</Paragraphs>
  <Slides>13</Slides>
  <Notes>4</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13</vt:i4>
      </vt:variant>
    </vt:vector>
  </HeadingPairs>
  <TitlesOfParts>
    <vt:vector size="25" baseType="lpstr">
      <vt:lpstr>Microsoft YaHei</vt:lpstr>
      <vt:lpstr>SimSun</vt:lpstr>
      <vt:lpstr>Arial</vt:lpstr>
      <vt:lpstr>Arial-Rounded</vt:lpstr>
      <vt:lpstr>Calibri</vt:lpstr>
      <vt:lpstr>Calibri Light</vt:lpstr>
      <vt:lpstr>Times New Roman</vt:lpstr>
      <vt:lpstr>1_Office Theme</vt:lpstr>
      <vt:lpstr>2_Office Theme</vt:lpstr>
      <vt:lpstr>6_Office Theme</vt:lpstr>
      <vt:lpstr>7_Office Theme</vt:lpstr>
      <vt:lpstr>4_Office 主题</vt:lpstr>
      <vt:lpstr>PowerPoint Presentation</vt:lpstr>
      <vt:lpstr>Chào mừng các em đến với tiết Tiếng Việt - Lớp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BENR-</dc:creator>
  <cp:lastModifiedBy>admin</cp:lastModifiedBy>
  <cp:revision>63</cp:revision>
  <dcterms:created xsi:type="dcterms:W3CDTF">2021-05-27T09:57:00Z</dcterms:created>
  <dcterms:modified xsi:type="dcterms:W3CDTF">2022-11-25T07:12:21Z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1033-11.2.0.10132</vt:lpwstr>
  </property>
</Properties>
</file>