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</p:sldMasterIdLst>
  <p:notesMasterIdLst>
    <p:notesMasterId r:id="rId16"/>
  </p:notesMasterIdLst>
  <p:sldIdLst>
    <p:sldId id="384" r:id="rId3"/>
    <p:sldId id="340" r:id="rId4"/>
    <p:sldId id="413" r:id="rId5"/>
    <p:sldId id="283" r:id="rId6"/>
    <p:sldId id="341" r:id="rId7"/>
    <p:sldId id="342" r:id="rId8"/>
    <p:sldId id="343" r:id="rId9"/>
    <p:sldId id="345" r:id="rId10"/>
    <p:sldId id="346" r:id="rId11"/>
    <p:sldId id="347" r:id="rId12"/>
    <p:sldId id="414" r:id="rId13"/>
    <p:sldId id="415" r:id="rId14"/>
    <p:sldId id="416" r:id="rId15"/>
  </p:sldIdLst>
  <p:sldSz cx="12192000" cy="6858000"/>
  <p:notesSz cx="6858000" cy="9144000"/>
  <p:custDataLst>
    <p:tags r:id="rId17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5B5"/>
    <a:srgbClr val="FEEEEE"/>
    <a:srgbClr val="FF0066"/>
    <a:srgbClr val="F0F4D9"/>
    <a:srgbClr val="FFFF99"/>
    <a:srgbClr val="C4BD97"/>
    <a:srgbClr val="9E9D96"/>
    <a:srgbClr val="B9CDE5"/>
    <a:srgbClr val="B7DEE8"/>
    <a:srgbClr val="E6B9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89B22-C864-4B39-A2C1-9DDF4DFAA0B0}" type="datetimeFigureOut">
              <a:rPr lang="vi-VN" smtClean="0"/>
              <a:t>31/10/2021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FAD5B-64D7-4DA3-AD7C-2D411E95607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2486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517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29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4228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4956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161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74677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484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31527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69897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14234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06982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600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8700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2956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159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24380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132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57944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90810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833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67707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4041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26181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22903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46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3259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11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6357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5" Type="http://schemas.openxmlformats.org/officeDocument/2006/relationships/image" Target="../media/image14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Relationship Id="rId6" Type="http://schemas.openxmlformats.org/officeDocument/2006/relationships/image" Target="../media/image15.jpeg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9D9DA8-EAE3-4E64-ACF1-9ACD541AD5EC}"/>
              </a:ext>
            </a:extLst>
          </p:cNvPr>
          <p:cNvSpPr txBox="1"/>
          <p:nvPr/>
        </p:nvSpPr>
        <p:spPr>
          <a:xfrm>
            <a:off x="1714640" y="301913"/>
            <a:ext cx="8792829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/>
              <a:t>Quan </a:t>
            </a:r>
            <a:r>
              <a:rPr lang="en-US" sz="2600" dirty="0" err="1"/>
              <a:t>sát</a:t>
            </a:r>
            <a:r>
              <a:rPr lang="en-US" sz="2600" dirty="0"/>
              <a:t> </a:t>
            </a:r>
            <a:r>
              <a:rPr lang="en-US" sz="2600" dirty="0" err="1"/>
              <a:t>tranh</a:t>
            </a:r>
            <a:r>
              <a:rPr lang="en-US" sz="2600" dirty="0"/>
              <a:t> </a:t>
            </a:r>
            <a:r>
              <a:rPr lang="en-US" sz="2600" dirty="0" err="1"/>
              <a:t>rồi</a:t>
            </a:r>
            <a:r>
              <a:rPr lang="en-US" sz="2600" dirty="0"/>
              <a:t> </a:t>
            </a:r>
            <a:r>
              <a:rPr lang="en-US" sz="2600" dirty="0" err="1"/>
              <a:t>trả</a:t>
            </a:r>
            <a:r>
              <a:rPr lang="en-US" sz="2600" dirty="0"/>
              <a:t> </a:t>
            </a:r>
            <a:r>
              <a:rPr lang="en-US" sz="2600" dirty="0" err="1"/>
              <a:t>lời</a:t>
            </a:r>
            <a:r>
              <a:rPr lang="en-US" sz="2600" dirty="0"/>
              <a:t> </a:t>
            </a:r>
            <a:r>
              <a:rPr lang="en-US" sz="2600" dirty="0" err="1"/>
              <a:t>câu</a:t>
            </a:r>
            <a:r>
              <a:rPr lang="en-US" sz="2600" dirty="0"/>
              <a:t> </a:t>
            </a:r>
            <a:r>
              <a:rPr lang="en-US" sz="2600" dirty="0" err="1"/>
              <a:t>hỏi</a:t>
            </a:r>
            <a:r>
              <a:rPr lang="en-US" sz="2600" dirty="0"/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F1685D-566B-44C2-982D-191EAC5BF7A8}"/>
              </a:ext>
            </a:extLst>
          </p:cNvPr>
          <p:cNvSpPr txBox="1"/>
          <p:nvPr/>
        </p:nvSpPr>
        <p:spPr>
          <a:xfrm>
            <a:off x="2770169" y="3020846"/>
            <a:ext cx="8774131" cy="2919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250000"/>
              </a:lnSpc>
              <a:buAutoNum type="alphaLcParenR"/>
            </a:pP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Quả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cam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nặng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bằng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mấy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quả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chanh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marL="514350" indent="-514350" algn="just">
              <a:lnSpc>
                <a:spcPct val="250000"/>
              </a:lnSpc>
              <a:buAutoNum type="alphaLcParenR"/>
            </a:pP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Quả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táo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nặng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bằng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mấy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quả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chanh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marL="514350" indent="-514350" algn="just">
              <a:lnSpc>
                <a:spcPct val="250000"/>
              </a:lnSpc>
              <a:buAutoNum type="alphaLcParenR"/>
            </a:pP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Quả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bưởi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nặng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bằng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mấy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quả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chanh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620DDA-2099-4DF1-990F-F3CB64FC22F5}"/>
              </a:ext>
            </a:extLst>
          </p:cNvPr>
          <p:cNvSpPr txBox="1"/>
          <p:nvPr/>
        </p:nvSpPr>
        <p:spPr>
          <a:xfrm>
            <a:off x="3405800" y="3532327"/>
            <a:ext cx="5813211" cy="918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600" dirty="0" err="1">
                <a:solidFill>
                  <a:srgbClr val="FF0000"/>
                </a:solidFill>
              </a:rPr>
              <a:t>Quả</a:t>
            </a:r>
            <a:r>
              <a:rPr lang="en-US" sz="2600" dirty="0">
                <a:solidFill>
                  <a:srgbClr val="FF0000"/>
                </a:solidFill>
              </a:rPr>
              <a:t> cam </a:t>
            </a:r>
            <a:r>
              <a:rPr lang="en-US" sz="2600" dirty="0" err="1">
                <a:solidFill>
                  <a:srgbClr val="FF0000"/>
                </a:solidFill>
              </a:rPr>
              <a:t>nặng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bằng</a:t>
            </a:r>
            <a:r>
              <a:rPr lang="en-US" sz="2600" dirty="0">
                <a:solidFill>
                  <a:srgbClr val="FF0000"/>
                </a:solidFill>
              </a:rPr>
              <a:t> 4 </a:t>
            </a:r>
            <a:r>
              <a:rPr lang="en-US" sz="2600" dirty="0" err="1">
                <a:solidFill>
                  <a:srgbClr val="FF0000"/>
                </a:solidFill>
              </a:rPr>
              <a:t>quả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chanh</a:t>
            </a:r>
            <a:r>
              <a:rPr lang="en-US" sz="2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565B6F-A647-4913-82A5-6733E7249678}"/>
              </a:ext>
            </a:extLst>
          </p:cNvPr>
          <p:cNvSpPr txBox="1"/>
          <p:nvPr/>
        </p:nvSpPr>
        <p:spPr>
          <a:xfrm>
            <a:off x="3405799" y="4535796"/>
            <a:ext cx="5499857" cy="918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600" dirty="0" err="1">
                <a:solidFill>
                  <a:srgbClr val="FF0000"/>
                </a:solidFill>
              </a:rPr>
              <a:t>Quả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táo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nặng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bằng</a:t>
            </a:r>
            <a:r>
              <a:rPr lang="en-US" sz="2600" dirty="0">
                <a:solidFill>
                  <a:srgbClr val="FF0000"/>
                </a:solidFill>
              </a:rPr>
              <a:t> 3 </a:t>
            </a:r>
            <a:r>
              <a:rPr lang="en-US" sz="2600" dirty="0" err="1">
                <a:solidFill>
                  <a:srgbClr val="FF0000"/>
                </a:solidFill>
              </a:rPr>
              <a:t>quả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chanh</a:t>
            </a:r>
            <a:r>
              <a:rPr lang="en-US" sz="2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229254-9068-442C-ACA7-68F8196015C1}"/>
              </a:ext>
            </a:extLst>
          </p:cNvPr>
          <p:cNvSpPr txBox="1"/>
          <p:nvPr/>
        </p:nvSpPr>
        <p:spPr>
          <a:xfrm>
            <a:off x="3405799" y="5397680"/>
            <a:ext cx="8774131" cy="918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600" dirty="0" err="1">
                <a:solidFill>
                  <a:srgbClr val="FF0000"/>
                </a:solidFill>
              </a:rPr>
              <a:t>Quả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bưởi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nặng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bằng</a:t>
            </a:r>
            <a:r>
              <a:rPr lang="en-US" sz="2600" dirty="0">
                <a:solidFill>
                  <a:srgbClr val="FF0000"/>
                </a:solidFill>
              </a:rPr>
              <a:t> 7 </a:t>
            </a:r>
            <a:r>
              <a:rPr lang="en-US" sz="2600" dirty="0" err="1">
                <a:solidFill>
                  <a:srgbClr val="FF0000"/>
                </a:solidFill>
              </a:rPr>
              <a:t>quả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chanh</a:t>
            </a:r>
            <a:r>
              <a:rPr lang="en-US" sz="2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5A85EAA-1F06-4480-B234-DDD1494BC9C8}"/>
              </a:ext>
            </a:extLst>
          </p:cNvPr>
          <p:cNvSpPr/>
          <p:nvPr/>
        </p:nvSpPr>
        <p:spPr>
          <a:xfrm>
            <a:off x="1161311" y="363526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D1D434-1A24-45EC-9A33-6DA3456965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373" y="966773"/>
            <a:ext cx="10353675" cy="22002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937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823DB6-7F85-FB47-910A-C293DDDC4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124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1317C5-1D49-414B-8CF5-11FEE5B01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02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BEA79F-DFCC-E349-A33D-5B0EA80FA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63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66950" y="2363419"/>
            <a:ext cx="6113417" cy="2193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15</a:t>
            </a:r>
          </a:p>
          <a:p>
            <a:pPr algn="ctr">
              <a:lnSpc>
                <a:spcPct val="150000"/>
              </a:lnSpc>
            </a:pPr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KI - </a:t>
            </a:r>
            <a:r>
              <a:rPr lang="en-US" sz="480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LO – GAM </a:t>
            </a:r>
            <a:endParaRPr lang="en-US" sz="48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002060"/>
                  </a:solidFill>
                  <a:latin typeface="+mj-lt"/>
                </a:rPr>
                <a:t>3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+mj-lt"/>
              </a:rPr>
              <a:t>LÀM QUEN VỚI KHỐI LƯỢNG, DUNG TÍCH</a:t>
            </a:r>
            <a:endParaRPr lang="vi-VN" sz="3600" dirty="0">
              <a:solidFill>
                <a:srgbClr val="002060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18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DA3850-0F3C-E141-A172-FB91992D2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12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B34C22-ACB8-4FC6-98A9-8B9B238352B6}"/>
              </a:ext>
            </a:extLst>
          </p:cNvPr>
          <p:cNvSpPr/>
          <p:nvPr/>
        </p:nvSpPr>
        <p:spPr>
          <a:xfrm>
            <a:off x="3803374" y="1855304"/>
            <a:ext cx="3790122" cy="3233531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8099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00">
        <p15:prstTrans prst="airplane"/>
      </p:transition>
    </mc:Choice>
    <mc:Fallback xmlns="">
      <p:transition spd="slow"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255AC9-60CE-49BC-B0C9-AE782F74E777}"/>
              </a:ext>
            </a:extLst>
          </p:cNvPr>
          <p:cNvSpPr txBox="1"/>
          <p:nvPr/>
        </p:nvSpPr>
        <p:spPr>
          <a:xfrm>
            <a:off x="4548596" y="576469"/>
            <a:ext cx="3985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Nặng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hơn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nhẹ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hơn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1CFE15-67E8-489A-AC3A-4AC9D8D0E97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7075" y="1342486"/>
            <a:ext cx="9317850" cy="49390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422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293C491-2114-49E9-AC55-7C465AA758DC}"/>
              </a:ext>
            </a:extLst>
          </p:cNvPr>
          <p:cNvGrpSpPr/>
          <p:nvPr/>
        </p:nvGrpSpPr>
        <p:grpSpPr>
          <a:xfrm>
            <a:off x="6221947" y="1829409"/>
            <a:ext cx="4652034" cy="4255794"/>
            <a:chOff x="6221947" y="1829409"/>
            <a:chExt cx="4652034" cy="425579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FE926C6-31F0-4FDB-932A-1E0A6F2C7C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1499"/>
            <a:stretch/>
          </p:blipFill>
          <p:spPr>
            <a:xfrm>
              <a:off x="6240614" y="3172691"/>
              <a:ext cx="4633367" cy="291251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7F9914-7BD8-4E86-811F-8C8A8F27FE4B}"/>
                </a:ext>
              </a:extLst>
            </p:cNvPr>
            <p:cNvSpPr txBox="1"/>
            <p:nvPr/>
          </p:nvSpPr>
          <p:spPr>
            <a:xfrm>
              <a:off x="6221947" y="1829409"/>
              <a:ext cx="4652034" cy="1818703"/>
            </a:xfrm>
            <a:prstGeom prst="rect">
              <a:avLst/>
            </a:prstGeom>
            <a:solidFill>
              <a:srgbClr val="FEEEEE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600" dirty="0"/>
            </a:p>
            <a:p>
              <a:pPr>
                <a:lnSpc>
                  <a:spcPct val="150000"/>
                </a:lnSpc>
              </a:pPr>
              <a:endParaRPr lang="en-US" sz="2600" dirty="0"/>
            </a:p>
            <a:p>
              <a:pPr>
                <a:lnSpc>
                  <a:spcPct val="150000"/>
                </a:lnSpc>
              </a:pPr>
              <a:endParaRPr lang="en-US" sz="26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C8F0F9-0D86-4A6C-9CC0-A3251DA9ACCE}"/>
              </a:ext>
            </a:extLst>
          </p:cNvPr>
          <p:cNvGrpSpPr/>
          <p:nvPr/>
        </p:nvGrpSpPr>
        <p:grpSpPr>
          <a:xfrm>
            <a:off x="1064217" y="1829409"/>
            <a:ext cx="4546874" cy="4255794"/>
            <a:chOff x="1064217" y="1829409"/>
            <a:chExt cx="4546874" cy="425579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853E111-D01F-40F1-A653-38E4DADB0F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2682"/>
            <a:stretch/>
          </p:blipFill>
          <p:spPr>
            <a:xfrm>
              <a:off x="1064217" y="3648159"/>
              <a:ext cx="4546874" cy="243704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298D50-AFC6-4E93-9B96-2FF96FA12E79}"/>
                </a:ext>
              </a:extLst>
            </p:cNvPr>
            <p:cNvSpPr txBox="1"/>
            <p:nvPr/>
          </p:nvSpPr>
          <p:spPr>
            <a:xfrm>
              <a:off x="1064217" y="1829409"/>
              <a:ext cx="4546874" cy="1818703"/>
            </a:xfrm>
            <a:prstGeom prst="rect">
              <a:avLst/>
            </a:prstGeom>
            <a:solidFill>
              <a:srgbClr val="F0F4D9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600" dirty="0"/>
            </a:p>
            <a:p>
              <a:pPr>
                <a:lnSpc>
                  <a:spcPct val="150000"/>
                </a:lnSpc>
              </a:pPr>
              <a:endParaRPr lang="en-US" sz="2600" dirty="0"/>
            </a:p>
            <a:p>
              <a:pPr>
                <a:lnSpc>
                  <a:spcPct val="150000"/>
                </a:lnSpc>
              </a:pPr>
              <a:endParaRPr lang="en-US" sz="2600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255AC9-60CE-49BC-B0C9-AE782F74E777}"/>
              </a:ext>
            </a:extLst>
          </p:cNvPr>
          <p:cNvSpPr txBox="1"/>
          <p:nvPr/>
        </p:nvSpPr>
        <p:spPr>
          <a:xfrm>
            <a:off x="4613675" y="772797"/>
            <a:ext cx="3826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Nặng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hơn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nhẹ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hơn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F5EF28-06E8-4DDA-AB30-169D8B979525}"/>
              </a:ext>
            </a:extLst>
          </p:cNvPr>
          <p:cNvSpPr txBox="1"/>
          <p:nvPr/>
        </p:nvSpPr>
        <p:spPr>
          <a:xfrm>
            <a:off x="1064217" y="1829456"/>
            <a:ext cx="4546874" cy="1818703"/>
          </a:xfrm>
          <a:prstGeom prst="rect">
            <a:avLst/>
          </a:prstGeom>
          <a:solidFill>
            <a:srgbClr val="F0F4D9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a)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/>
              <a:t>Túi</a:t>
            </a:r>
            <a:r>
              <a:rPr lang="en-US" sz="2600" dirty="0"/>
              <a:t> </a:t>
            </a:r>
            <a:r>
              <a:rPr lang="en-US" sz="2600" err="1"/>
              <a:t>quả</a:t>
            </a:r>
            <a:r>
              <a:rPr lang="en-US" sz="2600"/>
              <a:t> </a:t>
            </a:r>
            <a:r>
              <a:rPr lang="en-US" sz="2600" b="1">
                <a:solidFill>
                  <a:srgbClr val="002060"/>
                </a:solidFill>
              </a:rPr>
              <a:t>nặng hơn </a:t>
            </a:r>
            <a:r>
              <a:rPr lang="en-US" sz="2600"/>
              <a:t>túi </a:t>
            </a:r>
            <a:r>
              <a:rPr lang="en-US" sz="2600" dirty="0" err="1"/>
              <a:t>rau</a:t>
            </a:r>
            <a:r>
              <a:rPr lang="en-US" sz="2600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/>
              <a:t>Túi</a:t>
            </a:r>
            <a:r>
              <a:rPr lang="en-US" sz="2600" dirty="0"/>
              <a:t> </a:t>
            </a:r>
            <a:r>
              <a:rPr lang="en-US" sz="2600" dirty="0" err="1"/>
              <a:t>rau</a:t>
            </a:r>
            <a:r>
              <a:rPr lang="en-US" sz="2600" dirty="0"/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nhẹ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hơn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dirty="0" err="1"/>
              <a:t>túi</a:t>
            </a:r>
            <a:r>
              <a:rPr lang="en-US" sz="2600" dirty="0"/>
              <a:t> </a:t>
            </a:r>
            <a:r>
              <a:rPr lang="en-US" sz="2600" dirty="0" err="1"/>
              <a:t>quả</a:t>
            </a:r>
            <a:r>
              <a:rPr lang="en-US" sz="2600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35D738-2806-4A89-BD1F-7EC12C0CCCB0}"/>
              </a:ext>
            </a:extLst>
          </p:cNvPr>
          <p:cNvSpPr txBox="1"/>
          <p:nvPr/>
        </p:nvSpPr>
        <p:spPr>
          <a:xfrm>
            <a:off x="6240614" y="1829409"/>
            <a:ext cx="4399677" cy="1818703"/>
          </a:xfrm>
          <a:prstGeom prst="rect">
            <a:avLst/>
          </a:prstGeom>
          <a:solidFill>
            <a:srgbClr val="FEEEEE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b)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/>
              <a:t>Quả</a:t>
            </a:r>
            <a:r>
              <a:rPr lang="en-US" sz="2600" dirty="0"/>
              <a:t> </a:t>
            </a:r>
            <a:r>
              <a:rPr lang="en-US" sz="2600" dirty="0" err="1"/>
              <a:t>dưa</a:t>
            </a:r>
            <a:r>
              <a:rPr lang="en-US" sz="2600" dirty="0"/>
              <a:t> </a:t>
            </a:r>
            <a:r>
              <a:rPr lang="en-US" sz="2600" dirty="0" err="1"/>
              <a:t>hấu</a:t>
            </a:r>
            <a:r>
              <a:rPr lang="en-US" sz="2600" dirty="0"/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nặng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b="1" dirty="0" err="1">
                <a:solidFill>
                  <a:srgbClr val="002060"/>
                </a:solidFill>
              </a:rPr>
              <a:t>bằng</a:t>
            </a:r>
            <a:r>
              <a:rPr lang="en-US" sz="2600" b="1" dirty="0">
                <a:solidFill>
                  <a:srgbClr val="002060"/>
                </a:solidFill>
              </a:rPr>
              <a:t> </a:t>
            </a:r>
            <a:r>
              <a:rPr lang="en-US" sz="2600" dirty="0"/>
              <a:t>2 </a:t>
            </a:r>
            <a:r>
              <a:rPr lang="en-US" sz="2600" dirty="0" err="1"/>
              <a:t>quả</a:t>
            </a:r>
            <a:r>
              <a:rPr lang="en-US" sz="2600" dirty="0"/>
              <a:t> </a:t>
            </a:r>
            <a:r>
              <a:rPr lang="en-US" sz="2600" dirty="0" err="1"/>
              <a:t>bưởi</a:t>
            </a:r>
            <a:r>
              <a:rPr lang="en-US" sz="26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602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747902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76CA7EE-C3F8-4439-AD47-4590626A4BF6}"/>
              </a:ext>
            </a:extLst>
          </p:cNvPr>
          <p:cNvGrpSpPr/>
          <p:nvPr/>
        </p:nvGrpSpPr>
        <p:grpSpPr>
          <a:xfrm>
            <a:off x="3240158" y="627590"/>
            <a:ext cx="6526694" cy="658835"/>
            <a:chOff x="1094511" y="1464900"/>
            <a:chExt cx="6526694" cy="658835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CD648966-6BF2-4918-897D-35A86D2701DA}"/>
                </a:ext>
              </a:extLst>
            </p:cNvPr>
            <p:cNvSpPr/>
            <p:nvPr/>
          </p:nvSpPr>
          <p:spPr>
            <a:xfrm>
              <a:off x="1094511" y="1577546"/>
              <a:ext cx="523220" cy="5232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1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2810F4D-BEBA-47A4-B6FB-922F20FFCB85}"/>
                </a:ext>
              </a:extLst>
            </p:cNvPr>
            <p:cNvSpPr txBox="1"/>
            <p:nvPr/>
          </p:nvSpPr>
          <p:spPr>
            <a:xfrm>
              <a:off x="1617730" y="1464900"/>
              <a:ext cx="6003475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800" dirty="0"/>
                <a:t>Quan </a:t>
              </a:r>
              <a:r>
                <a:rPr lang="en-US" sz="2800" dirty="0" err="1"/>
                <a:t>sát</a:t>
              </a:r>
              <a:r>
                <a:rPr lang="en-US" sz="2800" dirty="0"/>
                <a:t> </a:t>
              </a:r>
              <a:r>
                <a:rPr lang="en-US" sz="2800" dirty="0" err="1"/>
                <a:t>tranh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chọn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đúng</a:t>
              </a:r>
              <a:r>
                <a:rPr lang="en-US" sz="2800" dirty="0"/>
                <a:t>.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5F93F77-434B-4E04-9E51-B12FC4744D71}"/>
              </a:ext>
            </a:extLst>
          </p:cNvPr>
          <p:cNvSpPr txBox="1"/>
          <p:nvPr/>
        </p:nvSpPr>
        <p:spPr>
          <a:xfrm>
            <a:off x="980419" y="2119154"/>
            <a:ext cx="5267978" cy="2368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600" dirty="0">
                <a:solidFill>
                  <a:srgbClr val="FF0066"/>
                </a:solidFill>
              </a:rPr>
              <a:t>A. </a:t>
            </a:r>
            <a:r>
              <a:rPr lang="en-US" sz="2600" dirty="0"/>
              <a:t>Con </a:t>
            </a:r>
            <a:r>
              <a:rPr lang="en-US" sz="2600" dirty="0" err="1"/>
              <a:t>gấu</a:t>
            </a:r>
            <a:r>
              <a:rPr lang="en-US" sz="2600" dirty="0"/>
              <a:t> </a:t>
            </a:r>
            <a:r>
              <a:rPr lang="en-US" sz="2600" dirty="0" err="1"/>
              <a:t>nặng</a:t>
            </a:r>
            <a:r>
              <a:rPr lang="en-US" sz="2600" dirty="0"/>
              <a:t> </a:t>
            </a:r>
            <a:r>
              <a:rPr lang="en-US" sz="2600" dirty="0" err="1"/>
              <a:t>hơn</a:t>
            </a:r>
            <a:r>
              <a:rPr lang="en-US" sz="2600" dirty="0"/>
              <a:t> 3 con </a:t>
            </a:r>
            <a:r>
              <a:rPr lang="en-US" sz="2600" dirty="0" err="1"/>
              <a:t>chó</a:t>
            </a:r>
            <a:r>
              <a:rPr lang="en-US" sz="2600" dirty="0"/>
              <a:t>.</a:t>
            </a:r>
          </a:p>
          <a:p>
            <a:pPr algn="just">
              <a:lnSpc>
                <a:spcPct val="200000"/>
              </a:lnSpc>
            </a:pPr>
            <a:r>
              <a:rPr lang="en-US" sz="2600" dirty="0">
                <a:solidFill>
                  <a:srgbClr val="FF0066"/>
                </a:solidFill>
              </a:rPr>
              <a:t>B. </a:t>
            </a:r>
            <a:r>
              <a:rPr lang="en-US" sz="2600" dirty="0"/>
              <a:t>Con </a:t>
            </a:r>
            <a:r>
              <a:rPr lang="en-US" sz="2600" dirty="0" err="1"/>
              <a:t>gấu</a:t>
            </a:r>
            <a:r>
              <a:rPr lang="en-US" sz="2600" dirty="0"/>
              <a:t> </a:t>
            </a:r>
            <a:r>
              <a:rPr lang="en-US" sz="2600" dirty="0" err="1"/>
              <a:t>nhẹ</a:t>
            </a:r>
            <a:r>
              <a:rPr lang="en-US" sz="2600" dirty="0"/>
              <a:t> </a:t>
            </a:r>
            <a:r>
              <a:rPr lang="en-US" sz="2600" dirty="0" err="1"/>
              <a:t>hơn</a:t>
            </a:r>
            <a:r>
              <a:rPr lang="en-US" sz="2600" dirty="0"/>
              <a:t> 3 con </a:t>
            </a:r>
            <a:r>
              <a:rPr lang="en-US" sz="2600" dirty="0" err="1"/>
              <a:t>chó</a:t>
            </a:r>
            <a:r>
              <a:rPr lang="en-US" sz="2600" dirty="0"/>
              <a:t>.</a:t>
            </a:r>
          </a:p>
          <a:p>
            <a:pPr algn="just">
              <a:lnSpc>
                <a:spcPct val="200000"/>
              </a:lnSpc>
            </a:pPr>
            <a:r>
              <a:rPr lang="en-US" sz="2600" dirty="0">
                <a:solidFill>
                  <a:srgbClr val="FF0066"/>
                </a:solidFill>
              </a:rPr>
              <a:t>C. </a:t>
            </a:r>
            <a:r>
              <a:rPr lang="en-US" sz="2600" dirty="0"/>
              <a:t>Con </a:t>
            </a:r>
            <a:r>
              <a:rPr lang="en-US" sz="2600" dirty="0" err="1"/>
              <a:t>gấu</a:t>
            </a:r>
            <a:r>
              <a:rPr lang="en-US" sz="2600" dirty="0"/>
              <a:t> </a:t>
            </a:r>
            <a:r>
              <a:rPr lang="en-US" sz="2600" dirty="0" err="1"/>
              <a:t>nặng</a:t>
            </a:r>
            <a:r>
              <a:rPr lang="en-US" sz="2600" dirty="0"/>
              <a:t> </a:t>
            </a:r>
            <a:r>
              <a:rPr lang="en-US" sz="2600" dirty="0" err="1"/>
              <a:t>bằng</a:t>
            </a:r>
            <a:r>
              <a:rPr lang="en-US" sz="2600" dirty="0"/>
              <a:t> 3 con </a:t>
            </a:r>
            <a:r>
              <a:rPr lang="en-US" sz="2600" dirty="0" err="1"/>
              <a:t>chó</a:t>
            </a:r>
            <a:r>
              <a:rPr lang="en-US" sz="2600" dirty="0"/>
              <a:t>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384992-DB85-4851-84F9-521CDB095738}"/>
              </a:ext>
            </a:extLst>
          </p:cNvPr>
          <p:cNvGrpSpPr/>
          <p:nvPr/>
        </p:nvGrpSpPr>
        <p:grpSpPr>
          <a:xfrm>
            <a:off x="6037300" y="1545499"/>
            <a:ext cx="5267977" cy="3086829"/>
            <a:chOff x="6622473" y="3327552"/>
            <a:chExt cx="4636943" cy="257175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14D17FB-092E-4A3B-8F9C-5B457CF7D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68366" y="3327552"/>
              <a:ext cx="4591050" cy="257175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1DAC8F1-3D1A-4EE6-BC3B-442C04E7B45D}"/>
                </a:ext>
              </a:extLst>
            </p:cNvPr>
            <p:cNvSpPr/>
            <p:nvPr/>
          </p:nvSpPr>
          <p:spPr>
            <a:xfrm>
              <a:off x="6622473" y="3532909"/>
              <a:ext cx="955963" cy="4156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59310431-25AE-4E86-8487-C638E926361D}"/>
              </a:ext>
            </a:extLst>
          </p:cNvPr>
          <p:cNvSpPr/>
          <p:nvPr/>
        </p:nvSpPr>
        <p:spPr>
          <a:xfrm>
            <a:off x="886723" y="2379268"/>
            <a:ext cx="579289" cy="5491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844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ABA5E34-C5A1-4ECB-89DD-4BAAB70FC82C}"/>
              </a:ext>
            </a:extLst>
          </p:cNvPr>
          <p:cNvGrpSpPr/>
          <p:nvPr/>
        </p:nvGrpSpPr>
        <p:grpSpPr>
          <a:xfrm>
            <a:off x="1111428" y="301913"/>
            <a:ext cx="9396041" cy="658835"/>
            <a:chOff x="1416228" y="1341004"/>
            <a:chExt cx="9396041" cy="65883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09D9DA8-EAE3-4E64-ACF1-9ACD541AD5EC}"/>
                </a:ext>
              </a:extLst>
            </p:cNvPr>
            <p:cNvSpPr txBox="1"/>
            <p:nvPr/>
          </p:nvSpPr>
          <p:spPr>
            <a:xfrm>
              <a:off x="2019440" y="1341004"/>
              <a:ext cx="8792829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800" dirty="0"/>
                <a:t>Quan </a:t>
              </a:r>
              <a:r>
                <a:rPr lang="en-US" sz="2800" dirty="0" err="1"/>
                <a:t>sát</a:t>
              </a:r>
              <a:r>
                <a:rPr lang="en-US" sz="2800" dirty="0"/>
                <a:t> </a:t>
              </a:r>
              <a:r>
                <a:rPr lang="en-US" sz="2800" dirty="0" err="1"/>
                <a:t>tranh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hỏi</a:t>
              </a:r>
              <a:r>
                <a:rPr lang="en-US" sz="2800" dirty="0"/>
                <a:t>.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484F0A2-D6F6-4DDF-990B-9AB15A0B3580}"/>
                </a:ext>
              </a:extLst>
            </p:cNvPr>
            <p:cNvSpPr/>
            <p:nvPr/>
          </p:nvSpPr>
          <p:spPr>
            <a:xfrm>
              <a:off x="1416228" y="1394594"/>
              <a:ext cx="523220" cy="5232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2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BDCC51D-2266-44BF-BFB1-35A8048B9967}"/>
              </a:ext>
            </a:extLst>
          </p:cNvPr>
          <p:cNvGrpSpPr/>
          <p:nvPr/>
        </p:nvGrpSpPr>
        <p:grpSpPr>
          <a:xfrm>
            <a:off x="1553050" y="984584"/>
            <a:ext cx="3959560" cy="3131127"/>
            <a:chOff x="1373038" y="735584"/>
            <a:chExt cx="5829300" cy="4609673"/>
          </a:xfrm>
        </p:grpSpPr>
        <p:pic>
          <p:nvPicPr>
            <p:cNvPr id="37894" name="Picture 6" descr="Furry Bunny Cartoon HD Stock Images | Shutterstock">
              <a:extLst>
                <a:ext uri="{FF2B5EF4-FFF2-40B4-BE49-F238E27FC236}">
                  <a16:creationId xmlns:a16="http://schemas.microsoft.com/office/drawing/2014/main" id="{A3D6B95D-2B35-4330-8BFC-3D67BB403C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83" t="519" b="6105"/>
            <a:stretch/>
          </p:blipFill>
          <p:spPr bwMode="auto">
            <a:xfrm>
              <a:off x="5331997" y="735584"/>
              <a:ext cx="1528006" cy="1894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892" name="Picture 4" descr="Funny cat cartoon Sticker • Pixers® - We live to change">
              <a:extLst>
                <a:ext uri="{FF2B5EF4-FFF2-40B4-BE49-F238E27FC236}">
                  <a16:creationId xmlns:a16="http://schemas.microsoft.com/office/drawing/2014/main" id="{4FC26CAE-F43E-48CF-8DE6-CEA61AA9B1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023198" y="2108489"/>
              <a:ext cx="1160319" cy="1417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890" name="Picture 2" descr="Waage - Illustrationen und Vektorgrafiken - iStock">
              <a:extLst>
                <a:ext uri="{FF2B5EF4-FFF2-40B4-BE49-F238E27FC236}">
                  <a16:creationId xmlns:a16="http://schemas.microsoft.com/office/drawing/2014/main" id="{1DB44EBF-E1C6-4942-B62C-DC6FB33DA1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3038" y="1706707"/>
              <a:ext cx="5829300" cy="3638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F11EF84-9549-4177-AE3C-84AE36B79781}"/>
              </a:ext>
            </a:extLst>
          </p:cNvPr>
          <p:cNvGrpSpPr/>
          <p:nvPr/>
        </p:nvGrpSpPr>
        <p:grpSpPr>
          <a:xfrm>
            <a:off x="6739436" y="1376803"/>
            <a:ext cx="3959560" cy="2738908"/>
            <a:chOff x="6547909" y="2331857"/>
            <a:chExt cx="3959560" cy="273890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EA85F21-19F5-4E3C-BECD-E3A73612F7D9}"/>
                </a:ext>
              </a:extLst>
            </p:cNvPr>
            <p:cNvGrpSpPr/>
            <p:nvPr/>
          </p:nvGrpSpPr>
          <p:grpSpPr>
            <a:xfrm>
              <a:off x="6547909" y="2331857"/>
              <a:ext cx="3959560" cy="2738908"/>
              <a:chOff x="1464667" y="2108489"/>
              <a:chExt cx="5829300" cy="4032245"/>
            </a:xfrm>
          </p:grpSpPr>
          <p:pic>
            <p:nvPicPr>
              <p:cNvPr id="12" name="Picture 4" descr="Funny cat cartoon Sticker • Pixers® - We live to change">
                <a:extLst>
                  <a:ext uri="{FF2B5EF4-FFF2-40B4-BE49-F238E27FC236}">
                    <a16:creationId xmlns:a16="http://schemas.microsoft.com/office/drawing/2014/main" id="{E5EE5B3E-E603-4D5F-9548-280829C5281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2023198" y="2108489"/>
                <a:ext cx="1160319" cy="14174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Waage - Illustrationen und Vektorgrafiken - iStock">
                <a:extLst>
                  <a:ext uri="{FF2B5EF4-FFF2-40B4-BE49-F238E27FC236}">
                    <a16:creationId xmlns:a16="http://schemas.microsoft.com/office/drawing/2014/main" id="{08CB92E5-9D12-42E7-81BC-26A39E92E2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464667" y="2502184"/>
                <a:ext cx="5829300" cy="36385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7896" name="Picture 8" descr="Do animal dog cat pet illustration cartoon caricature by Luiza98 | Fiverr">
              <a:extLst>
                <a:ext uri="{FF2B5EF4-FFF2-40B4-BE49-F238E27FC236}">
                  <a16:creationId xmlns:a16="http://schemas.microsoft.com/office/drawing/2014/main" id="{2D8E59A2-89D8-4143-AD2D-77DF5133C3E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75" r="19087"/>
            <a:stretch/>
          </p:blipFill>
          <p:spPr bwMode="auto">
            <a:xfrm>
              <a:off x="9060873" y="2686226"/>
              <a:ext cx="1160146" cy="11487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4F1685D-566B-44C2-982D-191EAC5BF7A8}"/>
              </a:ext>
            </a:extLst>
          </p:cNvPr>
          <p:cNvSpPr txBox="1"/>
          <p:nvPr/>
        </p:nvSpPr>
        <p:spPr>
          <a:xfrm>
            <a:off x="857373" y="3131686"/>
            <a:ext cx="9310475" cy="2919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250000"/>
              </a:lnSpc>
              <a:buAutoNum type="alphaLcParenR"/>
            </a:pP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Mèo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chó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con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nào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nặng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hơn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marL="514350" indent="-514350" algn="just">
              <a:lnSpc>
                <a:spcPct val="250000"/>
              </a:lnSpc>
              <a:buAutoNum type="alphaLcParenR"/>
            </a:pP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Mèo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thỏ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con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nào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nặng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hơn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marL="514350" indent="-514350" algn="just">
              <a:lnSpc>
                <a:spcPct val="250000"/>
              </a:lnSpc>
              <a:buAutoNum type="alphaLcParenR"/>
            </a:pP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Mèo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chó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thỏ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con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nào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nặng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nhất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con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nào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nhẹ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nhất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620DDA-2099-4DF1-990F-F3CB64FC22F5}"/>
              </a:ext>
            </a:extLst>
          </p:cNvPr>
          <p:cNvSpPr txBox="1"/>
          <p:nvPr/>
        </p:nvSpPr>
        <p:spPr>
          <a:xfrm>
            <a:off x="1493004" y="3643167"/>
            <a:ext cx="5351141" cy="918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600" dirty="0">
                <a:solidFill>
                  <a:srgbClr val="FF0000"/>
                </a:solidFill>
              </a:rPr>
              <a:t>Con </a:t>
            </a:r>
            <a:r>
              <a:rPr lang="en-US" sz="2600" dirty="0" err="1">
                <a:solidFill>
                  <a:srgbClr val="FF0000"/>
                </a:solidFill>
              </a:rPr>
              <a:t>chó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nặng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hơn</a:t>
            </a:r>
            <a:r>
              <a:rPr lang="en-US" sz="2600" dirty="0">
                <a:solidFill>
                  <a:srgbClr val="FF0000"/>
                </a:solidFill>
              </a:rPr>
              <a:t> con </a:t>
            </a:r>
            <a:r>
              <a:rPr lang="en-US" sz="2600" dirty="0" err="1">
                <a:solidFill>
                  <a:srgbClr val="FF0000"/>
                </a:solidFill>
              </a:rPr>
              <a:t>mèo</a:t>
            </a:r>
            <a:r>
              <a:rPr lang="en-US" sz="2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565B6F-A647-4913-82A5-6733E7249678}"/>
              </a:ext>
            </a:extLst>
          </p:cNvPr>
          <p:cNvSpPr txBox="1"/>
          <p:nvPr/>
        </p:nvSpPr>
        <p:spPr>
          <a:xfrm>
            <a:off x="1493003" y="4646636"/>
            <a:ext cx="5351141" cy="918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600" dirty="0">
                <a:solidFill>
                  <a:srgbClr val="FF0000"/>
                </a:solidFill>
              </a:rPr>
              <a:t>Con </a:t>
            </a:r>
            <a:r>
              <a:rPr lang="en-US" sz="2600" dirty="0" err="1">
                <a:solidFill>
                  <a:srgbClr val="FF0000"/>
                </a:solidFill>
              </a:rPr>
              <a:t>mèo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nặng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hơn</a:t>
            </a:r>
            <a:r>
              <a:rPr lang="en-US" sz="2600" dirty="0">
                <a:solidFill>
                  <a:srgbClr val="FF0000"/>
                </a:solidFill>
              </a:rPr>
              <a:t> con </a:t>
            </a:r>
            <a:r>
              <a:rPr lang="en-US" sz="2600" dirty="0" err="1">
                <a:solidFill>
                  <a:srgbClr val="FF0000"/>
                </a:solidFill>
              </a:rPr>
              <a:t>thỏ</a:t>
            </a:r>
            <a:r>
              <a:rPr lang="en-US" sz="2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229254-9068-442C-ACA7-68F8196015C1}"/>
              </a:ext>
            </a:extLst>
          </p:cNvPr>
          <p:cNvSpPr txBox="1"/>
          <p:nvPr/>
        </p:nvSpPr>
        <p:spPr>
          <a:xfrm>
            <a:off x="1493003" y="5508520"/>
            <a:ext cx="9310475" cy="918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600" dirty="0">
                <a:solidFill>
                  <a:srgbClr val="FF0000"/>
                </a:solidFill>
              </a:rPr>
              <a:t>Con </a:t>
            </a:r>
            <a:r>
              <a:rPr lang="en-US" sz="2600" dirty="0" err="1">
                <a:solidFill>
                  <a:srgbClr val="FF0000"/>
                </a:solidFill>
              </a:rPr>
              <a:t>chó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nặng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nhất</a:t>
            </a:r>
            <a:r>
              <a:rPr lang="en-US" sz="2600" dirty="0">
                <a:solidFill>
                  <a:srgbClr val="FF0000"/>
                </a:solidFill>
              </a:rPr>
              <a:t>. Con </a:t>
            </a:r>
            <a:r>
              <a:rPr lang="en-US" sz="2600" dirty="0" err="1">
                <a:solidFill>
                  <a:srgbClr val="FF0000"/>
                </a:solidFill>
              </a:rPr>
              <a:t>thỏ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nhẹ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nhất</a:t>
            </a:r>
            <a:r>
              <a:rPr lang="en-US" sz="2600" dirty="0">
                <a:solidFill>
                  <a:srgbClr val="FF0000"/>
                </a:solidFill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695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15.Kilogam[20210606165332988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9FF324-4F4C-4505-B5AB-D81DF8FE249B}:283"/>
  <p:tag name="GENSWF_ADVANCE_TIME" val="5.000"/>
  <p:tag name="ISPRING_CUSTOM_TIMING_USED" val="1"/>
  <p:tag name="GENSWF_SLIDE_TITLE" val="Khám phá"/>
  <p:tag name="ISPRING_SLIDE_INDENT_LEVEL" val="0"/>
  <p:tag name="ISPRING_PLAYER_PLAYLIST_ID" val="844a692642d5f879290243049f02dece051d6934"/>
  <p:tag name="ISPRING_SLIDE_ID_2" val="{07BF447A-9D77-41C8-9E54-A226D06649BC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4711</TotalTime>
  <Words>238</Words>
  <Application>Microsoft Macintosh PowerPoint</Application>
  <PresentationFormat>Widescreen</PresentationFormat>
  <Paragraphs>38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UTM Cookies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429</cp:revision>
  <dcterms:created xsi:type="dcterms:W3CDTF">2021-06-02T01:34:28Z</dcterms:created>
  <dcterms:modified xsi:type="dcterms:W3CDTF">2021-10-31T15:27:19Z</dcterms:modified>
</cp:coreProperties>
</file>