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93" r:id="rId2"/>
  </p:sldMasterIdLst>
  <p:notesMasterIdLst>
    <p:notesMasterId r:id="rId16"/>
  </p:notesMasterIdLst>
  <p:sldIdLst>
    <p:sldId id="287" r:id="rId3"/>
    <p:sldId id="268" r:id="rId4"/>
    <p:sldId id="261" r:id="rId5"/>
    <p:sldId id="262" r:id="rId6"/>
    <p:sldId id="270" r:id="rId7"/>
    <p:sldId id="272" r:id="rId8"/>
    <p:sldId id="265" r:id="rId9"/>
    <p:sldId id="266" r:id="rId10"/>
    <p:sldId id="267" r:id="rId11"/>
    <p:sldId id="280" r:id="rId12"/>
    <p:sldId id="279" r:id="rId13"/>
    <p:sldId id="281" r:id="rId14"/>
    <p:sldId id="30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buChar char="n"/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buChar char="n"/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buChar char="n"/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buChar char="n"/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itchFamily="2" charset="2"/>
      <a:buChar char="n"/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FF5050"/>
    <a:srgbClr val="009999"/>
    <a:srgbClr val="D2F2F6"/>
    <a:srgbClr val="9CE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6" autoAdjust="0"/>
    <p:restoredTop sz="93792" autoAdjust="0"/>
  </p:normalViewPr>
  <p:slideViewPr>
    <p:cSldViewPr>
      <p:cViewPr varScale="1">
        <p:scale>
          <a:sx n="62" d="100"/>
          <a:sy n="62" d="100"/>
        </p:scale>
        <p:origin x="12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BEB3C-7A27-AE43-9F7C-0E854082167E}" type="datetimeFigureOut">
              <a:rPr lang="en-VN" smtClean="0"/>
              <a:t>07/21/2023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24860-7B35-884F-A8AC-72F59FB234FE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52731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84237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VN" altLang="en-VN" dirty="0"/>
              <a:t>Ở nhà các b nói bố mẹ hoặc người thân kiểm tra đánh giá sản phẩm của mình có đẹp k. nhìn màn hình nói. Các b nhớ giữ sản phẩm cẩn thận , sạch sẽ.  </a:t>
            </a:r>
            <a:r>
              <a:rPr lang="en-US" altLang="en-VN" dirty="0"/>
              <a:t>S</a:t>
            </a:r>
            <a:r>
              <a:rPr lang="en-VN" altLang="en-VN" dirty="0"/>
              <a:t>au đây cô sẽ cho các b xem một số sản phẩm của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VN" dirty="0"/>
              <a:t>C</a:t>
            </a:r>
            <a:r>
              <a:rPr lang="en-VN" altLang="en-VN" dirty="0"/>
              <a:t>ác a chị năm cũ làm trên vải và trên giấy để các em về nhà làm sản phẩm của mình cho tốt.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10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12214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VN" altLang="en-VN" dirty="0"/>
              <a:t>Các sản phẩm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Đính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khuy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vạch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  <a:b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khuy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chắc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chắn</a:t>
            </a:r>
            <a:r>
              <a:rPr lang="en-US" altLang="vi-VN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11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31406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VN" dirty="0"/>
              <a:t>C</a:t>
            </a:r>
            <a:r>
              <a:rPr lang="en-VN" altLang="en-VN" dirty="0"/>
              <a:t>ô nhận thấy tiết học hôm nay các b học tốt, chăm chú nghe giảng. Về nhà các e làm sản phẩm cho đẹp nhé. </a:t>
            </a:r>
          </a:p>
          <a:p>
            <a:r>
              <a:rPr lang="en-US" altLang="en-VN" dirty="0"/>
              <a:t>T</a:t>
            </a:r>
            <a:r>
              <a:rPr lang="en-VN" altLang="en-VN" dirty="0"/>
              <a:t>iết học đến đây là kết thúc. Cô cảm ơn tất cả các b đã lắng nghe. 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12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87253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54000" algn="just">
              <a:lnSpc>
                <a:spcPts val="1825"/>
              </a:lnSpc>
              <a:spcBef>
                <a:spcPts val="300"/>
              </a:spcBef>
              <a:spcAft>
                <a:spcPts val="0"/>
              </a:spcAft>
              <a:tabLst>
                <a:tab pos="330835" algn="l"/>
              </a:tabLst>
            </a:pPr>
            <a:r>
              <a:rPr lang="vi-VN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được một số biểu hiện của sự kính trọng thây giáo, cô giáo.</a:t>
            </a:r>
          </a:p>
          <a:p>
            <a:pPr marL="228600" indent="-254000" algn="just">
              <a:lnSpc>
                <a:spcPts val="1825"/>
              </a:lnSpc>
              <a:spcBef>
                <a:spcPts val="300"/>
              </a:spcBef>
              <a:spcAft>
                <a:spcPts val="0"/>
              </a:spcAft>
              <a:tabLst>
                <a:tab pos="330835" algn="l"/>
              </a:tabLst>
            </a:pPr>
            <a:r>
              <a:rPr lang="vi-VN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 hiện được hành động và lời nói thể hiện sự kính trọng thầy giáo, cô giáo.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1DF672-0202-40B3-9A8A-2EF9D43FD0A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51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. Mỗi cái áo của các b thường có những cái khuy rất dễ thương. </a:t>
            </a:r>
            <a:r>
              <a:rPr lang="en-US" dirty="0" err="1"/>
              <a:t>Đ</a:t>
            </a:r>
            <a:r>
              <a:rPr lang="en-VN" dirty="0"/>
              <a:t>ó là nhờ những bàn tay khéo léo của người thợ may đã làm cho mình. Những người thợ may đã làm như thế nào</a:t>
            </a:r>
          </a:p>
          <a:p>
            <a:r>
              <a:rPr lang="en-VN" dirty="0"/>
              <a:t> thì chung ta) cùng đi tìm hiểu qua bài kĩ thuật đính khuy hai lỗ</a:t>
            </a:r>
          </a:p>
          <a:p>
            <a:r>
              <a:rPr lang="en-VN" dirty="0"/>
              <a:t>Các bạn mở sách kĩ thuật (4). Bây giờ các b quan sát hình ảnh trên màn hình.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045244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Khuy được làm bằng nhiều vật liệu như nhựa, trai, gỗ … với nhiều màu sắc, hình dạng, kích thước khác nhau.  Khuy người ta còn gọi là cuc, nút.</a:t>
            </a:r>
          </a:p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Khuy được đính vào vải bằng các đường khâu qua 2 lỗ khuy để nối khuy với vải. </a:t>
            </a:r>
          </a:p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 2 nẹp áo, vị trí của khuy như thế nào so với lỗ khuyết?  Vị trí của khuy  ngang bằng với vị trí của lỗ khuyết. </a:t>
            </a:r>
          </a:p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Khuy được cài qua khuyết để gài 2 nẹp của sản phẩm vào nhau. TRƯỚC KHI ĐÍNH KHUY CÁC B CẦN LÀM GÌ? </a:t>
            </a:r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2448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Trước khi đinh khuy các em cần làm gì?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004121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79130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ĐÍNH NHƯ THẾ NÀY ĐÃ XONG CHƯA CÁC B. À CHƯA XONG CÁC B CÒN LÀM TIẾP THEO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96178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84106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Kết thúc đính khuy lên kim nhưng không qua lỗ khuy và cách quấn chỉ quanh chân khuy có độ chặt vừa phải để đường quấn chỉ chắc chắn</a:t>
            </a:r>
          </a:p>
          <a:p>
            <a:r>
              <a:rPr lang="en-US" dirty="0"/>
              <a:t>N</a:t>
            </a:r>
            <a:r>
              <a:rPr lang="en-VN" dirty="0"/>
              <a:t>hưng vải không bị dúm.  </a:t>
            </a:r>
            <a:r>
              <a:rPr lang="en-US" dirty="0"/>
              <a:t>K</a:t>
            </a:r>
            <a:r>
              <a:rPr lang="en-VN" dirty="0"/>
              <a:t>ết thúc đường khâu xuống kim lật vải </a:t>
            </a:r>
            <a:r>
              <a:rPr lang="en-US" sz="1200" dirty="0" err="1">
                <a:latin typeface="Arial" charset="0"/>
              </a:rPr>
              <a:t>và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kéo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chỉ</a:t>
            </a:r>
            <a:r>
              <a:rPr lang="en-US" sz="1200" dirty="0">
                <a:latin typeface="Arial" charset="0"/>
              </a:rPr>
              <a:t> qua </a:t>
            </a:r>
            <a:r>
              <a:rPr lang="en-US" sz="1200" dirty="0" err="1">
                <a:latin typeface="Arial" charset="0"/>
              </a:rPr>
              <a:t>mặt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trái</a:t>
            </a:r>
            <a:r>
              <a:rPr lang="en-US" sz="1200" dirty="0">
                <a:latin typeface="Arial" charset="0"/>
              </a:rPr>
              <a:t>. </a:t>
            </a:r>
            <a:r>
              <a:rPr lang="en-US" sz="1200" dirty="0" err="1">
                <a:latin typeface="Arial" charset="0"/>
              </a:rPr>
              <a:t>Luồn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kim</a:t>
            </a:r>
            <a:r>
              <a:rPr lang="en-US" sz="1200" dirty="0">
                <a:latin typeface="Arial" charset="0"/>
              </a:rPr>
              <a:t> qua </a:t>
            </a:r>
            <a:r>
              <a:rPr lang="en-US" sz="1200" dirty="0" err="1">
                <a:latin typeface="Arial" charset="0"/>
              </a:rPr>
              <a:t>mũi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khâu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để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thắt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nút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chỉ</a:t>
            </a:r>
            <a:r>
              <a:rPr lang="en-US" sz="1200" dirty="0">
                <a:latin typeface="Arial" charset="0"/>
              </a:rPr>
              <a:t>.</a:t>
            </a:r>
            <a:br>
              <a:rPr lang="en-US" sz="1200" dirty="0">
                <a:latin typeface="Arial" charset="0"/>
              </a:rPr>
            </a:br>
            <a:r>
              <a:rPr lang="en-US" sz="1200" dirty="0">
                <a:latin typeface="Arial" charset="0"/>
              </a:rPr>
              <a:t>- </a:t>
            </a:r>
            <a:r>
              <a:rPr lang="en-US" sz="1200" dirty="0" err="1">
                <a:latin typeface="Arial" charset="0"/>
              </a:rPr>
              <a:t>Cắt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chỉ</a:t>
            </a:r>
            <a:r>
              <a:rPr lang="en-US" sz="1200" dirty="0">
                <a:latin typeface="Arial" charset="0"/>
              </a:rPr>
              <a:t>. </a:t>
            </a:r>
            <a:r>
              <a:rPr lang="en-US" sz="1200" dirty="0" err="1">
                <a:latin typeface="Arial" charset="0"/>
              </a:rPr>
              <a:t>Các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em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chú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ý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kết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thúc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đính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khuy</a:t>
            </a:r>
            <a:r>
              <a:rPr lang="en-US" sz="1200" dirty="0">
                <a:latin typeface="Arial" charset="0"/>
              </a:rPr>
              <a:t> ta </a:t>
            </a:r>
            <a:r>
              <a:rPr lang="en-US" sz="1200" dirty="0" err="1">
                <a:latin typeface="Arial" charset="0"/>
              </a:rPr>
              <a:t>phải</a:t>
            </a:r>
            <a:r>
              <a:rPr lang="en-US" sz="1200" dirty="0">
                <a:latin typeface="Arial" charset="0"/>
              </a:rPr>
              <a:t> that </a:t>
            </a:r>
            <a:r>
              <a:rPr lang="en-US" sz="1200" dirty="0" err="1">
                <a:latin typeface="Arial" charset="0"/>
              </a:rPr>
              <a:t>nút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chỉ</a:t>
            </a:r>
            <a:r>
              <a:rPr lang="en-US" sz="1200" dirty="0">
                <a:latin typeface="Arial" charset="0"/>
              </a:rPr>
              <a:t>, </a:t>
            </a:r>
            <a:r>
              <a:rPr lang="en-US" sz="1200" dirty="0" err="1">
                <a:latin typeface="Arial" charset="0"/>
              </a:rPr>
              <a:t>nếu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không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thắt</a:t>
            </a:r>
            <a:r>
              <a:rPr lang="en-US" sz="1200" dirty="0">
                <a:latin typeface="Arial" charset="0"/>
              </a:rPr>
              <a:t>  </a:t>
            </a:r>
            <a:r>
              <a:rPr lang="en-US" sz="1200" dirty="0" err="1">
                <a:latin typeface="Arial" charset="0"/>
              </a:rPr>
              <a:t>chỉ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thì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khuy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sẽ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bị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lỏng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và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tuột</a:t>
            </a:r>
            <a:r>
              <a:rPr lang="en-US" sz="1200" dirty="0">
                <a:latin typeface="Arial" charset="0"/>
              </a:rPr>
              <a:t> ra </a:t>
            </a:r>
            <a:r>
              <a:rPr lang="en-US" sz="1200" dirty="0" err="1">
                <a:latin typeface="Arial" charset="0"/>
              </a:rPr>
              <a:t>khỏi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vải</a:t>
            </a:r>
            <a:r>
              <a:rPr lang="en-US" sz="1200" dirty="0">
                <a:latin typeface="Arial" charset="0"/>
              </a:rPr>
              <a:t>. </a:t>
            </a:r>
          </a:p>
          <a:p>
            <a:r>
              <a:rPr lang="en-US" sz="1200" dirty="0" err="1">
                <a:latin typeface="Arial" charset="0"/>
              </a:rPr>
              <a:t>Bây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giờ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cô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mời</a:t>
            </a:r>
            <a:r>
              <a:rPr lang="en-US" sz="1200" dirty="0">
                <a:latin typeface="Arial" charset="0"/>
              </a:rPr>
              <a:t> 1 ban </a:t>
            </a:r>
            <a:r>
              <a:rPr lang="en-US" sz="1200" dirty="0" err="1">
                <a:latin typeface="Arial" charset="0"/>
              </a:rPr>
              <a:t>nhắc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lại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các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bước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đính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khuy</a:t>
            </a:r>
            <a:r>
              <a:rPr lang="en-US" sz="1200" dirty="0">
                <a:latin typeface="Arial" charset="0"/>
              </a:rPr>
              <a:t>. </a:t>
            </a:r>
            <a:r>
              <a:rPr lang="en-US" sz="1200" dirty="0" err="1">
                <a:latin typeface="Arial" charset="0"/>
              </a:rPr>
              <a:t>Đó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chính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là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ghi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nhớ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của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bài</a:t>
            </a:r>
            <a:r>
              <a:rPr lang="en-US" sz="1200" dirty="0">
                <a:latin typeface="Arial" charset="0"/>
              </a:rPr>
              <a:t>.</a:t>
            </a:r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89784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Mời 1 B đọc lại phần ghi nhớ. </a:t>
            </a:r>
            <a:r>
              <a:rPr lang="en-US" dirty="0"/>
              <a:t>B</a:t>
            </a:r>
            <a:r>
              <a:rPr lang="en-VN" dirty="0"/>
              <a:t>ây  giờ các b xem video sau để các b làm cho tốt hơn..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24860-7B35-884F-A8AC-72F59FB234FE}" type="slidenum">
              <a:rPr lang="en-VN" smtClean="0"/>
              <a:t>9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9261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55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DCC4145-E858-4594-AFEB-B8F2D4E001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C2EA5-1E8B-4DDD-9A9A-23B38A714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152400"/>
            <a:ext cx="1951038" cy="59801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152400"/>
            <a:ext cx="5700712" cy="59801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553FB-130B-4841-9586-0CBC25222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0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06775-55F0-40B6-B64C-375AF9166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844A7-132F-4B62-A2A7-EC2BD559A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294DA-0EB7-4DD7-BDC9-D3450D9B1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A3F48-48E9-4E47-AC7B-A48988DE7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02238-A84C-4C30-8035-E2479DEA1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56D59-F87E-4C31-8CE7-397B8020B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80591-1059-4276-9F0C-86C345D8A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E4BAF-CF35-4BAC-A6F2-F0273A105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6334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6334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0556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0556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9826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5254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3160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52400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5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latin typeface="+mn-lt"/>
              </a:defRPr>
            </a:lvl1pPr>
          </a:lstStyle>
          <a:p>
            <a:pPr>
              <a:defRPr/>
            </a:pPr>
            <a:fld id="{C2EBCC3B-439A-4DF6-A850-CC42CF8E3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93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tiff"/><Relationship Id="rId5" Type="http://schemas.openxmlformats.org/officeDocument/2006/relationships/image" Target="../media/image17.tiff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电子产品&#10;&#10;描述已自动生成">
            <a:extLst>
              <a:ext uri="{FF2B5EF4-FFF2-40B4-BE49-F238E27FC236}">
                <a16:creationId xmlns:a16="http://schemas.microsoft.com/office/drawing/2014/main" id="{C04798ED-2DF9-4DD7-B9AB-5068021275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0" b="15894"/>
          <a:stretch/>
        </p:blipFill>
        <p:spPr>
          <a:xfrm>
            <a:off x="85045" y="249614"/>
            <a:ext cx="8973910" cy="596666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8F2835C-9C52-49DE-94E7-4443B34779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" t="6023" r="35855" b="14209"/>
          <a:stretch/>
        </p:blipFill>
        <p:spPr>
          <a:xfrm>
            <a:off x="-133490" y="3442725"/>
            <a:ext cx="3339380" cy="34152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0C27E58-E091-44CC-8914-1A0A84231556}"/>
              </a:ext>
            </a:extLst>
          </p:cNvPr>
          <p:cNvSpPr txBox="1"/>
          <p:nvPr/>
        </p:nvSpPr>
        <p:spPr>
          <a:xfrm>
            <a:off x="1004935" y="2290575"/>
            <a:ext cx="77412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6600" b="1">
                <a:solidFill>
                  <a:prstClr val="white"/>
                </a:solidFill>
                <a:latin typeface="Calibri Light"/>
                <a:ea typeface="字魂7号-温暖童稚体" panose="00000500000000000000" pitchFamily="2" charset="-122"/>
              </a:rPr>
              <a:t>Bài 1: </a:t>
            </a:r>
          </a:p>
          <a:p>
            <a:pPr algn="ctr" defTabSz="3429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6600" b="1">
                <a:solidFill>
                  <a:prstClr val="white"/>
                </a:solidFill>
                <a:latin typeface="Calibri Light"/>
                <a:ea typeface="字魂7号-温暖童稚体" panose="00000500000000000000" pitchFamily="2" charset="-122"/>
              </a:rPr>
              <a:t>Đính khuy hai lỗ</a:t>
            </a:r>
            <a:endParaRPr lang="zh-CN" altLang="en-US" sz="6600" b="1">
              <a:solidFill>
                <a:prstClr val="white"/>
              </a:solidFill>
              <a:latin typeface="Calibri Light"/>
              <a:ea typeface="字魂7号-温暖童稚体" panose="00000500000000000000" pitchFamily="2" charset="-122"/>
            </a:endParaRPr>
          </a:p>
        </p:txBody>
      </p:sp>
      <p:sp>
        <p:nvSpPr>
          <p:cNvPr id="2" name="文本框 4">
            <a:extLst>
              <a:ext uri="{FF2B5EF4-FFF2-40B4-BE49-F238E27FC236}">
                <a16:creationId xmlns:a16="http://schemas.microsoft.com/office/drawing/2014/main" id="{FFD8295E-9CB1-3F24-585A-6FF421B40056}"/>
              </a:ext>
            </a:extLst>
          </p:cNvPr>
          <p:cNvSpPr txBox="1"/>
          <p:nvPr/>
        </p:nvSpPr>
        <p:spPr>
          <a:xfrm>
            <a:off x="929040" y="1182579"/>
            <a:ext cx="77412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6600" b="1">
                <a:solidFill>
                  <a:prstClr val="white"/>
                </a:solidFill>
                <a:latin typeface="Calibri Light"/>
                <a:ea typeface="字魂7号-温暖童稚体" panose="00000500000000000000" pitchFamily="2" charset="-122"/>
              </a:rPr>
              <a:t>Kĩ thuật 5</a:t>
            </a:r>
            <a:endParaRPr lang="zh-CN" altLang="en-US" sz="6600" b="1">
              <a:solidFill>
                <a:prstClr val="white"/>
              </a:solidFill>
              <a:latin typeface="Calibri Light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398A3-EF39-7042-A097-4A28DD383005}"/>
              </a:ext>
            </a:extLst>
          </p:cNvPr>
          <p:cNvSpPr/>
          <p:nvPr/>
        </p:nvSpPr>
        <p:spPr>
          <a:xfrm>
            <a:off x="1915675" y="31730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VN" altLang="en-VN" b="1" dirty="0">
                <a:cs typeface="Times New Roman" panose="02020603050405020304" pitchFamily="18" charset="0"/>
              </a:rPr>
              <a:t>KĨ THUẬT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VN" altLang="en-VN" b="1" dirty="0">
                <a:solidFill>
                  <a:srgbClr val="FF0000"/>
                </a:solidFill>
                <a:cs typeface="Times New Roman" panose="02020603050405020304" pitchFamily="18" charset="0"/>
              </a:rPr>
              <a:t>ĐÍNH KHUY HAI LỖ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B3736C7-6B93-2842-8BCA-46D344831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075" y="2274838"/>
            <a:ext cx="8727925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  <a:br>
              <a:rPr lang="en-US" altLang="vi-VN" sz="3600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Đính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khuy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điểm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vạch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  <a:b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vòng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quấn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quanh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chân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khuy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chặt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  <a:b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khuy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chắc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chắn</a:t>
            </a:r>
            <a:r>
              <a:rPr lang="en-US" altLang="vi-VN" sz="36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4340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EE651B-BCB8-7B49-88AA-433C3893B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868"/>
            <a:ext cx="9143243" cy="7135736"/>
          </a:xfr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DC0AF30C-23C2-4F4C-899F-173BF4642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03" y="620885"/>
            <a:ext cx="4153842" cy="280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52FEAD0-3982-7D4F-BFF3-6026DBFEB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75" y="620885"/>
            <a:ext cx="3642960" cy="280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E82E8101-58FB-3148-9C75-0B991E3B2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t="49734" r="10001"/>
          <a:stretch>
            <a:fillRect/>
          </a:stretch>
        </p:blipFill>
        <p:spPr bwMode="auto">
          <a:xfrm>
            <a:off x="1954213" y="3822199"/>
            <a:ext cx="5274112" cy="2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167530DA-1D3E-8E44-A139-B2BCE57AF829}"/>
              </a:ext>
            </a:extLst>
          </p:cNvPr>
          <p:cNvGrpSpPr>
            <a:grpSpLocks/>
          </p:cNvGrpSpPr>
          <p:nvPr/>
        </p:nvGrpSpPr>
        <p:grpSpPr bwMode="auto">
          <a:xfrm>
            <a:off x="2588" y="10600"/>
            <a:ext cx="9141411" cy="6847400"/>
            <a:chOff x="314326" y="153195"/>
            <a:chExt cx="11672303" cy="6551610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62B9B36F-70D8-6843-95F5-7516410ED2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6" y="153195"/>
              <a:ext cx="5781674" cy="3437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E3594372-8CB5-214E-A6B6-53F4E2602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53196"/>
              <a:ext cx="5890629" cy="3482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99808BCF-DEBE-E345-B4DB-71C734B3D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3429001"/>
              <a:ext cx="5890629" cy="3275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FDC12B92-4303-A147-A44E-44242A3D69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6" y="3429001"/>
              <a:ext cx="5781674" cy="3275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7580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3DFE6B-DC5C-4F0F-B734-11A4C3D1DD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r="7154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A1BE35-9D62-434D-AAE2-5E57C40B9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81" y="4027022"/>
            <a:ext cx="2610064" cy="1843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B40848-12C0-4601-B556-37B900709B55}"/>
              </a:ext>
            </a:extLst>
          </p:cNvPr>
          <p:cNvSpPr txBox="1"/>
          <p:nvPr/>
        </p:nvSpPr>
        <p:spPr>
          <a:xfrm>
            <a:off x="2679392" y="2580609"/>
            <a:ext cx="457089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4500" b="1" err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Củng</a:t>
            </a:r>
            <a:r>
              <a:rPr lang="en-US" altLang="zh-CN" sz="4500" b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 </a:t>
            </a:r>
            <a:r>
              <a:rPr lang="en-US" altLang="zh-CN" sz="4500" b="1" err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cố</a:t>
            </a:r>
            <a:r>
              <a:rPr lang="en-US" altLang="zh-CN" sz="4500" b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, </a:t>
            </a:r>
            <a:r>
              <a:rPr lang="en-US" altLang="zh-CN" sz="4500" b="1" err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dặn</a:t>
            </a:r>
            <a:r>
              <a:rPr lang="en-US" altLang="zh-CN" sz="4500" b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 </a:t>
            </a:r>
            <a:r>
              <a:rPr lang="en-US" altLang="zh-CN" sz="4500" b="1" err="1">
                <a:solidFill>
                  <a:prstClr val="white"/>
                </a:solidFill>
                <a:latin typeface="Calibri"/>
                <a:ea typeface="字魂7号-温暖童稚体" panose="00000500000000000000" pitchFamily="2" charset="-122"/>
              </a:rPr>
              <a:t>dò</a:t>
            </a:r>
            <a:endParaRPr lang="zh-CN" altLang="en-US" sz="4500" b="1">
              <a:solidFill>
                <a:prstClr val="white"/>
              </a:solidFill>
              <a:latin typeface="Calibri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419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01355" y="1061724"/>
            <a:ext cx="8148638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br>
              <a:rPr lang="en-US" altLang="vi-VN" sz="4400" dirty="0">
                <a:latin typeface="Times New Roman" panose="02020603050405020304" pitchFamily="18" charset="0"/>
              </a:rPr>
            </a:br>
            <a:r>
              <a:rPr lang="en-US" altLang="vi-VN" sz="4800" dirty="0">
                <a:latin typeface="Times New Roman" panose="02020603050405020304" pitchFamily="18" charset="0"/>
              </a:rPr>
              <a:t>-  </a:t>
            </a:r>
            <a:r>
              <a:rPr lang="en-US" altLang="vi-VN" sz="4800" dirty="0" err="1">
                <a:latin typeface="Times New Roman" panose="02020603050405020304" pitchFamily="18" charset="0"/>
              </a:rPr>
              <a:t>Một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mảnh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vải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hình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chữ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nhật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có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kích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thước</a:t>
            </a:r>
            <a:r>
              <a:rPr lang="en-US" altLang="vi-VN" sz="4800" dirty="0">
                <a:latin typeface="Times New Roman" panose="02020603050405020304" pitchFamily="18" charset="0"/>
              </a:rPr>
              <a:t> 10cm x 15cm.</a:t>
            </a:r>
            <a:br>
              <a:rPr lang="en-US" altLang="vi-VN" sz="4800" dirty="0">
                <a:latin typeface="Times New Roman" panose="02020603050405020304" pitchFamily="18" charset="0"/>
              </a:rPr>
            </a:br>
            <a:r>
              <a:rPr lang="en-US" altLang="vi-VN" sz="4800" dirty="0">
                <a:latin typeface="Times New Roman" panose="02020603050405020304" pitchFamily="18" charset="0"/>
              </a:rPr>
              <a:t>- 2 </a:t>
            </a:r>
            <a:r>
              <a:rPr lang="en-US" altLang="vi-VN" sz="4800" dirty="0" err="1">
                <a:latin typeface="Times New Roman" panose="02020603050405020304" pitchFamily="18" charset="0"/>
              </a:rPr>
              <a:t>hoặc</a:t>
            </a:r>
            <a:r>
              <a:rPr lang="en-US" altLang="vi-VN" sz="4800" dirty="0">
                <a:latin typeface="Times New Roman" panose="02020603050405020304" pitchFamily="18" charset="0"/>
              </a:rPr>
              <a:t> 3 </a:t>
            </a:r>
            <a:r>
              <a:rPr lang="en-US" altLang="vi-VN" sz="4800" dirty="0" err="1">
                <a:latin typeface="Times New Roman" panose="02020603050405020304" pitchFamily="18" charset="0"/>
              </a:rPr>
              <a:t>chiếc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hai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lỗ</a:t>
            </a:r>
            <a:br>
              <a:rPr lang="en-US" altLang="vi-VN" sz="4800" dirty="0">
                <a:latin typeface="Times New Roman" panose="02020603050405020304" pitchFamily="18" charset="0"/>
              </a:rPr>
            </a:br>
            <a:r>
              <a:rPr lang="en-US" altLang="vi-VN" sz="4800" dirty="0">
                <a:latin typeface="Times New Roman" panose="02020603050405020304" pitchFamily="18" charset="0"/>
              </a:rPr>
              <a:t>- </a:t>
            </a:r>
            <a:r>
              <a:rPr lang="en-US" altLang="vi-VN" sz="48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khâu</a:t>
            </a:r>
            <a:r>
              <a:rPr lang="en-US" altLang="vi-VN" sz="4800" dirty="0">
                <a:latin typeface="Times New Roman" panose="02020603050405020304" pitchFamily="18" charset="0"/>
              </a:rPr>
              <a:t>,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kim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khâu</a:t>
            </a:r>
            <a:r>
              <a:rPr lang="en-US" altLang="vi-VN" sz="4800" dirty="0">
                <a:latin typeface="Times New Roman" panose="02020603050405020304" pitchFamily="18" charset="0"/>
              </a:rPr>
              <a:t>.</a:t>
            </a:r>
            <a:br>
              <a:rPr lang="en-US" altLang="vi-VN" sz="4800" dirty="0">
                <a:latin typeface="Times New Roman" panose="02020603050405020304" pitchFamily="18" charset="0"/>
              </a:rPr>
            </a:br>
            <a:r>
              <a:rPr lang="en-US" altLang="vi-VN" sz="4800" dirty="0">
                <a:latin typeface="Times New Roman" panose="02020603050405020304" pitchFamily="18" charset="0"/>
              </a:rPr>
              <a:t>- </a:t>
            </a:r>
            <a:r>
              <a:rPr lang="en-US" altLang="vi-VN" sz="4800" dirty="0" err="1">
                <a:latin typeface="Times New Roman" panose="02020603050405020304" pitchFamily="18" charset="0"/>
              </a:rPr>
              <a:t>Phấn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vạch</a:t>
            </a:r>
            <a:r>
              <a:rPr lang="en-US" altLang="vi-VN" sz="4800" dirty="0">
                <a:latin typeface="Times New Roman" panose="02020603050405020304" pitchFamily="18" charset="0"/>
              </a:rPr>
              <a:t> (</a:t>
            </a:r>
            <a:r>
              <a:rPr lang="en-US" altLang="vi-VN" sz="4800" dirty="0" err="1">
                <a:latin typeface="Times New Roman" panose="02020603050405020304" pitchFamily="18" charset="0"/>
              </a:rPr>
              <a:t>hoặc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bút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chì</a:t>
            </a:r>
            <a:r>
              <a:rPr lang="en-US" altLang="vi-VN" sz="4800" dirty="0">
                <a:latin typeface="Times New Roman" panose="02020603050405020304" pitchFamily="18" charset="0"/>
              </a:rPr>
              <a:t>), </a:t>
            </a:r>
            <a:r>
              <a:rPr lang="en-US" altLang="vi-VN" sz="4800" dirty="0" err="1">
                <a:latin typeface="Times New Roman" panose="02020603050405020304" pitchFamily="18" charset="0"/>
              </a:rPr>
              <a:t>thước</a:t>
            </a:r>
            <a:r>
              <a:rPr lang="en-US" altLang="vi-VN" sz="4800" dirty="0">
                <a:latin typeface="Times New Roman" panose="02020603050405020304" pitchFamily="18" charset="0"/>
              </a:rPr>
              <a:t>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kẻ</a:t>
            </a:r>
            <a:r>
              <a:rPr lang="en-US" altLang="vi-VN" sz="4800" dirty="0">
                <a:latin typeface="Times New Roman" panose="02020603050405020304" pitchFamily="18" charset="0"/>
              </a:rPr>
              <a:t>, </a:t>
            </a:r>
            <a:r>
              <a:rPr lang="en-US" altLang="vi-VN" sz="4800" dirty="0" err="1">
                <a:latin typeface="Times New Roman" panose="02020603050405020304" pitchFamily="18" charset="0"/>
              </a:rPr>
              <a:t>kéo</a:t>
            </a:r>
            <a:r>
              <a:rPr lang="en-US" altLang="vi-VN" sz="4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1460305" y="393200"/>
            <a:ext cx="69786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5400" b="1" dirty="0">
                <a:solidFill>
                  <a:srgbClr val="C00000"/>
                </a:solidFill>
                <a:latin typeface="Calibri" panose="020F0502020204030204" pitchFamily="34" charset="0"/>
              </a:rPr>
              <a:t>VẬT LIỆU, DỤNG CỤ:</a:t>
            </a:r>
            <a:endParaRPr lang="vi-VN" altLang="vi-VN" sz="5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81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451009" y="221294"/>
            <a:ext cx="647700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200" b="1" dirty="0">
                <a:latin typeface="Arial" charset="0"/>
              </a:rPr>
              <a:t>KĨ THUẬT</a:t>
            </a:r>
          </a:p>
          <a:p>
            <a:pPr algn="ctr">
              <a:buFont typeface="Wingdings" pitchFamily="2" charset="2"/>
              <a:buNone/>
            </a:pP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Đính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khuy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lỗ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pic>
        <p:nvPicPr>
          <p:cNvPr id="4099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739900"/>
            <a:ext cx="444500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0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397000"/>
            <a:ext cx="37338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 Box 11"/>
          <p:cNvSpPr txBox="1">
            <a:spLocks noChangeArrowheads="1"/>
          </p:cNvSpPr>
          <p:nvPr/>
        </p:nvSpPr>
        <p:spPr bwMode="auto">
          <a:xfrm>
            <a:off x="334962" y="5273675"/>
            <a:ext cx="84740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i="1" dirty="0" err="1">
                <a:latin typeface="Arial" charset="0"/>
              </a:rPr>
              <a:t>Em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hãy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quan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sát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hình</a:t>
            </a:r>
            <a:r>
              <a:rPr lang="en-US" sz="2200" i="1" dirty="0">
                <a:latin typeface="Arial" charset="0"/>
              </a:rPr>
              <a:t> 1a </a:t>
            </a:r>
            <a:r>
              <a:rPr lang="en-US" sz="2200" i="1" dirty="0" err="1">
                <a:latin typeface="Arial" charset="0"/>
              </a:rPr>
              <a:t>và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nhận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xét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về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đặc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điểm</a:t>
            </a:r>
            <a:r>
              <a:rPr lang="en-US" sz="2200" i="1" dirty="0">
                <a:latin typeface="Arial" charset="0"/>
              </a:rPr>
              <a:t>, </a:t>
            </a:r>
            <a:r>
              <a:rPr lang="en-US" sz="2200" i="1" dirty="0" err="1">
                <a:latin typeface="Arial" charset="0"/>
              </a:rPr>
              <a:t>hình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dạng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của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khuy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hai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lỗ</a:t>
            </a:r>
            <a:r>
              <a:rPr lang="en-US" sz="2200" i="1" dirty="0">
                <a:latin typeface="Arial" charset="0"/>
              </a:rPr>
              <a:t>.</a:t>
            </a:r>
          </a:p>
          <a:p>
            <a:r>
              <a:rPr lang="en-US" sz="2200" i="1" dirty="0">
                <a:latin typeface="Arial" charset="0"/>
              </a:rPr>
              <a:t>Quan </a:t>
            </a:r>
            <a:r>
              <a:rPr lang="en-US" sz="2200" i="1" dirty="0" err="1">
                <a:latin typeface="Arial" charset="0"/>
              </a:rPr>
              <a:t>sát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hình</a:t>
            </a:r>
            <a:r>
              <a:rPr lang="en-US" sz="2200" i="1" dirty="0">
                <a:latin typeface="Arial" charset="0"/>
              </a:rPr>
              <a:t> 1b, </a:t>
            </a:r>
            <a:r>
              <a:rPr lang="en-US" sz="2200" i="1" dirty="0" err="1">
                <a:latin typeface="Arial" charset="0"/>
              </a:rPr>
              <a:t>em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có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nhận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xét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gì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về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đường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khâu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trên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khuy</a:t>
            </a:r>
            <a:r>
              <a:rPr lang="en-US" sz="2200" i="1" dirty="0">
                <a:latin typeface="Arial" charset="0"/>
              </a:rPr>
              <a:t> 2 </a:t>
            </a:r>
            <a:r>
              <a:rPr lang="en-US" sz="2200" i="1" dirty="0" err="1">
                <a:latin typeface="Arial" charset="0"/>
              </a:rPr>
              <a:t>lỗ</a:t>
            </a:r>
            <a:r>
              <a:rPr lang="en-US" sz="2200" i="1" dirty="0">
                <a:latin typeface="Arial" charset="0"/>
              </a:rPr>
              <a:t> ?</a:t>
            </a:r>
          </a:p>
        </p:txBody>
      </p:sp>
      <p:sp>
        <p:nvSpPr>
          <p:cNvPr id="4102" name="Text Box 12"/>
          <p:cNvSpPr txBox="1">
            <a:spLocks noChangeArrowheads="1"/>
          </p:cNvSpPr>
          <p:nvPr/>
        </p:nvSpPr>
        <p:spPr bwMode="auto">
          <a:xfrm>
            <a:off x="4169602" y="4873625"/>
            <a:ext cx="103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b="1" dirty="0" err="1">
                <a:latin typeface="Arial" charset="0"/>
              </a:rPr>
              <a:t>Hình</a:t>
            </a:r>
            <a:r>
              <a:rPr lang="en-US" b="1" dirty="0">
                <a:latin typeface="Arial" charset="0"/>
              </a:rPr>
              <a:t>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1029"/>
          <p:cNvSpPr txBox="1">
            <a:spLocks noChangeArrowheads="1"/>
          </p:cNvSpPr>
          <p:nvPr/>
        </p:nvSpPr>
        <p:spPr bwMode="auto">
          <a:xfrm>
            <a:off x="152400" y="1524000"/>
            <a:ext cx="89154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SzTx/>
              <a:buFont typeface="Wingdings" pitchFamily="2" charset="2"/>
              <a:buAutoNum type="arabicPeriod"/>
            </a:pPr>
            <a:r>
              <a:rPr lang="en-US" sz="2200" b="1" dirty="0" err="1">
                <a:latin typeface="Arial" charset="0"/>
              </a:rPr>
              <a:t>Vạch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dấu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các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điểm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đính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khuy</a:t>
            </a:r>
            <a:r>
              <a:rPr lang="en-US" sz="2200" b="1" dirty="0">
                <a:latin typeface="Arial" charset="0"/>
              </a:rPr>
              <a:t>.</a:t>
            </a:r>
            <a:br>
              <a:rPr lang="en-US" sz="2200" b="1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Đặt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bàn</a:t>
            </a:r>
            <a:r>
              <a:rPr lang="en-US" sz="2200" dirty="0">
                <a:latin typeface="Arial" charset="0"/>
              </a:rPr>
              <a:t>, </a:t>
            </a:r>
            <a:r>
              <a:rPr lang="en-US" sz="2200" dirty="0" err="1">
                <a:latin typeface="Arial" charset="0"/>
              </a:rPr>
              <a:t>mặt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trái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ở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trên</a:t>
            </a:r>
            <a:r>
              <a:rPr lang="en-US" sz="2200" dirty="0">
                <a:latin typeface="Arial" charset="0"/>
              </a:rPr>
              <a:t>. 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thẳng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mép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3cm.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Gấp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theo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miết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kĩ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gấp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để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làm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nẹp</a:t>
            </a:r>
            <a:r>
              <a:rPr lang="en-US" sz="2200" dirty="0">
                <a:latin typeface="Arial" charset="0"/>
              </a:rPr>
              <a:t>. </a:t>
            </a:r>
            <a:r>
              <a:rPr lang="en-US" sz="2200" dirty="0" err="1">
                <a:latin typeface="Arial" charset="0"/>
              </a:rPr>
              <a:t>Khâu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lược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cố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định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nẹp</a:t>
            </a:r>
            <a:r>
              <a:rPr lang="en-US" sz="2200" dirty="0">
                <a:latin typeface="Arial" charset="0"/>
              </a:rPr>
              <a:t> (</a:t>
            </a:r>
            <a:r>
              <a:rPr lang="en-US" sz="2200" dirty="0" err="1">
                <a:latin typeface="Arial" charset="0"/>
              </a:rPr>
              <a:t>hình</a:t>
            </a:r>
            <a:r>
              <a:rPr lang="en-US" sz="2200" dirty="0">
                <a:latin typeface="Arial" charset="0"/>
              </a:rPr>
              <a:t> 2a)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Lật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mặt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phải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của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trên</a:t>
            </a:r>
            <a:r>
              <a:rPr lang="en-US" sz="2200" dirty="0">
                <a:latin typeface="Arial" charset="0"/>
              </a:rPr>
              <a:t>.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thẳng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gấp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của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nẹp</a:t>
            </a:r>
            <a:r>
              <a:rPr lang="en-US" sz="2200" dirty="0">
                <a:latin typeface="Arial" charset="0"/>
              </a:rPr>
              <a:t> 15mm.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2 </a:t>
            </a:r>
            <a:r>
              <a:rPr lang="en-US" sz="2200" dirty="0" err="1">
                <a:latin typeface="Arial" charset="0"/>
              </a:rPr>
              <a:t>điểm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nhau</a:t>
            </a:r>
            <a:r>
              <a:rPr lang="en-US" sz="2200" dirty="0">
                <a:latin typeface="Arial" charset="0"/>
              </a:rPr>
              <a:t> 4cm </a:t>
            </a:r>
            <a:r>
              <a:rPr lang="en-US" sz="2200" dirty="0" err="1">
                <a:latin typeface="Arial" charset="0"/>
              </a:rPr>
              <a:t>trên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(</a:t>
            </a:r>
            <a:r>
              <a:rPr lang="en-US" sz="2200" dirty="0" err="1">
                <a:latin typeface="Arial" charset="0"/>
              </a:rPr>
              <a:t>hình</a:t>
            </a:r>
            <a:r>
              <a:rPr lang="en-US" sz="2200" dirty="0">
                <a:latin typeface="Arial" charset="0"/>
              </a:rPr>
              <a:t> 2b)</a:t>
            </a:r>
          </a:p>
        </p:txBody>
      </p:sp>
      <p:pic>
        <p:nvPicPr>
          <p:cNvPr id="5124" name="Picture 1031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4391025"/>
            <a:ext cx="3962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032" descr="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6352" y="4391025"/>
            <a:ext cx="3886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1033"/>
          <p:cNvSpPr txBox="1">
            <a:spLocks noChangeArrowheads="1"/>
          </p:cNvSpPr>
          <p:nvPr/>
        </p:nvSpPr>
        <p:spPr bwMode="auto">
          <a:xfrm>
            <a:off x="3736975" y="6248400"/>
            <a:ext cx="103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b="1">
                <a:latin typeface="Arial" charset="0"/>
              </a:rPr>
              <a:t>Hình 2.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1AC16B-256D-D044-B447-A56825C58410}"/>
              </a:ext>
            </a:extLst>
          </p:cNvPr>
          <p:cNvSpPr/>
          <p:nvPr/>
        </p:nvSpPr>
        <p:spPr>
          <a:xfrm>
            <a:off x="1763885" y="148269"/>
            <a:ext cx="531265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" charset="0"/>
              </a:rPr>
              <a:t>KĨ THUẬT</a:t>
            </a:r>
          </a:p>
          <a:p>
            <a:pPr algn="ctr">
              <a:buNone/>
            </a:pP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Đính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khuy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lỗ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41300" y="1013724"/>
            <a:ext cx="89027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vi-VN" sz="2400" b="1" dirty="0">
                <a:latin typeface="Times New Roman" panose="02020603050405020304" pitchFamily="18" charset="0"/>
              </a:rPr>
              <a:t>2.Đính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khuy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vào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các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vạch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dấu</a:t>
            </a:r>
            <a:r>
              <a:rPr lang="en-US" altLang="vi-VN" sz="2400" b="1" dirty="0">
                <a:latin typeface="Times New Roman" panose="02020603050405020304" pitchFamily="18" charset="0"/>
              </a:rPr>
              <a:t>.</a:t>
            </a:r>
            <a:br>
              <a:rPr lang="en-US" altLang="vi-VN" sz="2400" b="1" dirty="0">
                <a:latin typeface="Times New Roman" panose="02020603050405020304" pitchFamily="18" charset="0"/>
              </a:rPr>
            </a:br>
            <a:r>
              <a:rPr lang="en-US" altLang="vi-VN" sz="2400" b="1" dirty="0">
                <a:latin typeface="Times New Roman" panose="02020603050405020304" pitchFamily="18" charset="0"/>
              </a:rPr>
              <a:t>a)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Chuẩn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bị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đính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khuy</a:t>
            </a:r>
            <a:r>
              <a:rPr lang="en-US" altLang="vi-VN" sz="2400" b="1" dirty="0">
                <a:latin typeface="Times New Roman" panose="02020603050405020304" pitchFamily="18" charset="0"/>
              </a:rPr>
              <a:t>.</a:t>
            </a:r>
            <a:br>
              <a:rPr lang="en-US" altLang="vi-VN" sz="2400" b="1" dirty="0">
                <a:latin typeface="Times New Roman" panose="02020603050405020304" pitchFamily="18" charset="0"/>
              </a:rPr>
            </a:br>
            <a:r>
              <a:rPr lang="en-US" altLang="vi-VN" sz="2400" dirty="0"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Cắt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một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đoạn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dài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khoảng</a:t>
            </a:r>
            <a:r>
              <a:rPr lang="en-US" altLang="vi-VN" sz="2400" dirty="0">
                <a:latin typeface="Times New Roman" panose="02020603050405020304" pitchFamily="18" charset="0"/>
              </a:rPr>
              <a:t> 50cm. </a:t>
            </a:r>
            <a:r>
              <a:rPr lang="en-US" altLang="vi-VN" sz="2400" dirty="0" err="1">
                <a:latin typeface="Times New Roman" panose="02020603050405020304" pitchFamily="18" charset="0"/>
              </a:rPr>
              <a:t>Xâu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vào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kim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i="1" dirty="0">
                <a:latin typeface="Times New Roman" panose="02020603050405020304" pitchFamily="18" charset="0"/>
              </a:rPr>
              <a:t>(</a:t>
            </a:r>
            <a:r>
              <a:rPr lang="en-US" altLang="vi-VN" sz="2400" i="1" dirty="0" err="1">
                <a:latin typeface="Times New Roman" panose="02020603050405020304" pitchFamily="18" charset="0"/>
              </a:rPr>
              <a:t>Xâu</a:t>
            </a:r>
            <a:r>
              <a:rPr lang="en-US" altLang="vi-VN" sz="2400" i="1" dirty="0">
                <a:latin typeface="Times New Roman" panose="02020603050405020304" pitchFamily="18" charset="0"/>
              </a:rPr>
              <a:t> </a:t>
            </a:r>
            <a:r>
              <a:rPr lang="en-US" altLang="vi-VN" sz="2400" i="1" dirty="0" err="1">
                <a:latin typeface="Times New Roman" panose="02020603050405020304" pitchFamily="18" charset="0"/>
              </a:rPr>
              <a:t>chỉ</a:t>
            </a:r>
            <a:r>
              <a:rPr lang="en-US" altLang="vi-VN" sz="2400" i="1" dirty="0">
                <a:latin typeface="Times New Roman" panose="02020603050405020304" pitchFamily="18" charset="0"/>
              </a:rPr>
              <a:t> </a:t>
            </a:r>
            <a:r>
              <a:rPr lang="en-US" altLang="vi-VN" sz="2400" i="1" dirty="0" err="1">
                <a:latin typeface="Times New Roman" panose="02020603050405020304" pitchFamily="18" charset="0"/>
              </a:rPr>
              <a:t>đôi</a:t>
            </a:r>
            <a:r>
              <a:rPr lang="en-US" altLang="vi-VN" sz="2400" i="1" dirty="0">
                <a:latin typeface="Times New Roman" panose="02020603050405020304" pitchFamily="18" charset="0"/>
              </a:rPr>
              <a:t>).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Kéo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hai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đầu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bằng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nhau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vê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nút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2400" dirty="0">
                <a:latin typeface="Times New Roman" panose="02020603050405020304" pitchFamily="18" charset="0"/>
              </a:rPr>
              <a:t>. </a:t>
            </a:r>
            <a:br>
              <a:rPr lang="en-US" altLang="vi-VN" sz="2400" dirty="0">
                <a:latin typeface="Times New Roman" panose="02020603050405020304" pitchFamily="18" charset="0"/>
              </a:rPr>
            </a:br>
            <a:r>
              <a:rPr lang="en-US" altLang="vi-VN" sz="2400" dirty="0">
                <a:latin typeface="Times New Roman" panose="02020603050405020304" pitchFamily="18" charset="0"/>
              </a:rPr>
              <a:t>-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Đặt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tâm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vào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điểm</a:t>
            </a:r>
            <a:r>
              <a:rPr lang="en-US" altLang="vi-VN" sz="2400" dirty="0">
                <a:latin typeface="Times New Roman" panose="02020603050405020304" pitchFamily="18" charset="0"/>
              </a:rPr>
              <a:t> A, </a:t>
            </a:r>
            <a:r>
              <a:rPr lang="en-US" altLang="vi-VN" sz="2400" dirty="0" err="1">
                <a:latin typeface="Times New Roman" panose="02020603050405020304" pitchFamily="18" charset="0"/>
              </a:rPr>
              <a:t>hai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lỗ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nằm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ngang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trên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đường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vạch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dấu</a:t>
            </a:r>
            <a:r>
              <a:rPr lang="en-US" altLang="vi-VN" sz="2400" dirty="0">
                <a:latin typeface="Times New Roman" panose="02020603050405020304" pitchFamily="18" charset="0"/>
              </a:rPr>
              <a:t>. </a:t>
            </a:r>
            <a:r>
              <a:rPr lang="en-US" altLang="vi-VN" sz="2400" dirty="0" err="1">
                <a:latin typeface="Times New Roman" panose="02020603050405020304" pitchFamily="18" charset="0"/>
              </a:rPr>
              <a:t>dùng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ngón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tay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và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ngón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tay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trỏ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của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tay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trái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giữ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cố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định</a:t>
            </a:r>
            <a:r>
              <a:rPr lang="en-US" altLang="vi-VN" sz="2400" dirty="0">
                <a:latin typeface="Times New Roman" panose="02020603050405020304" pitchFamily="18" charset="0"/>
              </a:rPr>
              <a:t> </a:t>
            </a:r>
            <a:r>
              <a:rPr lang="en-US" altLang="vi-VN" sz="24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2400" dirty="0">
                <a:latin typeface="Times New Roman" panose="02020603050405020304" pitchFamily="18" charset="0"/>
              </a:rPr>
              <a:t> (</a:t>
            </a:r>
            <a:r>
              <a:rPr lang="en-US" altLang="vi-VN" sz="2400" dirty="0" err="1">
                <a:latin typeface="Times New Roman" panose="02020603050405020304" pitchFamily="18" charset="0"/>
              </a:rPr>
              <a:t>hình</a:t>
            </a:r>
            <a:r>
              <a:rPr lang="en-US" altLang="vi-VN" sz="2400" dirty="0">
                <a:latin typeface="Times New Roman" panose="02020603050405020304" pitchFamily="18" charset="0"/>
              </a:rPr>
              <a:t> 3)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7125" y="6273800"/>
            <a:ext cx="632301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400" i="1" dirty="0">
                <a:latin typeface="+mj-lt"/>
              </a:rPr>
              <a:t>Hình 3: Giữ khuy để đính vào vải</a:t>
            </a:r>
          </a:p>
        </p:txBody>
      </p:sp>
      <p:pic>
        <p:nvPicPr>
          <p:cNvPr id="9220" name="Picture 11" descr="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35" y="3691380"/>
            <a:ext cx="3002760" cy="235274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967EA1-A591-C34B-93B3-D546114D6D71}"/>
              </a:ext>
            </a:extLst>
          </p:cNvPr>
          <p:cNvSpPr/>
          <p:nvPr/>
        </p:nvSpPr>
        <p:spPr>
          <a:xfrm>
            <a:off x="1738215" y="129323"/>
            <a:ext cx="4572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en-US" sz="2800" b="1" dirty="0">
                <a:latin typeface="Arial" charset="0"/>
              </a:rPr>
              <a:t>KĨ THUẬT</a:t>
            </a:r>
          </a:p>
          <a:p>
            <a:pPr algn="ctr">
              <a:buNone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Đính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khuy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lỗ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483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95275" y="122238"/>
            <a:ext cx="4191000" cy="659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latin typeface="Times New Roman" panose="02020603050405020304" pitchFamily="18" charset="0"/>
              </a:rPr>
              <a:t>b) </a:t>
            </a:r>
            <a:r>
              <a:rPr lang="en-US" altLang="vi-VN" sz="3200" b="1" dirty="0" err="1">
                <a:latin typeface="Times New Roman" panose="02020603050405020304" pitchFamily="18" charset="0"/>
              </a:rPr>
              <a:t>Đính</a:t>
            </a:r>
            <a:r>
              <a:rPr lang="en-US" altLang="vi-VN" sz="3200" b="1" dirty="0"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</a:rPr>
              <a:t>khuy</a:t>
            </a:r>
            <a:r>
              <a:rPr lang="en-US" altLang="vi-VN" sz="3200" b="1" dirty="0">
                <a:latin typeface="Times New Roman" panose="02020603050405020304" pitchFamily="18" charset="0"/>
              </a:rPr>
              <a:t>.</a:t>
            </a:r>
            <a:br>
              <a:rPr lang="en-US" altLang="vi-VN" sz="3200" b="1" dirty="0">
                <a:latin typeface="Times New Roman" panose="02020603050405020304" pitchFamily="18" charset="0"/>
              </a:rPr>
            </a:br>
            <a:r>
              <a:rPr lang="en-US" altLang="vi-VN" sz="3200" dirty="0">
                <a:latin typeface="Times New Roman" panose="02020603050405020304" pitchFamily="18" charset="0"/>
              </a:rPr>
              <a:t>-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Lên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kim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từ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dưới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vải</a:t>
            </a:r>
            <a:r>
              <a:rPr lang="en-US" altLang="vi-VN" sz="3200" dirty="0">
                <a:latin typeface="Times New Roman" panose="02020603050405020304" pitchFamily="18" charset="0"/>
              </a:rPr>
              <a:t> qua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lỗ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thứ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nhất</a:t>
            </a:r>
            <a:r>
              <a:rPr lang="en-US" altLang="vi-VN" sz="3200" dirty="0">
                <a:latin typeface="Times New Roman" panose="02020603050405020304" pitchFamily="18" charset="0"/>
              </a:rPr>
              <a:t>.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Kéo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lên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cho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sát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vào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mặt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vải</a:t>
            </a:r>
            <a:r>
              <a:rPr lang="en-US" altLang="vi-VN" sz="3200" dirty="0">
                <a:latin typeface="Times New Roman" panose="02020603050405020304" pitchFamily="18" charset="0"/>
              </a:rPr>
              <a:t> (</a:t>
            </a:r>
            <a:r>
              <a:rPr lang="en-US" altLang="vi-VN" sz="3200" dirty="0" err="1">
                <a:latin typeface="Times New Roman" panose="02020603050405020304" pitchFamily="18" charset="0"/>
              </a:rPr>
              <a:t>hình</a:t>
            </a:r>
            <a:r>
              <a:rPr lang="en-US" altLang="vi-VN" sz="3200" dirty="0">
                <a:latin typeface="Times New Roman" panose="02020603050405020304" pitchFamily="18" charset="0"/>
              </a:rPr>
              <a:t> 4a)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vi-VN" sz="3200" dirty="0">
                <a:latin typeface="Times New Roman" panose="02020603050405020304" pitchFamily="18" charset="0"/>
              </a:rPr>
              <a:t>	-</a:t>
            </a:r>
            <a:r>
              <a:rPr lang="en-US" altLang="vi-VN" sz="3200" dirty="0" err="1">
                <a:latin typeface="Times New Roman" panose="02020603050405020304" pitchFamily="18" charset="0"/>
              </a:rPr>
              <a:t>Xuống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kim</a:t>
            </a:r>
            <a:r>
              <a:rPr lang="en-US" altLang="vi-VN" sz="3200" dirty="0">
                <a:latin typeface="Times New Roman" panose="02020603050405020304" pitchFamily="18" charset="0"/>
              </a:rPr>
              <a:t> qua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lỗ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thứ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hai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và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lớp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vải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dưới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lỗ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khuy</a:t>
            </a:r>
            <a:r>
              <a:rPr lang="en-US" altLang="vi-VN" sz="3200" dirty="0">
                <a:latin typeface="Times New Roman" panose="02020603050405020304" pitchFamily="18" charset="0"/>
              </a:rPr>
              <a:t> (</a:t>
            </a:r>
            <a:r>
              <a:rPr lang="en-US" altLang="vi-VN" sz="3200" dirty="0" err="1">
                <a:latin typeface="Times New Roman" panose="02020603050405020304" pitchFamily="18" charset="0"/>
              </a:rPr>
              <a:t>hình</a:t>
            </a:r>
            <a:r>
              <a:rPr lang="en-US" altLang="vi-VN" sz="3200" dirty="0">
                <a:latin typeface="Times New Roman" panose="02020603050405020304" pitchFamily="18" charset="0"/>
              </a:rPr>
              <a:t> 4b). </a:t>
            </a:r>
            <a:r>
              <a:rPr lang="en-US" altLang="vi-VN" sz="3200" dirty="0" err="1">
                <a:latin typeface="Times New Roman" panose="02020603050405020304" pitchFamily="18" charset="0"/>
              </a:rPr>
              <a:t>Rút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chỉ</a:t>
            </a:r>
            <a:r>
              <a:rPr lang="en-US" altLang="vi-VN" sz="3200" dirty="0">
                <a:latin typeface="Times New Roman" panose="02020603050405020304" pitchFamily="18" charset="0"/>
              </a:rPr>
              <a:t>.</a:t>
            </a:r>
            <a:br>
              <a:rPr lang="en-US" altLang="vi-VN" sz="3200" dirty="0">
                <a:latin typeface="Times New Roman" panose="02020603050405020304" pitchFamily="18" charset="0"/>
              </a:rPr>
            </a:br>
            <a:r>
              <a:rPr lang="en-US" altLang="vi-VN" sz="3200" dirty="0">
                <a:latin typeface="Times New Roman" panose="02020603050405020304" pitchFamily="18" charset="0"/>
              </a:rPr>
              <a:t>- </a:t>
            </a:r>
            <a:r>
              <a:rPr lang="en-US" altLang="vi-VN" sz="3200" dirty="0" err="1">
                <a:latin typeface="Times New Roman" panose="02020603050405020304" pitchFamily="18" charset="0"/>
              </a:rPr>
              <a:t>Tiếp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tục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lên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kim</a:t>
            </a:r>
            <a:r>
              <a:rPr lang="en-US" altLang="vi-VN" sz="3200" dirty="0">
                <a:latin typeface="Times New Roman" panose="02020603050405020304" pitchFamily="18" charset="0"/>
              </a:rPr>
              <a:t>, </a:t>
            </a:r>
            <a:r>
              <a:rPr lang="en-US" altLang="vi-VN" sz="3200" dirty="0" err="1">
                <a:latin typeface="Times New Roman" panose="02020603050405020304" pitchFamily="18" charset="0"/>
              </a:rPr>
              <a:t>xuống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kim</a:t>
            </a:r>
            <a:r>
              <a:rPr lang="en-US" altLang="vi-VN" sz="3200" dirty="0">
                <a:latin typeface="Times New Roman" panose="02020603050405020304" pitchFamily="18" charset="0"/>
              </a:rPr>
              <a:t> 4-5 </a:t>
            </a:r>
            <a:r>
              <a:rPr lang="en-US" altLang="vi-VN" sz="3200" dirty="0" err="1">
                <a:latin typeface="Times New Roman" panose="02020603050405020304" pitchFamily="18" charset="0"/>
              </a:rPr>
              <a:t>lần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như</a:t>
            </a:r>
            <a:r>
              <a:rPr lang="en-US" altLang="vi-VN" sz="3200" dirty="0"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</a:rPr>
              <a:t>vậy</a:t>
            </a:r>
            <a:r>
              <a:rPr lang="en-US" altLang="vi-VN" sz="32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1267" name="Picture 6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122238"/>
            <a:ext cx="3778250" cy="276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7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3662363"/>
            <a:ext cx="3778250" cy="2632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6184900" y="6294438"/>
            <a:ext cx="36449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vi-VN" sz="3200" i="1">
                <a:latin typeface="Calibri" panose="020F0502020204030204" pitchFamily="34" charset="0"/>
              </a:rPr>
              <a:t>Hình 4b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6184900" y="2981325"/>
            <a:ext cx="36449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vi-VN" sz="3200" i="1">
                <a:latin typeface="Calibri" panose="020F0502020204030204" pitchFamily="34" charset="0"/>
              </a:rPr>
              <a:t>Hình 4a</a:t>
            </a:r>
          </a:p>
        </p:txBody>
      </p:sp>
    </p:spTree>
    <p:extLst>
      <p:ext uri="{BB962C8B-B14F-4D97-AF65-F5344CB8AC3E}">
        <p14:creationId xmlns:p14="http://schemas.microsoft.com/office/powerpoint/2010/main" val="311187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80830" y="144616"/>
            <a:ext cx="647700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" charset="0"/>
              </a:rPr>
              <a:t>KĨ THUẬT</a:t>
            </a:r>
          </a:p>
          <a:p>
            <a:pPr algn="ctr">
              <a:buNone/>
            </a:pP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Đính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khuy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charset="0"/>
              </a:rPr>
              <a:t>lỗ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52400" y="1600200"/>
            <a:ext cx="883920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SzTx/>
              <a:buFont typeface="Wingdings" pitchFamily="2" charset="2"/>
              <a:buNone/>
            </a:pPr>
            <a:r>
              <a:rPr lang="en-US" sz="2200" b="1" dirty="0">
                <a:latin typeface="Arial" charset="0"/>
              </a:rPr>
              <a:t>c) </a:t>
            </a:r>
            <a:r>
              <a:rPr lang="en-US" sz="2200" b="1" dirty="0" err="1">
                <a:latin typeface="Arial" charset="0"/>
              </a:rPr>
              <a:t>Quấn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chỉ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quanh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chân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khuy</a:t>
            </a:r>
            <a:r>
              <a:rPr lang="en-US" sz="2200" b="1" dirty="0">
                <a:latin typeface="Arial" charset="0"/>
              </a:rPr>
              <a:t>.</a:t>
            </a:r>
            <a:br>
              <a:rPr lang="en-US" sz="2200" b="1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Lên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 qua 2 </a:t>
            </a:r>
            <a:r>
              <a:rPr lang="en-US" sz="2200" dirty="0" err="1">
                <a:latin typeface="Arial" charset="0"/>
              </a:rPr>
              <a:t>lượt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ở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sát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chân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nhưng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không</a:t>
            </a:r>
            <a:r>
              <a:rPr lang="en-US" sz="2200" dirty="0">
                <a:latin typeface="Arial" charset="0"/>
              </a:rPr>
              <a:t> qua </a:t>
            </a:r>
            <a:r>
              <a:rPr lang="en-US" sz="2200" dirty="0" err="1">
                <a:latin typeface="Arial" charset="0"/>
              </a:rPr>
              <a:t>lỗ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(</a:t>
            </a:r>
            <a:r>
              <a:rPr lang="en-US" sz="2200" dirty="0" err="1">
                <a:latin typeface="Arial" charset="0"/>
              </a:rPr>
              <a:t>hình</a:t>
            </a:r>
            <a:r>
              <a:rPr lang="en-US" sz="2200" dirty="0">
                <a:latin typeface="Arial" charset="0"/>
              </a:rPr>
              <a:t> 5a). </a:t>
            </a:r>
            <a:r>
              <a:rPr lang="en-US" sz="2200" dirty="0" err="1">
                <a:latin typeface="Arial" charset="0"/>
              </a:rPr>
              <a:t>Kéo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lên</a:t>
            </a:r>
            <a:r>
              <a:rPr lang="en-US" sz="2200" dirty="0">
                <a:latin typeface="Arial" charset="0"/>
              </a:rPr>
              <a:t>.</a:t>
            </a:r>
          </a:p>
          <a:p>
            <a:pPr marL="457200" indent="-457200">
              <a:buSzTx/>
              <a:buFont typeface="Wingdings" pitchFamily="2" charset="2"/>
              <a:buNone/>
            </a:pPr>
            <a:r>
              <a:rPr lang="en-US" sz="2200" dirty="0">
                <a:latin typeface="Arial" charset="0"/>
              </a:rPr>
              <a:t>	- </a:t>
            </a:r>
            <a:r>
              <a:rPr lang="en-US" sz="2200" dirty="0" err="1">
                <a:latin typeface="Arial" charset="0"/>
              </a:rPr>
              <a:t>Quấn</a:t>
            </a:r>
            <a:r>
              <a:rPr lang="en-US" sz="2200" dirty="0">
                <a:latin typeface="Arial" charset="0"/>
              </a:rPr>
              <a:t> 3-4 </a:t>
            </a:r>
            <a:r>
              <a:rPr lang="en-US" sz="2200" dirty="0" err="1">
                <a:latin typeface="Arial" charset="0"/>
              </a:rPr>
              <a:t>vòng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quanh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đường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khâu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ở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giữa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(hay </a:t>
            </a:r>
            <a:r>
              <a:rPr lang="en-US" sz="2200" dirty="0" err="1">
                <a:latin typeface="Arial" charset="0"/>
              </a:rPr>
              <a:t>còn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gọi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chân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) (</a:t>
            </a:r>
            <a:r>
              <a:rPr lang="en-US" sz="2200" dirty="0" err="1">
                <a:latin typeface="Arial" charset="0"/>
              </a:rPr>
              <a:t>hình</a:t>
            </a:r>
            <a:r>
              <a:rPr lang="en-US" sz="2200" dirty="0">
                <a:latin typeface="Arial" charset="0"/>
              </a:rPr>
              <a:t> 5b). </a:t>
            </a:r>
          </a:p>
        </p:txBody>
      </p:sp>
      <p:pic>
        <p:nvPicPr>
          <p:cNvPr id="8196" name="Picture 7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571875"/>
            <a:ext cx="32766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 descr="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3200400"/>
            <a:ext cx="32766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3763963" y="6156325"/>
            <a:ext cx="4159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b="1">
                <a:latin typeface="Arial" charset="0"/>
              </a:rPr>
              <a:t>Hình 5</a:t>
            </a:r>
            <a:r>
              <a:rPr lang="en-US">
                <a:latin typeface="Arial" charset="0"/>
              </a:rPr>
              <a:t>: Quấn chỉ quanh chân khuy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" y="1600200"/>
            <a:ext cx="39624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SzTx/>
              <a:buFont typeface="Wingdings" pitchFamily="2" charset="2"/>
              <a:buNone/>
            </a:pPr>
            <a:r>
              <a:rPr lang="en-US" sz="2200" b="1" dirty="0">
                <a:latin typeface="Arial" charset="0"/>
              </a:rPr>
              <a:t>d) </a:t>
            </a:r>
            <a:r>
              <a:rPr lang="en-US" sz="2200" b="1" dirty="0" err="1">
                <a:latin typeface="Arial" charset="0"/>
              </a:rPr>
              <a:t>Kết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thúc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đính</a:t>
            </a:r>
            <a:r>
              <a:rPr lang="en-US" sz="2200" b="1" dirty="0">
                <a:latin typeface="Arial" charset="0"/>
              </a:rPr>
              <a:t>  </a:t>
            </a:r>
            <a:r>
              <a:rPr lang="en-US" sz="2200" b="1" dirty="0" err="1">
                <a:latin typeface="Arial" charset="0"/>
              </a:rPr>
              <a:t>chân</a:t>
            </a:r>
            <a:r>
              <a:rPr lang="en-US" sz="2200" b="1" dirty="0">
                <a:latin typeface="Arial" charset="0"/>
              </a:rPr>
              <a:t> </a:t>
            </a:r>
            <a:r>
              <a:rPr lang="en-US" sz="2200" b="1" dirty="0" err="1">
                <a:latin typeface="Arial" charset="0"/>
              </a:rPr>
              <a:t>khuy</a:t>
            </a:r>
            <a:r>
              <a:rPr lang="en-US" sz="2200" b="1" dirty="0">
                <a:latin typeface="Arial" charset="0"/>
              </a:rPr>
              <a:t> (</a:t>
            </a:r>
            <a:r>
              <a:rPr lang="en-US" sz="2200" b="1" dirty="0" err="1">
                <a:latin typeface="Arial" charset="0"/>
              </a:rPr>
              <a:t>hinh</a:t>
            </a:r>
            <a:r>
              <a:rPr lang="en-US" sz="2200" b="1" dirty="0">
                <a:latin typeface="Arial" charset="0"/>
              </a:rPr>
              <a:t> 6)</a:t>
            </a:r>
            <a:br>
              <a:rPr lang="en-US" sz="2200" b="1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Xuống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.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Lật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kéo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 qua </a:t>
            </a:r>
            <a:r>
              <a:rPr lang="en-US" sz="2200" dirty="0" err="1">
                <a:latin typeface="Arial" charset="0"/>
              </a:rPr>
              <a:t>mặt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trái</a:t>
            </a:r>
            <a:r>
              <a:rPr lang="en-US" sz="2200" dirty="0">
                <a:latin typeface="Arial" charset="0"/>
              </a:rPr>
              <a:t>. </a:t>
            </a:r>
            <a:r>
              <a:rPr lang="en-US" sz="2200" dirty="0" err="1">
                <a:latin typeface="Arial" charset="0"/>
              </a:rPr>
              <a:t>Luồn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 qua </a:t>
            </a:r>
            <a:r>
              <a:rPr lang="en-US" sz="2200" dirty="0" err="1">
                <a:latin typeface="Arial" charset="0"/>
              </a:rPr>
              <a:t>mũi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khâu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để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thắt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nút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.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Cắt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.</a:t>
            </a:r>
          </a:p>
        </p:txBody>
      </p:sp>
      <p:pic>
        <p:nvPicPr>
          <p:cNvPr id="9220" name="Picture 7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59000"/>
            <a:ext cx="44450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533400" y="4419600"/>
            <a:ext cx="3810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200" i="1">
                <a:latin typeface="Arial" charset="0"/>
              </a:rPr>
              <a:t>Em hãy so sánh cách kết thúc đính khuy  với cách kết thúc đường khâu.</a:t>
            </a:r>
          </a:p>
        </p:txBody>
      </p: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4724400" y="5181600"/>
            <a:ext cx="3810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200" b="1">
                <a:latin typeface="Arial" charset="0"/>
              </a:rPr>
              <a:t>Hình 6: </a:t>
            </a:r>
            <a:r>
              <a:rPr lang="en-US" sz="2200" i="1">
                <a:latin typeface="Arial" charset="0"/>
              </a:rPr>
              <a:t>Kết thúc đính khuy</a:t>
            </a:r>
            <a:endParaRPr lang="en-US" sz="2200" b="1">
              <a:latin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F42C85-3677-8A48-940D-4AA199EF1221}"/>
              </a:ext>
            </a:extLst>
          </p:cNvPr>
          <p:cNvSpPr/>
          <p:nvPr/>
        </p:nvSpPr>
        <p:spPr>
          <a:xfrm>
            <a:off x="1828800" y="247572"/>
            <a:ext cx="4572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en-US" sz="2800" b="1" dirty="0">
                <a:latin typeface="Arial" charset="0"/>
              </a:rPr>
              <a:t>KĨ THUẬT</a:t>
            </a:r>
          </a:p>
          <a:p>
            <a:pPr algn="ctr">
              <a:buNone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Đính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khuy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lỗ</a:t>
            </a:r>
            <a:r>
              <a:rPr lang="en-US" sz="2800" b="1">
                <a:solidFill>
                  <a:srgbClr val="FF0000"/>
                </a:solidFill>
                <a:latin typeface="Arial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371600" y="685800"/>
            <a:ext cx="647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200" b="1">
                <a:latin typeface="Arial" charset="0"/>
              </a:rPr>
              <a:t>ĐÍNH KHUY HAI LỖ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04800" y="1828800"/>
            <a:ext cx="88392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SzTx/>
              <a:buFont typeface="Wingdings" pitchFamily="2" charset="2"/>
              <a:buAutoNum type="arabicPeriod"/>
            </a:pPr>
            <a:r>
              <a:rPr lang="en-US" sz="2200" dirty="0" err="1">
                <a:latin typeface="Arial" charset="0"/>
              </a:rPr>
              <a:t>Đính</a:t>
            </a:r>
            <a:r>
              <a:rPr lang="en-US" sz="2200" dirty="0">
                <a:latin typeface="Arial" charset="0"/>
              </a:rPr>
              <a:t> 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hai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lỗ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được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thực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hiện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theo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hai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bước</a:t>
            </a:r>
            <a:r>
              <a:rPr lang="en-US" sz="2200" dirty="0">
                <a:latin typeface="Arial" charset="0"/>
              </a:rPr>
              <a:t>: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dấu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các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điểm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đính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trên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vải</a:t>
            </a:r>
            <a:r>
              <a:rPr lang="en-US" sz="2200" dirty="0">
                <a:latin typeface="Arial" charset="0"/>
              </a:rPr>
              <a:t>.</a:t>
            </a:r>
            <a:br>
              <a:rPr lang="en-US" sz="2200" dirty="0">
                <a:latin typeface="Arial" charset="0"/>
              </a:rPr>
            </a:br>
            <a:r>
              <a:rPr lang="en-US" sz="2200" dirty="0">
                <a:latin typeface="Arial" charset="0"/>
              </a:rPr>
              <a:t>- </a:t>
            </a:r>
            <a:r>
              <a:rPr lang="en-US" sz="2200" dirty="0" err="1">
                <a:latin typeface="Arial" charset="0"/>
              </a:rPr>
              <a:t>Đính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vào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các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điểm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vạch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.</a:t>
            </a:r>
          </a:p>
          <a:p>
            <a:pPr marL="457200" indent="-457200">
              <a:buSzTx/>
              <a:buFont typeface="Wingdings" pitchFamily="2" charset="2"/>
              <a:buAutoNum type="arabicPeriod"/>
            </a:pPr>
            <a:r>
              <a:rPr lang="en-US" sz="2200" dirty="0">
                <a:latin typeface="Arial" charset="0"/>
              </a:rPr>
              <a:t>Khi </a:t>
            </a:r>
            <a:r>
              <a:rPr lang="en-US" sz="2200" dirty="0" err="1">
                <a:latin typeface="Arial" charset="0"/>
              </a:rPr>
              <a:t>đính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2 </a:t>
            </a:r>
            <a:r>
              <a:rPr lang="en-US" sz="2200" dirty="0" err="1">
                <a:latin typeface="Arial" charset="0"/>
              </a:rPr>
              <a:t>lỗ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cần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lên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qua </a:t>
            </a:r>
            <a:r>
              <a:rPr lang="en-US" sz="2200" dirty="0" err="1">
                <a:latin typeface="Arial" charset="0"/>
              </a:rPr>
              <a:t>một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lỗ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xuống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kim</a:t>
            </a:r>
            <a:r>
              <a:rPr lang="en-US" sz="2200" dirty="0">
                <a:latin typeface="Arial" charset="0"/>
              </a:rPr>
              <a:t> qua </a:t>
            </a:r>
            <a:r>
              <a:rPr lang="en-US" sz="2200" dirty="0" err="1">
                <a:latin typeface="Arial" charset="0"/>
              </a:rPr>
              <a:t>một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lỗ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còn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lại</a:t>
            </a:r>
            <a:r>
              <a:rPr lang="en-US" sz="2200" dirty="0">
                <a:latin typeface="Arial" charset="0"/>
              </a:rPr>
              <a:t> 4-5 </a:t>
            </a:r>
            <a:r>
              <a:rPr lang="en-US" sz="2200" dirty="0" err="1">
                <a:latin typeface="Arial" charset="0"/>
              </a:rPr>
              <a:t>lần</a:t>
            </a:r>
            <a:r>
              <a:rPr lang="en-US" sz="2200" dirty="0">
                <a:latin typeface="Arial" charset="0"/>
              </a:rPr>
              <a:t>. Sau </a:t>
            </a:r>
            <a:r>
              <a:rPr lang="en-US" sz="2200" dirty="0" err="1">
                <a:latin typeface="Arial" charset="0"/>
              </a:rPr>
              <a:t>đó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quấn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quanh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chân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khuy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và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nút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chỉ</a:t>
            </a:r>
            <a:r>
              <a:rPr lang="en-US" sz="2200" dirty="0">
                <a:latin typeface="Arial" charset="0"/>
              </a:rPr>
              <a:t>.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531938" y="1309688"/>
            <a:ext cx="15763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800" b="1" dirty="0" err="1">
                <a:solidFill>
                  <a:srgbClr val="009999"/>
                </a:solidFill>
                <a:latin typeface="Arial" charset="0"/>
              </a:rPr>
              <a:t>Ghi</a:t>
            </a:r>
            <a:r>
              <a:rPr lang="en-US" sz="2800" b="1" dirty="0">
                <a:solidFill>
                  <a:srgbClr val="009999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9999"/>
                </a:solidFill>
                <a:latin typeface="Arial" charset="0"/>
              </a:rPr>
              <a:t>nhớ</a:t>
            </a:r>
            <a:endParaRPr lang="en-US" sz="2800" b="1" dirty="0">
              <a:solidFill>
                <a:srgbClr val="009999"/>
              </a:solidFill>
              <a:latin typeface="Arial" charset="0"/>
            </a:endParaRPr>
          </a:p>
        </p:txBody>
      </p:sp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625460" y="433974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Tx/>
              <a:buNone/>
            </a:pPr>
            <a:r>
              <a:rPr lang="en-US" sz="2200" dirty="0">
                <a:latin typeface="Arial" charset="0"/>
              </a:rPr>
              <a:t> </a:t>
            </a:r>
            <a:br>
              <a:rPr lang="en-US" sz="2200" dirty="0">
                <a:latin typeface="Arial" charset="0"/>
              </a:rPr>
            </a:br>
            <a:endParaRPr lang="en-US" sz="2200" dirty="0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Char char="n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Char char="n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2727</TotalTime>
  <Words>1207</Words>
  <Application>Microsoft Office PowerPoint</Application>
  <PresentationFormat>On-screen Show (4:3)</PresentationFormat>
  <Paragraphs>75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Wingdings</vt:lpstr>
      <vt:lpstr>Blends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giaoviensangtao.net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SleepingMan</dc:creator>
  <cp:lastModifiedBy>phuonganhnguyen7040@gmail.com</cp:lastModifiedBy>
  <cp:revision>139</cp:revision>
  <cp:lastPrinted>1601-01-01T00:00:00Z</cp:lastPrinted>
  <dcterms:created xsi:type="dcterms:W3CDTF">2007-05-02T06:41:29Z</dcterms:created>
  <dcterms:modified xsi:type="dcterms:W3CDTF">2023-07-21T09:21:19Z</dcterms:modified>
</cp:coreProperties>
</file>