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2"/>
  </p:notesMasterIdLst>
  <p:sldIdLst>
    <p:sldId id="425" r:id="rId3"/>
    <p:sldId id="297" r:id="rId4"/>
    <p:sldId id="320" r:id="rId5"/>
    <p:sldId id="298" r:id="rId6"/>
    <p:sldId id="300" r:id="rId7"/>
    <p:sldId id="309" r:id="rId8"/>
    <p:sldId id="310" r:id="rId9"/>
    <p:sldId id="301" r:id="rId10"/>
    <p:sldId id="302" r:id="rId11"/>
    <p:sldId id="303" r:id="rId12"/>
    <p:sldId id="285" r:id="rId13"/>
    <p:sldId id="286" r:id="rId14"/>
    <p:sldId id="287" r:id="rId15"/>
    <p:sldId id="288" r:id="rId16"/>
    <p:sldId id="289" r:id="rId17"/>
    <p:sldId id="290" r:id="rId18"/>
    <p:sldId id="317" r:id="rId19"/>
    <p:sldId id="321" r:id="rId20"/>
    <p:sldId id="318" r:id="rId21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FF3300"/>
    <a:srgbClr val="CCFFFF"/>
    <a:srgbClr val="66FF99"/>
    <a:srgbClr val="FFFF00"/>
    <a:srgbClr val="FFFF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7"/>
    <p:restoredTop sz="94306"/>
  </p:normalViewPr>
  <p:slideViewPr>
    <p:cSldViewPr showGuides="1">
      <p:cViewPr varScale="1">
        <p:scale>
          <a:sx n="62" d="100"/>
          <a:sy n="62" d="100"/>
        </p:scale>
        <p:origin x="126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22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916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en-US" sz="1200" dirty="0"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11</a:t>
            </a:fld>
            <a:endParaRPr lang="en-US" altLang="en-US" dirty="0"/>
          </a:p>
        </p:txBody>
      </p:sp>
      <p:sp>
        <p:nvSpPr>
          <p:cNvPr id="3993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12</a:t>
            </a:fld>
            <a:endParaRPr lang="en-US" altLang="en-US" dirty="0"/>
          </a:p>
        </p:txBody>
      </p:sp>
      <p:sp>
        <p:nvSpPr>
          <p:cNvPr id="4096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13</a:t>
            </a:fld>
            <a:endParaRPr lang="en-US" altLang="en-US" dirty="0"/>
          </a:p>
        </p:txBody>
      </p:sp>
      <p:sp>
        <p:nvSpPr>
          <p:cNvPr id="4198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14</a:t>
            </a:fld>
            <a:endParaRPr lang="en-US" altLang="en-US" dirty="0"/>
          </a:p>
        </p:txBody>
      </p:sp>
      <p:sp>
        <p:nvSpPr>
          <p:cNvPr id="4301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15</a:t>
            </a:fld>
            <a:endParaRPr lang="en-US" altLang="en-US" dirty="0"/>
          </a:p>
        </p:txBody>
      </p:sp>
      <p:sp>
        <p:nvSpPr>
          <p:cNvPr id="4403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16</a:t>
            </a:fld>
            <a:endParaRPr lang="en-US" altLang="en-US" dirty="0"/>
          </a:p>
        </p:txBody>
      </p:sp>
      <p:sp>
        <p:nvSpPr>
          <p:cNvPr id="4505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68334" y="999516"/>
            <a:ext cx="627567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36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350" smtClean="0"/>
            </a:lvl2pPr>
            <a:lvl3pPr>
              <a:defRPr lang="en-US" sz="135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4088" y="2207151"/>
            <a:ext cx="5649912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42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3"/>
            <a:ext cx="29718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209387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399733872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617606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827439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60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93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46.GIF"/><Relationship Id="rId3" Type="http://schemas.openxmlformats.org/officeDocument/2006/relationships/slide" Target="slide15.xml"/><Relationship Id="rId7" Type="http://schemas.openxmlformats.org/officeDocument/2006/relationships/image" Target="../media/image43.GIF"/><Relationship Id="rId12" Type="http://schemas.openxmlformats.org/officeDocument/2006/relationships/slide" Target="slide1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image" Target="../media/image45.GIF"/><Relationship Id="rId5" Type="http://schemas.openxmlformats.org/officeDocument/2006/relationships/image" Target="../media/image42.GIF"/><Relationship Id="rId10" Type="http://schemas.openxmlformats.org/officeDocument/2006/relationships/slide" Target="slide14.xml"/><Relationship Id="rId4" Type="http://schemas.openxmlformats.org/officeDocument/2006/relationships/image" Target="../media/image41.GIF"/><Relationship Id="rId9" Type="http://schemas.openxmlformats.org/officeDocument/2006/relationships/image" Target="../media/image4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160529"/>
            <a:ext cx="9143999" cy="2975378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803" y="1202170"/>
            <a:ext cx="873276" cy="401707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97" y="880601"/>
            <a:ext cx="935245" cy="932127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58" y="716499"/>
            <a:ext cx="8607741" cy="4964953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-20215" y="5354561"/>
            <a:ext cx="9144000" cy="1561204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1" y="2407840"/>
            <a:ext cx="542129" cy="983060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45" y="939363"/>
            <a:ext cx="396134" cy="835181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63" y="1072448"/>
            <a:ext cx="482125" cy="874253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12" y="3072510"/>
            <a:ext cx="607682" cy="110192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3" y="1140588"/>
            <a:ext cx="873276" cy="401707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36" y="1222676"/>
            <a:ext cx="872416" cy="395495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275" y="1384742"/>
            <a:ext cx="1029953" cy="516693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1220112" y="1542480"/>
            <a:ext cx="694613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Bài 10: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Lợi</a:t>
            </a:r>
            <a:r>
              <a:rPr kumimoji="0" lang="en-US" sz="80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ích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của việc nuôi gà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AutoShape 5" descr="Parchment"/>
          <p:cNvSpPr>
            <a:spLocks noChangeArrowheads="1"/>
          </p:cNvSpPr>
          <p:nvPr/>
        </p:nvSpPr>
        <p:spPr bwMode="auto">
          <a:xfrm>
            <a:off x="228600" y="2033587"/>
            <a:ext cx="8763000" cy="4343400"/>
          </a:xfrm>
          <a:prstGeom prst="horizontalScroll">
            <a:avLst>
              <a:gd name="adj" fmla="val 12500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28575">
            <a:solidFill>
              <a:srgbClr val="CC3399"/>
            </a:solidFill>
            <a:round/>
          </a:ln>
          <a:effectLst/>
        </p:spPr>
        <p:txBody>
          <a:bodyPr wrap="none" anchor="ctr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Gà dễ nuôi, chóng lớn, đẻ nhiều. Thịt gà, trứng gà là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thực phẩm thơm ngon, có giá trị dinh dưỡng cao và là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nguồn cung cấp nguyên liệu cho công nghiệp chế biến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thực phẩm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Nuôi gà đem lại nhiều lợi ích kinh tế cho người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chăn nuôi.</a:t>
            </a:r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3429000" y="1920875"/>
            <a:ext cx="2389188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L="571500" marR="0" indent="-571500" defTabSz="914400"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+mn-cs"/>
              </a:rPr>
              <a:t>Ghi nhớ</a:t>
            </a:r>
          </a:p>
        </p:txBody>
      </p:sp>
      <p:sp>
        <p:nvSpPr>
          <p:cNvPr id="64520" name="Text Box 8"/>
          <p:cNvSpPr txBox="1"/>
          <p:nvPr/>
        </p:nvSpPr>
        <p:spPr>
          <a:xfrm>
            <a:off x="152400" y="1362075"/>
            <a:ext cx="8153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- Vì sao nuôi gà đem lại nhiều lợi ích cho con người?</a:t>
            </a:r>
          </a:p>
        </p:txBody>
      </p:sp>
      <p:sp>
        <p:nvSpPr>
          <p:cNvPr id="26631" name="TextBox 7"/>
          <p:cNvSpPr txBox="1"/>
          <p:nvPr/>
        </p:nvSpPr>
        <p:spPr>
          <a:xfrm>
            <a:off x="0" y="609600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 animBg="1"/>
      <p:bldP spid="64519" grpId="0"/>
      <p:bldP spid="645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theend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588" y="6032500"/>
            <a:ext cx="633412" cy="825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Text Box 3"/>
          <p:cNvSpPr txBox="1"/>
          <p:nvPr/>
        </p:nvSpPr>
        <p:spPr>
          <a:xfrm>
            <a:off x="3848100" y="422275"/>
            <a:ext cx="18415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latin typeface="VNI-Bodon-Poster" pitchFamily="2" charset="0"/>
            </a:endParaRPr>
          </a:p>
        </p:txBody>
      </p:sp>
      <p:pic>
        <p:nvPicPr>
          <p:cNvPr id="32772" name="Picture 4" descr="003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419600"/>
            <a:ext cx="2039938" cy="2097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3" name="Picture 5" descr="bunny_thumping_foot_md_clr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600" y="2286000"/>
            <a:ext cx="2003425" cy="252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4" name="Picture 6" descr="CartoonAnimatedMouse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4200" y="1828800"/>
            <a:ext cx="2678113" cy="2678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5" name="Picture 7" descr="Tweety[1]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2819400"/>
            <a:ext cx="1828800" cy="154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6" name="Picture 8" descr="rooster2[1]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29200" y="4724400"/>
            <a:ext cx="1828800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124200" y="457200"/>
            <a:ext cx="3368675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85800" marR="0" lvl="0" indent="-685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27658" name="Text Box 11"/>
          <p:cNvSpPr txBox="1"/>
          <p:nvPr/>
        </p:nvSpPr>
        <p:spPr>
          <a:xfrm>
            <a:off x="2514600" y="838200"/>
            <a:ext cx="3429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27659" name="WordArt 13"/>
          <p:cNvSpPr>
            <a:spLocks noTextEdit="1"/>
          </p:cNvSpPr>
          <p:nvPr/>
        </p:nvSpPr>
        <p:spPr>
          <a:xfrm>
            <a:off x="2667000" y="1411288"/>
            <a:ext cx="3371850" cy="79851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solidFill>
                  <a:srgbClr val="0000FF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VNI-Times" charset="0"/>
                <a:ea typeface="VNI-Times" charset="0"/>
              </a:rPr>
              <a:t>"ÑI TÌM AÅN SOÁ"</a:t>
            </a:r>
          </a:p>
        </p:txBody>
      </p:sp>
    </p:spTree>
  </p:cSld>
  <p:clrMapOvr>
    <a:masterClrMapping/>
  </p:clrMapOvr>
  <p:transition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C 0.0599 0.07547 0.11997 0.15116 0.19531 0.14329 C 0.27066 0.13542 0.43663 0.02778 0.45243 -0.04745 C 0.46823 -0.12291 0.37656 -0.25532 0.29045 -0.30833 C 0.20434 -0.36134 0.06198 -0.38773 -0.06424 -0.36551 C -0.19045 -0.34328 -0.38698 -0.21018 -0.46667 -0.17476 C -0.54635 -0.13935 -0.54462 -0.14606 -0.54288 -0.15254 " pathEditMode="relative" rAng="0" ptsTypes="aaaaaaA">
                                      <p:cBhvr>
                                        <p:cTn id="6" dur="3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" y="-1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2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19399 C 0.02118 -0.17107 0.05313 -0.14769 0.06736 -0.11783 C 0.0816 -0.08565 0.08906 -0.04723 0.09601 -0.0088 C 0.10347 0.02939 0.09601 0.06157 0.08906 0.09699 C 0.0816 0.12986 0.07118 0.16481 0.04566 0.19375 C 0.02465 0.22361 -0.01111 0.24722 -0.05017 0.2655 C -0.08594 0.2824 -0.12847 0.29444 -0.17135 0.30046 C -0.21406 0.30648 -0.25694 0.30648 -0.29635 0.30046 C -0.33889 0.29444 -0.37778 0.27939 -0.41007 0.25578 C -0.44253 0.23518 -0.47118 0.20879 -0.48507 0.17662 C -0.50278 0.14699 -0.5099 0.10625 -0.5099 0.07314 C -0.51337 0.04097 -0.5099 0.00254 -0.49201 -0.0294 C -0.47465 -0.05926 -0.44253 -0.08264 -0.39948 -0.09445 C -0.35625 -0.10348 -0.31371 -0.09144 -0.28507 -0.07061 C -0.26042 -0.05024 -0.24236 -0.0176 -0.23889 0.02037 C -0.23889 0.05833 -0.24236 0.09398 -0.26042 0.12314 C -0.2783 0.153 -0.275 0.15879 -0.34566 0.19699 C -0.41007 0.23842 -0.47465 0.22662 -0.51337 0.22916 C -0.5526 0.22916 -0.58437 0.21736 -0.62326 0.20578 C -0.66649 0.1912 -0.70156 0.16481 -0.72691 0.1412 C -0.75156 0.11782 -0.76233 0.08819 -0.77639 0.04097 C -0.78715 -0.00579 -0.78715 -0.0294 -0.78715 -0.06528 C -0.78715 -0.1007 -0.78715 -0.13588 -0.78715 -0.17107 " pathEditMode="relative" rAng="0" ptsTypes="fffffffffffffffffffffff">
                                      <p:cBhvr>
                                        <p:cTn id="14" dur="5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00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2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5.55556E-6 C -0.00608 -0.14351 -0.01198 -0.2868 -0.08819 -0.27314 C -0.16441 -0.25948 -0.30712 0.08774 -0.45712 0.08241 C -0.60712 0.07709 -0.79774 -0.11388 -0.98819 -0.30485 " pathEditMode="relative" ptsTypes="aaaA">
                                      <p:cBhvr>
                                        <p:cTn id="22" dur="3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27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71 0.00996 C 0.02275 0.04676 -0.02621 0.08357 -0.07101 0.06713 C -0.1158 0.0507 -0.18299 -0.0206 -0.19723 -0.08866 C -0.21146 -0.15648 -0.20087 -0.27731 -0.15678 -0.33981 C -0.11268 -0.40231 -0.00156 -0.45278 0.06702 -0.46389 C 0.1356 -0.475 0.20244 -0.45532 0.25521 -0.40648 C 0.30799 -0.35787 0.33612 -0.22361 0.38351 -0.17129 C 0.43091 -0.11898 0.44254 -0.06203 0.53855 -0.0919 C 0.63455 -0.12153 0.88907 -0.30602 0.95973 -0.3493 " pathEditMode="relative" rAng="0" ptsTypes="aaaaaaaaA">
                                      <p:cBhvr>
                                        <p:cTn id="31" dur="5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00" y="-2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7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0162 C -0.02448 -0.10092 -0.04601 -0.20301 -0.10035 -0.1956 C -0.15469 -0.18819 -0.21319 0.10926 -0.32899 0.04607 C -0.44479 -0.0169 -0.71632 -0.45903 -0.79566 -0.57384 C -0.875 -0.68889 -0.8401 -0.66643 -0.80503 -0.64375 " pathEditMode="relative" rAng="0" ptsTypes="aaaaA">
                                      <p:cBhvr>
                                        <p:cTn id="39" dur="2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00" y="-2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625" y="6143625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5" name="Text Box 3"/>
          <p:cNvSpPr txBox="1"/>
          <p:nvPr/>
        </p:nvSpPr>
        <p:spPr>
          <a:xfrm>
            <a:off x="914400" y="2351088"/>
            <a:ext cx="7696200" cy="1077912"/>
          </a:xfrm>
          <a:prstGeom prst="rect">
            <a:avLst/>
          </a:prstGeom>
          <a:noFill/>
          <a:ln w="76200" cap="flat" cmpd="tri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l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thức ăn, l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nguyên liệu</a:t>
            </a:r>
            <a:r>
              <a:rPr lang="en-US" altLang="en-US" b="1" i="1" dirty="0">
                <a:solidFill>
                  <a:srgbClr val="0000FF"/>
                </a:solidFill>
                <a:latin typeface=".VnTime" panose="020B7200000000000000" pitchFamily="34" charset="0"/>
              </a:rPr>
              <a:t> 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 biến thực phẩm</a:t>
            </a:r>
            <a:endParaRPr lang="en-US" altLang="en-US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820" name="Text Box 4"/>
          <p:cNvSpPr txBox="1"/>
          <p:nvPr/>
        </p:nvSpPr>
        <p:spPr>
          <a:xfrm>
            <a:off x="2057400" y="2311400"/>
            <a:ext cx="152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endParaRPr lang="en-US" altLang="en-US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821" name="Text Box 5"/>
          <p:cNvSpPr txBox="1"/>
          <p:nvPr/>
        </p:nvSpPr>
        <p:spPr>
          <a:xfrm>
            <a:off x="4038600" y="2286000"/>
            <a:ext cx="1371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altLang="en-US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822" name="AutoShape 6"/>
          <p:cNvSpPr/>
          <p:nvPr/>
        </p:nvSpPr>
        <p:spPr>
          <a:xfrm>
            <a:off x="3457575" y="4192588"/>
            <a:ext cx="2257425" cy="2117725"/>
          </a:xfrm>
          <a:prstGeom prst="star16">
            <a:avLst>
              <a:gd name="adj" fmla="val 28736"/>
            </a:avLst>
          </a:prstGeom>
          <a:solidFill>
            <a:srgbClr val="009900">
              <a:alpha val="61176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34823" name="Oval 7"/>
          <p:cNvSpPr/>
          <p:nvPr/>
        </p:nvSpPr>
        <p:spPr>
          <a:xfrm>
            <a:off x="3897313" y="4567238"/>
            <a:ext cx="1371600" cy="13716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28680" name="WordArt 8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05</a:t>
            </a:r>
          </a:p>
        </p:txBody>
      </p:sp>
      <p:sp>
        <p:nvSpPr>
          <p:cNvPr id="28681" name="WordArt 9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04</a:t>
            </a:r>
          </a:p>
        </p:txBody>
      </p:sp>
      <p:sp>
        <p:nvSpPr>
          <p:cNvPr id="28682" name="WordArt 10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03</a:t>
            </a:r>
          </a:p>
        </p:txBody>
      </p:sp>
      <p:sp>
        <p:nvSpPr>
          <p:cNvPr id="28683" name="WordArt 11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02</a:t>
            </a:r>
          </a:p>
        </p:txBody>
      </p:sp>
      <p:sp>
        <p:nvSpPr>
          <p:cNvPr id="28684" name="WordArt 12"/>
          <p:cNvSpPr>
            <a:spLocks noTextEdit="1"/>
          </p:cNvSpPr>
          <p:nvPr/>
        </p:nvSpPr>
        <p:spPr>
          <a:xfrm>
            <a:off x="4189413" y="4800600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01</a:t>
            </a:r>
          </a:p>
        </p:txBody>
      </p:sp>
      <p:sp>
        <p:nvSpPr>
          <p:cNvPr id="28685" name="WordArt 13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00</a:t>
            </a:r>
          </a:p>
        </p:txBody>
      </p:sp>
      <p:sp>
        <p:nvSpPr>
          <p:cNvPr id="28688" name="TextBox 16"/>
          <p:cNvSpPr txBox="1"/>
          <p:nvPr/>
        </p:nvSpPr>
        <p:spPr>
          <a:xfrm>
            <a:off x="0" y="10144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1" grpId="0"/>
      <p:bldP spid="34822" grpId="0" animBg="1"/>
      <p:bldP spid="348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/>
          <p:nvPr/>
        </p:nvSpPr>
        <p:spPr>
          <a:xfrm>
            <a:off x="3457575" y="4192588"/>
            <a:ext cx="2257425" cy="2117725"/>
          </a:xfrm>
          <a:prstGeom prst="star16">
            <a:avLst>
              <a:gd name="adj" fmla="val 28736"/>
            </a:avLst>
          </a:prstGeom>
          <a:solidFill>
            <a:srgbClr val="009900">
              <a:alpha val="61176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29699" name="AutoShape 3"/>
          <p:cNvSpPr/>
          <p:nvPr/>
        </p:nvSpPr>
        <p:spPr>
          <a:xfrm>
            <a:off x="990600" y="1752600"/>
            <a:ext cx="7439025" cy="2209800"/>
          </a:xfrm>
          <a:prstGeom prst="cloudCallout">
            <a:avLst>
              <a:gd name="adj1" fmla="val -24366"/>
              <a:gd name="adj2" fmla="val 43579"/>
            </a:avLst>
          </a:prstGeom>
          <a:noFill/>
          <a:ln w="952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...................g</a:t>
            </a:r>
            <a:r>
              <a:rPr lang="en-US" altLang="en-US" b="1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l</a:t>
            </a:r>
            <a:r>
              <a:rPr lang="en-US" altLang="en-US" b="1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chổi, cầu lông v</a:t>
            </a:r>
            <a:r>
              <a:rPr lang="en-US" altLang="en-US" b="1" i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trang trí.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b="1" i="1" dirty="0">
              <a:solidFill>
                <a:srgbClr val="0033CC"/>
              </a:solidFill>
              <a:latin typeface=".VnTime" panose="020B7200000000000000" pitchFamily="34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b="1" i="1" dirty="0">
              <a:solidFill>
                <a:srgbClr val="0033CC"/>
              </a:solidFill>
              <a:latin typeface=".VnTime" panose="020B7200000000000000" pitchFamily="34" charset="0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endParaRPr lang="en-US" altLang="en-US" dirty="0">
              <a:latin typeface=".VnTime" panose="020B7200000000000000" pitchFamily="34" charset="0"/>
            </a:endParaRPr>
          </a:p>
        </p:txBody>
      </p:sp>
      <p:pic>
        <p:nvPicPr>
          <p:cNvPr id="29700" name="Picture 4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625" y="6143625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69" name="Text Box 5"/>
          <p:cNvSpPr txBox="1"/>
          <p:nvPr/>
        </p:nvSpPr>
        <p:spPr>
          <a:xfrm>
            <a:off x="4191000" y="2011363"/>
            <a:ext cx="15240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endParaRPr lang="en-US" altLang="en-US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870" name="Oval 6"/>
          <p:cNvSpPr/>
          <p:nvPr/>
        </p:nvSpPr>
        <p:spPr>
          <a:xfrm>
            <a:off x="3897313" y="4567238"/>
            <a:ext cx="1371600" cy="13716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29703" name="WordArt 7"/>
          <p:cNvSpPr>
            <a:spLocks noTextEdit="1"/>
          </p:cNvSpPr>
          <p:nvPr/>
        </p:nvSpPr>
        <p:spPr>
          <a:xfrm>
            <a:off x="42672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05</a:t>
            </a:r>
          </a:p>
        </p:txBody>
      </p:sp>
      <p:sp>
        <p:nvSpPr>
          <p:cNvPr id="29704" name="WordArt 8"/>
          <p:cNvSpPr>
            <a:spLocks noTextEdit="1"/>
          </p:cNvSpPr>
          <p:nvPr/>
        </p:nvSpPr>
        <p:spPr>
          <a:xfrm>
            <a:off x="4267200" y="47244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04</a:t>
            </a:r>
          </a:p>
        </p:txBody>
      </p:sp>
      <p:sp>
        <p:nvSpPr>
          <p:cNvPr id="29705" name="WordArt 9"/>
          <p:cNvSpPr>
            <a:spLocks noTextEdit="1"/>
          </p:cNvSpPr>
          <p:nvPr/>
        </p:nvSpPr>
        <p:spPr>
          <a:xfrm>
            <a:off x="4267200" y="47244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03</a:t>
            </a:r>
          </a:p>
        </p:txBody>
      </p:sp>
      <p:sp>
        <p:nvSpPr>
          <p:cNvPr id="29706" name="WordArt 10"/>
          <p:cNvSpPr>
            <a:spLocks noTextEdit="1"/>
          </p:cNvSpPr>
          <p:nvPr/>
        </p:nvSpPr>
        <p:spPr>
          <a:xfrm>
            <a:off x="4191000" y="47244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02</a:t>
            </a:r>
          </a:p>
        </p:txBody>
      </p:sp>
      <p:sp>
        <p:nvSpPr>
          <p:cNvPr id="29707" name="WordArt 11"/>
          <p:cNvSpPr>
            <a:spLocks noTextEdit="1"/>
          </p:cNvSpPr>
          <p:nvPr/>
        </p:nvSpPr>
        <p:spPr>
          <a:xfrm>
            <a:off x="4267200" y="47244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01</a:t>
            </a:r>
          </a:p>
        </p:txBody>
      </p:sp>
      <p:sp>
        <p:nvSpPr>
          <p:cNvPr id="29708" name="WordArt 12"/>
          <p:cNvSpPr>
            <a:spLocks noTextEdit="1"/>
          </p:cNvSpPr>
          <p:nvPr/>
        </p:nvSpPr>
        <p:spPr>
          <a:xfrm>
            <a:off x="4267200" y="47244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00</a:t>
            </a:r>
          </a:p>
        </p:txBody>
      </p:sp>
      <p:sp>
        <p:nvSpPr>
          <p:cNvPr id="29711" name="TextBox 15"/>
          <p:cNvSpPr txBox="1"/>
          <p:nvPr/>
        </p:nvSpPr>
        <p:spPr>
          <a:xfrm>
            <a:off x="0" y="10144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69" grpId="0"/>
      <p:bldP spid="368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/>
          <p:nvPr/>
        </p:nvSpPr>
        <p:spPr>
          <a:xfrm>
            <a:off x="1981200" y="1828800"/>
            <a:ext cx="5562600" cy="2209800"/>
          </a:xfrm>
          <a:prstGeom prst="wedgeEllipseCallout">
            <a:avLst>
              <a:gd name="adj1" fmla="val -30245"/>
              <a:gd name="adj2" fmla="val 37037"/>
            </a:avLst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dùng để bón cây.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endParaRPr lang="en-US" altLang="en-US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23" name="Picture 3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625" y="6143625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6" name="AutoShape 4"/>
          <p:cNvSpPr/>
          <p:nvPr/>
        </p:nvSpPr>
        <p:spPr>
          <a:xfrm>
            <a:off x="3457575" y="4192588"/>
            <a:ext cx="2257425" cy="2117725"/>
          </a:xfrm>
          <a:prstGeom prst="star16">
            <a:avLst>
              <a:gd name="adj" fmla="val 28736"/>
            </a:avLst>
          </a:prstGeom>
          <a:solidFill>
            <a:srgbClr val="009900">
              <a:alpha val="61176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38917" name="Oval 5"/>
          <p:cNvSpPr/>
          <p:nvPr/>
        </p:nvSpPr>
        <p:spPr>
          <a:xfrm>
            <a:off x="3897313" y="4567238"/>
            <a:ext cx="1371600" cy="13716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30726" name="WordArt 6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05</a:t>
            </a:r>
          </a:p>
        </p:txBody>
      </p:sp>
      <p:sp>
        <p:nvSpPr>
          <p:cNvPr id="30727" name="WordArt 7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04</a:t>
            </a:r>
          </a:p>
        </p:txBody>
      </p:sp>
      <p:sp>
        <p:nvSpPr>
          <p:cNvPr id="30728" name="WordArt 8"/>
          <p:cNvSpPr>
            <a:spLocks noTextEdit="1"/>
          </p:cNvSpPr>
          <p:nvPr/>
        </p:nvSpPr>
        <p:spPr>
          <a:xfrm>
            <a:off x="4189413" y="4806950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03</a:t>
            </a:r>
          </a:p>
        </p:txBody>
      </p:sp>
      <p:sp>
        <p:nvSpPr>
          <p:cNvPr id="30729" name="WordArt 9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02</a:t>
            </a:r>
          </a:p>
        </p:txBody>
      </p:sp>
      <p:sp>
        <p:nvSpPr>
          <p:cNvPr id="30730" name="WordArt 10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01</a:t>
            </a:r>
          </a:p>
        </p:txBody>
      </p:sp>
      <p:sp>
        <p:nvSpPr>
          <p:cNvPr id="30731" name="WordArt 11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00</a:t>
            </a:r>
          </a:p>
        </p:txBody>
      </p:sp>
      <p:sp>
        <p:nvSpPr>
          <p:cNvPr id="38924" name="Text Box 12"/>
          <p:cNvSpPr txBox="1"/>
          <p:nvPr/>
        </p:nvSpPr>
        <p:spPr>
          <a:xfrm>
            <a:off x="3200400" y="2159000"/>
            <a:ext cx="1295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.VnTime" panose="020B7200000000000000" pitchFamily="34" charset="0"/>
              </a:rPr>
              <a:t>Ph©n</a:t>
            </a:r>
          </a:p>
        </p:txBody>
      </p:sp>
      <p:sp>
        <p:nvSpPr>
          <p:cNvPr id="30734" name="Text Box 149"/>
          <p:cNvSpPr txBox="1"/>
          <p:nvPr/>
        </p:nvSpPr>
        <p:spPr>
          <a:xfrm>
            <a:off x="0" y="547688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Kĩ thuật</a:t>
            </a:r>
          </a:p>
        </p:txBody>
      </p:sp>
      <p:sp>
        <p:nvSpPr>
          <p:cNvPr id="30735" name="TextBox 15"/>
          <p:cNvSpPr txBox="1"/>
          <p:nvPr/>
        </p:nvSpPr>
        <p:spPr>
          <a:xfrm>
            <a:off x="0" y="10144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7" grpId="0" animBg="1"/>
      <p:bldP spid="389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625" y="6143625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7" name="Text Box 3"/>
          <p:cNvSpPr txBox="1"/>
          <p:nvPr/>
        </p:nvSpPr>
        <p:spPr>
          <a:xfrm>
            <a:off x="228600" y="2884488"/>
            <a:ext cx="8745538" cy="1077912"/>
          </a:xfrm>
          <a:prstGeom prst="rect">
            <a:avLst/>
          </a:prstGeom>
          <a:noFill/>
          <a:ln w="76200" cap="flat" cmpd="tri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 g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còn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</a:t>
            </a:r>
            <a:r>
              <a:rPr lang="en-US" altLang="en-US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nguồn thức ăn dư­ thừa v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nguồn thức ăn có sẳn trong thiên nhiên. </a:t>
            </a:r>
            <a:endParaRPr lang="en-US" altLang="en-US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64" name="AutoShape 4"/>
          <p:cNvSpPr/>
          <p:nvPr/>
        </p:nvSpPr>
        <p:spPr>
          <a:xfrm>
            <a:off x="3457575" y="4192588"/>
            <a:ext cx="2257425" cy="2117725"/>
          </a:xfrm>
          <a:prstGeom prst="star16">
            <a:avLst>
              <a:gd name="adj" fmla="val 28736"/>
            </a:avLst>
          </a:prstGeom>
          <a:solidFill>
            <a:srgbClr val="009900">
              <a:alpha val="61176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40965" name="Oval 5"/>
          <p:cNvSpPr/>
          <p:nvPr/>
        </p:nvSpPr>
        <p:spPr>
          <a:xfrm>
            <a:off x="3897313" y="4567238"/>
            <a:ext cx="1371600" cy="13716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31750" name="WordArt 6"/>
          <p:cNvSpPr>
            <a:spLocks noTextEdit="1"/>
          </p:cNvSpPr>
          <p:nvPr/>
        </p:nvSpPr>
        <p:spPr>
          <a:xfrm>
            <a:off x="4181475" y="4797425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05</a:t>
            </a:r>
          </a:p>
        </p:txBody>
      </p:sp>
      <p:sp>
        <p:nvSpPr>
          <p:cNvPr id="31751" name="WordArt 7"/>
          <p:cNvSpPr>
            <a:spLocks noTextEdit="1"/>
          </p:cNvSpPr>
          <p:nvPr/>
        </p:nvSpPr>
        <p:spPr>
          <a:xfrm>
            <a:off x="4179888" y="4799013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04</a:t>
            </a:r>
          </a:p>
        </p:txBody>
      </p:sp>
      <p:sp>
        <p:nvSpPr>
          <p:cNvPr id="31752" name="WordArt 8"/>
          <p:cNvSpPr>
            <a:spLocks noTextEdit="1"/>
          </p:cNvSpPr>
          <p:nvPr/>
        </p:nvSpPr>
        <p:spPr>
          <a:xfrm>
            <a:off x="4179888" y="4797425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03</a:t>
            </a:r>
          </a:p>
        </p:txBody>
      </p:sp>
      <p:sp>
        <p:nvSpPr>
          <p:cNvPr id="31753" name="WordArt 9"/>
          <p:cNvSpPr>
            <a:spLocks noTextEdit="1"/>
          </p:cNvSpPr>
          <p:nvPr/>
        </p:nvSpPr>
        <p:spPr>
          <a:xfrm>
            <a:off x="4183063" y="4797425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02</a:t>
            </a:r>
          </a:p>
        </p:txBody>
      </p:sp>
      <p:sp>
        <p:nvSpPr>
          <p:cNvPr id="31754" name="WordArt 10"/>
          <p:cNvSpPr>
            <a:spLocks noTextEdit="1"/>
          </p:cNvSpPr>
          <p:nvPr/>
        </p:nvSpPr>
        <p:spPr>
          <a:xfrm>
            <a:off x="4160838" y="4776788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01</a:t>
            </a:r>
          </a:p>
        </p:txBody>
      </p:sp>
      <p:sp>
        <p:nvSpPr>
          <p:cNvPr id="31755" name="WordArt 11"/>
          <p:cNvSpPr>
            <a:spLocks noTextEdit="1"/>
          </p:cNvSpPr>
          <p:nvPr/>
        </p:nvSpPr>
        <p:spPr>
          <a:xfrm>
            <a:off x="4176713" y="4776788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00</a:t>
            </a:r>
          </a:p>
        </p:txBody>
      </p:sp>
      <p:sp>
        <p:nvSpPr>
          <p:cNvPr id="40972" name="Text Box 12"/>
          <p:cNvSpPr txBox="1"/>
          <p:nvPr/>
        </p:nvSpPr>
        <p:spPr>
          <a:xfrm>
            <a:off x="2667000" y="2844800"/>
            <a:ext cx="2133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 dụng</a:t>
            </a:r>
            <a:endParaRPr lang="en-US" altLang="en-US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759" name="TextBox 15"/>
          <p:cNvSpPr txBox="1"/>
          <p:nvPr/>
        </p:nvSpPr>
        <p:spPr>
          <a:xfrm>
            <a:off x="0" y="10144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  <p:bldP spid="40965" grpId="0" animBg="1"/>
      <p:bldP spid="409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625" y="6143625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1" name="Text Box 3"/>
          <p:cNvSpPr txBox="1"/>
          <p:nvPr/>
        </p:nvSpPr>
        <p:spPr>
          <a:xfrm>
            <a:off x="2438400" y="2819400"/>
            <a:ext cx="4343400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 nhiều 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giúp ta ..............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013" name="AutoShape 5"/>
          <p:cNvSpPr/>
          <p:nvPr/>
        </p:nvSpPr>
        <p:spPr>
          <a:xfrm>
            <a:off x="3429000" y="4114800"/>
            <a:ext cx="2257425" cy="2117725"/>
          </a:xfrm>
          <a:prstGeom prst="star16">
            <a:avLst>
              <a:gd name="adj" fmla="val 28736"/>
            </a:avLst>
          </a:prstGeom>
          <a:solidFill>
            <a:srgbClr val="009900">
              <a:alpha val="61176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43014" name="Oval 6"/>
          <p:cNvSpPr/>
          <p:nvPr/>
        </p:nvSpPr>
        <p:spPr>
          <a:xfrm>
            <a:off x="3897313" y="4567238"/>
            <a:ext cx="1371600" cy="1371600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32774" name="WordArt 7"/>
          <p:cNvSpPr>
            <a:spLocks noTextEdit="1"/>
          </p:cNvSpPr>
          <p:nvPr/>
        </p:nvSpPr>
        <p:spPr>
          <a:xfrm>
            <a:off x="4181475" y="4797425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05</a:t>
            </a:r>
          </a:p>
        </p:txBody>
      </p:sp>
      <p:sp>
        <p:nvSpPr>
          <p:cNvPr id="32775" name="WordArt 8"/>
          <p:cNvSpPr>
            <a:spLocks noTextEdit="1"/>
          </p:cNvSpPr>
          <p:nvPr/>
        </p:nvSpPr>
        <p:spPr>
          <a:xfrm>
            <a:off x="4179888" y="4799013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04</a:t>
            </a:r>
          </a:p>
        </p:txBody>
      </p:sp>
      <p:sp>
        <p:nvSpPr>
          <p:cNvPr id="32776" name="WordArt 9"/>
          <p:cNvSpPr>
            <a:spLocks noTextEdit="1"/>
          </p:cNvSpPr>
          <p:nvPr/>
        </p:nvSpPr>
        <p:spPr>
          <a:xfrm>
            <a:off x="4179888" y="4797425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03</a:t>
            </a:r>
          </a:p>
        </p:txBody>
      </p:sp>
      <p:sp>
        <p:nvSpPr>
          <p:cNvPr id="32777" name="WordArt 10"/>
          <p:cNvSpPr>
            <a:spLocks noTextEdit="1"/>
          </p:cNvSpPr>
          <p:nvPr/>
        </p:nvSpPr>
        <p:spPr>
          <a:xfrm>
            <a:off x="4183063" y="4797425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02</a:t>
            </a:r>
          </a:p>
        </p:txBody>
      </p:sp>
      <p:sp>
        <p:nvSpPr>
          <p:cNvPr id="32778" name="WordArt 11"/>
          <p:cNvSpPr>
            <a:spLocks noTextEdit="1"/>
          </p:cNvSpPr>
          <p:nvPr/>
        </p:nvSpPr>
        <p:spPr>
          <a:xfrm>
            <a:off x="4160838" y="4776788"/>
            <a:ext cx="763587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01</a:t>
            </a:r>
          </a:p>
        </p:txBody>
      </p:sp>
      <p:sp>
        <p:nvSpPr>
          <p:cNvPr id="32779" name="WordArt 12"/>
          <p:cNvSpPr>
            <a:spLocks noTextEdit="1"/>
          </p:cNvSpPr>
          <p:nvPr/>
        </p:nvSpPr>
        <p:spPr>
          <a:xfrm>
            <a:off x="4191000" y="4800600"/>
            <a:ext cx="763588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latin typeface="Arial Black" panose="020B0A04020102020204" charset="0"/>
                <a:ea typeface="Arial Black" panose="020B0A04020102020204" charset="0"/>
              </a:rPr>
              <a:t>00</a:t>
            </a:r>
          </a:p>
        </p:txBody>
      </p:sp>
      <p:sp>
        <p:nvSpPr>
          <p:cNvPr id="32780" name="Text Box 13"/>
          <p:cNvSpPr txBox="1"/>
          <p:nvPr/>
        </p:nvSpPr>
        <p:spPr>
          <a:xfrm>
            <a:off x="4800600" y="4724400"/>
            <a:ext cx="18415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>
              <a:latin typeface=".VnTime" panose="020B7200000000000000" pitchFamily="34" charset="0"/>
            </a:endParaRPr>
          </a:p>
        </p:txBody>
      </p:sp>
      <p:sp>
        <p:nvSpPr>
          <p:cNvPr id="43022" name="Text Box 14"/>
          <p:cNvSpPr txBox="1"/>
          <p:nvPr/>
        </p:nvSpPr>
        <p:spPr>
          <a:xfrm>
            <a:off x="2667000" y="3302000"/>
            <a:ext cx="39179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 triển kinh tế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783" name="TextBox 16"/>
          <p:cNvSpPr txBox="1"/>
          <p:nvPr/>
        </p:nvSpPr>
        <p:spPr>
          <a:xfrm>
            <a:off x="0" y="10144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13" grpId="0" animBg="1"/>
      <p:bldP spid="43014" grpId="0" animBg="1"/>
      <p:bldP spid="430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55" name="AutoShape 287"/>
          <p:cNvSpPr>
            <a:spLocks noChangeArrowheads="1"/>
          </p:cNvSpPr>
          <p:nvPr/>
        </p:nvSpPr>
        <p:spPr bwMode="auto">
          <a:xfrm>
            <a:off x="76200" y="1752600"/>
            <a:ext cx="4191000" cy="1066800"/>
          </a:xfrm>
          <a:prstGeom prst="irregularSeal1">
            <a:avLst/>
          </a:prstGeom>
          <a:noFill/>
          <a:ln w="9525">
            <a:solidFill>
              <a:srgbClr val="0000FF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buNone/>
            </a:pPr>
            <a:r>
              <a:rPr lang="en-GB" altLang="x-none" sz="28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altLang="x-none" sz="28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GB" altLang="x-none" sz="28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tập</a:t>
            </a:r>
            <a:endParaRPr lang="en-GB" altLang="x-none" sz="2800" b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4256" name="Text Box 288"/>
          <p:cNvSpPr txBox="1"/>
          <p:nvPr/>
        </p:nvSpPr>
        <p:spPr>
          <a:xfrm>
            <a:off x="1219200" y="3500438"/>
            <a:ext cx="5867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Cung cấp thịt v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trứng l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thực phẩm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4257" name="Text Box 289"/>
          <p:cNvSpPr txBox="1"/>
          <p:nvPr/>
        </p:nvSpPr>
        <p:spPr>
          <a:xfrm>
            <a:off x="1219200" y="4110038"/>
            <a:ext cx="5867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Cung cấp chất bột đường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4258" name="Text Box 290"/>
          <p:cNvSpPr txBox="1"/>
          <p:nvPr/>
        </p:nvSpPr>
        <p:spPr>
          <a:xfrm>
            <a:off x="1219200" y="4732338"/>
            <a:ext cx="58674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Cung cấp nguyên liệu cho công nghiệp chế biến thực phẩm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4259" name="Text Box 291"/>
          <p:cNvSpPr txBox="1"/>
          <p:nvPr/>
        </p:nvSpPr>
        <p:spPr>
          <a:xfrm>
            <a:off x="1219200" y="5646738"/>
            <a:ext cx="58674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Đem lại nguồn thu nhập cho ng­ười chăn nuôi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4260" name="Rectangle 292"/>
          <p:cNvSpPr/>
          <p:nvPr/>
        </p:nvSpPr>
        <p:spPr>
          <a:xfrm>
            <a:off x="7315200" y="3657600"/>
            <a:ext cx="381000" cy="381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4261" name="Rectangle 293"/>
          <p:cNvSpPr/>
          <p:nvPr/>
        </p:nvSpPr>
        <p:spPr>
          <a:xfrm>
            <a:off x="7315200" y="4876800"/>
            <a:ext cx="381000" cy="381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4262" name="Rectangle 294"/>
          <p:cNvSpPr/>
          <p:nvPr/>
        </p:nvSpPr>
        <p:spPr>
          <a:xfrm>
            <a:off x="7315200" y="5638800"/>
            <a:ext cx="381000" cy="381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802" name="Rectangle 295"/>
          <p:cNvSpPr/>
          <p:nvPr/>
        </p:nvSpPr>
        <p:spPr>
          <a:xfrm>
            <a:off x="7315200" y="4191000"/>
            <a:ext cx="381000" cy="381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en-US" altLang="en-US" sz="2800" dirty="0">
              <a:solidFill>
                <a:srgbClr val="FF0000"/>
              </a:solidFill>
              <a:latin typeface=".VnBlackH" panose="020B7200000000000000" pitchFamily="34" charset="0"/>
            </a:endParaRPr>
          </a:p>
        </p:txBody>
      </p:sp>
      <p:sp>
        <p:nvSpPr>
          <p:cNvPr id="84264" name="AutoShape 296"/>
          <p:cNvSpPr/>
          <p:nvPr/>
        </p:nvSpPr>
        <p:spPr>
          <a:xfrm>
            <a:off x="762000" y="2743200"/>
            <a:ext cx="7391400" cy="685800"/>
          </a:xfrm>
          <a:prstGeom prst="flowChartTerminator">
            <a:avLst/>
          </a:prstGeom>
          <a:noFill/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điền dấu “X” v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 để có câu trả lời đúng</a:t>
            </a:r>
            <a:endParaRPr lang="en-US" alt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806" name="TextBox 299"/>
          <p:cNvSpPr txBox="1"/>
          <p:nvPr/>
        </p:nvSpPr>
        <p:spPr>
          <a:xfrm>
            <a:off x="0" y="10144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4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4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4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4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4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4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4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4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4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4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4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4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4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4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255" grpId="0" animBg="1"/>
      <p:bldP spid="84256" grpId="0"/>
      <p:bldP spid="84257" grpId="0"/>
      <p:bldP spid="84258" grpId="0"/>
      <p:bldP spid="84259" grpId="0"/>
      <p:bldP spid="842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4265613" cy="3155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091" name="Picture 3" descr="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52400"/>
            <a:ext cx="4572000" cy="3155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092" name="Picture 4" descr="imag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50" y="3505200"/>
            <a:ext cx="4641850" cy="312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9093" name="Text Box 5"/>
          <p:cNvSpPr txBox="1"/>
          <p:nvPr/>
        </p:nvSpPr>
        <p:spPr>
          <a:xfrm>
            <a:off x="5029200" y="5221288"/>
            <a:ext cx="37338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Dịch cúm gia cầm</a:t>
            </a:r>
          </a:p>
        </p:txBody>
      </p:sp>
      <p:sp>
        <p:nvSpPr>
          <p:cNvPr id="34822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vi-VN" altLang="en-US" sz="1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79" name="AutoShape 287"/>
          <p:cNvSpPr>
            <a:spLocks noChangeArrowheads="1"/>
          </p:cNvSpPr>
          <p:nvPr/>
        </p:nvSpPr>
        <p:spPr bwMode="auto">
          <a:xfrm>
            <a:off x="1143000" y="1828800"/>
            <a:ext cx="6858000" cy="1524000"/>
          </a:xfrm>
          <a:prstGeom prst="irregularSeal1">
            <a:avLst/>
          </a:prstGeom>
          <a:noFill/>
          <a:ln w="9525">
            <a:solidFill>
              <a:srgbClr val="0000FF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buNone/>
            </a:pPr>
            <a:r>
              <a:rPr lang="en-GB" altLang="x-none" sz="36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H­ướng dẫn về nh</a:t>
            </a:r>
            <a:r>
              <a:rPr lang="en-GB" altLang="x-none" sz="3600" b="1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  <p:sp>
        <p:nvSpPr>
          <p:cNvPr id="35843" name="Text Box 288"/>
          <p:cNvSpPr txBox="1"/>
          <p:nvPr/>
        </p:nvSpPr>
        <p:spPr>
          <a:xfrm>
            <a:off x="304800" y="3489325"/>
            <a:ext cx="8839200" cy="1600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Học thuộc b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học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Chuẩn bị b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 “Một số giống 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nuôi nhiều ở nước ta”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846" name="TextBox 291"/>
          <p:cNvSpPr txBox="1"/>
          <p:nvPr/>
        </p:nvSpPr>
        <p:spPr>
          <a:xfrm>
            <a:off x="0" y="10144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5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5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27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/>
          <p:nvPr/>
        </p:nvSpPr>
        <p:spPr>
          <a:xfrm>
            <a:off x="609600" y="733425"/>
            <a:ext cx="7924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endParaRPr lang="en-US" altLang="en-US" sz="1800" dirty="0"/>
          </a:p>
        </p:txBody>
      </p:sp>
      <p:sp>
        <p:nvSpPr>
          <p:cNvPr id="18435" name="Text Box 3"/>
          <p:cNvSpPr txBox="1"/>
          <p:nvPr/>
        </p:nvSpPr>
        <p:spPr>
          <a:xfrm>
            <a:off x="533400" y="962025"/>
            <a:ext cx="80772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endParaRPr lang="en-US" altLang="en-US" sz="20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375" name="Text Box 7"/>
          <p:cNvSpPr txBox="1"/>
          <p:nvPr/>
        </p:nvSpPr>
        <p:spPr>
          <a:xfrm>
            <a:off x="61913" y="1609725"/>
            <a:ext cx="428148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1. Lợi ích của việc nuôi gà:</a:t>
            </a:r>
          </a:p>
        </p:txBody>
      </p:sp>
      <p:sp>
        <p:nvSpPr>
          <p:cNvPr id="58377" name="Text Box 9"/>
          <p:cNvSpPr txBox="1"/>
          <p:nvPr/>
        </p:nvSpPr>
        <p:spPr>
          <a:xfrm>
            <a:off x="609600" y="2057400"/>
            <a:ext cx="8305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Đọc thông tin SGK.</a:t>
            </a:r>
          </a:p>
        </p:txBody>
      </p:sp>
      <p:sp>
        <p:nvSpPr>
          <p:cNvPr id="58379" name="Rectangle 11"/>
          <p:cNvSpPr/>
          <p:nvPr/>
        </p:nvSpPr>
        <p:spPr>
          <a:xfrm>
            <a:off x="0" y="2514600"/>
            <a:ext cx="9082088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*Em hãy nêu những ích lợi của việc nuôi gà?</a:t>
            </a:r>
          </a:p>
        </p:txBody>
      </p:sp>
      <p:sp>
        <p:nvSpPr>
          <p:cNvPr id="18440" name="Text Box 149"/>
          <p:cNvSpPr txBox="1"/>
          <p:nvPr/>
        </p:nvSpPr>
        <p:spPr>
          <a:xfrm>
            <a:off x="0" y="547688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8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Kĩ thuật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10144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  <p:grpSp>
        <p:nvGrpSpPr>
          <p:cNvPr id="2" name="Group 18"/>
          <p:cNvGrpSpPr/>
          <p:nvPr/>
        </p:nvGrpSpPr>
        <p:grpSpPr bwMode="auto">
          <a:xfrm>
            <a:off x="228600" y="3200400"/>
            <a:ext cx="4020415" cy="1981198"/>
            <a:chOff x="5706083" y="4432126"/>
            <a:chExt cx="3856012" cy="1892475"/>
          </a:xfrm>
          <a:solidFill>
            <a:srgbClr val="92D050"/>
          </a:solidFill>
        </p:grpSpPr>
        <p:sp>
          <p:nvSpPr>
            <p:cNvPr id="15" name="AutoShape 7"/>
            <p:cNvSpPr>
              <a:spLocks noChangeArrowheads="1"/>
            </p:cNvSpPr>
            <p:nvPr/>
          </p:nvSpPr>
          <p:spPr bwMode="auto">
            <a:xfrm>
              <a:off x="5706083" y="4432126"/>
              <a:ext cx="3856012" cy="1892475"/>
            </a:xfrm>
            <a:prstGeom prst="cloudCallout">
              <a:avLst>
                <a:gd name="adj1" fmla="val 69031"/>
                <a:gd name="adj2" fmla="val 72604"/>
              </a:avLst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28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779166" y="4882713"/>
              <a:ext cx="3606630" cy="911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2305D9"/>
                  </a:solidFill>
                  <a:effectLst/>
                  <a:uLnTx/>
                  <a:uFillTx/>
                  <a:latin typeface="Times New Roman" panose="02020603050405020304"/>
                  <a:ea typeface="+mn-ea"/>
                  <a:cs typeface="+mn-cs"/>
                </a:rPr>
                <a:t>Thảo luận</a:t>
              </a:r>
              <a:r>
                <a:rPr kumimoji="0" lang="vi-VN" sz="28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2305D9"/>
                  </a:solidFill>
                  <a:effectLst/>
                  <a:uLnTx/>
                  <a:uFillTx/>
                  <a:latin typeface="Times New Roman" panose="02020603050405020304"/>
                  <a:ea typeface="+mn-ea"/>
                  <a:cs typeface="+mn-cs"/>
                </a:rPr>
                <a:t> nhóm</a:t>
              </a:r>
              <a:endParaRPr kumimoji="0" lang="en-US" sz="2800" b="1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2305D9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2305D9"/>
                  </a:solidFill>
                  <a:effectLst/>
                  <a:uLnTx/>
                  <a:uFillTx/>
                  <a:latin typeface="Times New Roman" panose="02020603050405020304"/>
                  <a:ea typeface="+mn-ea"/>
                  <a:cs typeface="+mn-cs"/>
                </a:rPr>
                <a:t>5 phút</a:t>
              </a:r>
              <a:endParaRPr kumimoji="0" lang="vi-VN" sz="2800" b="1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2305D9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endParaRPr>
            </a:p>
          </p:txBody>
        </p:sp>
      </p:grpSp>
      <p:pic>
        <p:nvPicPr>
          <p:cNvPr id="17" name="Picture 2"/>
          <p:cNvPicPr>
            <a:picLocks noChangeAspect="1"/>
          </p:cNvPicPr>
          <p:nvPr/>
        </p:nvPicPr>
        <p:blipFill>
          <a:blip r:embed="rId2"/>
          <a:srcRect l="1526" t="6927" b="16884"/>
          <a:stretch>
            <a:fillRect/>
          </a:stretch>
        </p:blipFill>
        <p:spPr>
          <a:xfrm>
            <a:off x="4797425" y="3352800"/>
            <a:ext cx="4270375" cy="3303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5" grpId="0"/>
      <p:bldP spid="58377" grpId="0"/>
      <p:bldP spid="5837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2006-04-25_1733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3276600"/>
          </a:xfrm>
          <a:prstGeom prst="rect">
            <a:avLst/>
          </a:prstGeom>
          <a:noFill/>
          <a:ln w="57150" cap="flat" cmpd="sng">
            <a:pattFill prst="solidDmnd">
              <a:fgClr>
                <a:srgbClr val="FF0066"/>
              </a:fgClr>
              <a:bgClr>
                <a:srgbClr val="000099"/>
              </a:bgClr>
            </a:patt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9459" name="Picture 3" descr="2006-04-25_1737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352800"/>
            <a:ext cx="4495800" cy="3505200"/>
          </a:xfrm>
          <a:prstGeom prst="rect">
            <a:avLst/>
          </a:prstGeom>
          <a:noFill/>
          <a:ln w="57150" cap="flat" cmpd="sng">
            <a:pattFill prst="solidDmnd">
              <a:fgClr>
                <a:srgbClr val="FF0066"/>
              </a:fgClr>
              <a:bgClr>
                <a:srgbClr val="000099"/>
              </a:bgClr>
            </a:patt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9460" name="Picture 4" descr="2006-04-25_17362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572000" cy="3276600"/>
          </a:xfrm>
          <a:prstGeom prst="rect">
            <a:avLst/>
          </a:prstGeom>
          <a:noFill/>
          <a:ln w="57150" cap="flat" cmpd="sng">
            <a:pattFill prst="solidDmnd">
              <a:fgClr>
                <a:srgbClr val="FF0066"/>
              </a:fgClr>
              <a:bgClr>
                <a:srgbClr val="000099"/>
              </a:bgClr>
            </a:patt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9461" name="Picture 5" descr="2008-11-28_1415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352800"/>
            <a:ext cx="4572000" cy="3505200"/>
          </a:xfrm>
          <a:prstGeom prst="rect">
            <a:avLst/>
          </a:prstGeom>
          <a:noFill/>
          <a:ln w="57150" cap="flat" cmpd="sng">
            <a:pattFill prst="solidDmnd">
              <a:fgClr>
                <a:srgbClr val="FF0066"/>
              </a:fgClr>
              <a:bgClr>
                <a:srgbClr val="000099"/>
              </a:bgClr>
            </a:patt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8070" name="Picture 6" descr="QUA CAU LONG"/>
          <p:cNvPicPr>
            <a:picLocks noChangeAspect="1"/>
          </p:cNvPicPr>
          <p:nvPr/>
        </p:nvPicPr>
        <p:blipFill>
          <a:blip r:embed="rId7">
            <a:lum bright="6000" contrast="36000"/>
          </a:blip>
          <a:stretch>
            <a:fillRect/>
          </a:stretch>
        </p:blipFill>
        <p:spPr>
          <a:xfrm>
            <a:off x="228600" y="5181600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8071" name="Oval 7"/>
          <p:cNvSpPr/>
          <p:nvPr/>
        </p:nvSpPr>
        <p:spPr>
          <a:xfrm>
            <a:off x="0" y="0"/>
            <a:ext cx="457200" cy="609600"/>
          </a:xfrm>
          <a:prstGeom prst="ellipse">
            <a:avLst/>
          </a:prstGeom>
          <a:solidFill>
            <a:srgbClr val="DDC1D9"/>
          </a:solidFill>
          <a:ln w="28575" cap="flat" cmpd="sng">
            <a:solidFill>
              <a:srgbClr val="E80239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88072" name="Oval 8"/>
          <p:cNvSpPr/>
          <p:nvPr/>
        </p:nvSpPr>
        <p:spPr>
          <a:xfrm>
            <a:off x="4800600" y="0"/>
            <a:ext cx="533400" cy="533400"/>
          </a:xfrm>
          <a:prstGeom prst="ellipse">
            <a:avLst/>
          </a:prstGeom>
          <a:solidFill>
            <a:srgbClr val="DDC1D9"/>
          </a:solidFill>
          <a:ln w="28575" cap="flat" cmpd="sng">
            <a:solidFill>
              <a:srgbClr val="E80239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88073" name="Oval 9"/>
          <p:cNvSpPr/>
          <p:nvPr/>
        </p:nvSpPr>
        <p:spPr>
          <a:xfrm>
            <a:off x="3886200" y="3505200"/>
            <a:ext cx="533400" cy="457200"/>
          </a:xfrm>
          <a:prstGeom prst="ellipse">
            <a:avLst/>
          </a:prstGeom>
          <a:solidFill>
            <a:srgbClr val="DDC1D9"/>
          </a:solidFill>
          <a:ln w="28575" cap="flat" cmpd="sng">
            <a:solidFill>
              <a:srgbClr val="E80239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88074" name="Oval 10"/>
          <p:cNvSpPr/>
          <p:nvPr/>
        </p:nvSpPr>
        <p:spPr>
          <a:xfrm>
            <a:off x="8610600" y="3352800"/>
            <a:ext cx="533400" cy="457200"/>
          </a:xfrm>
          <a:prstGeom prst="ellipse">
            <a:avLst/>
          </a:prstGeom>
          <a:solidFill>
            <a:srgbClr val="DDC1D9"/>
          </a:solidFill>
          <a:ln w="28575" cap="flat" cmpd="sng">
            <a:solidFill>
              <a:srgbClr val="E80239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8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8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1" grpId="0" animBg="1"/>
      <p:bldP spid="88072" grpId="0" animBg="1"/>
      <p:bldP spid="88073" grpId="0" animBg="1"/>
      <p:bldP spid="880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5"/>
          <p:cNvSpPr/>
          <p:nvPr/>
        </p:nvSpPr>
        <p:spPr>
          <a:xfrm>
            <a:off x="69850" y="908050"/>
            <a:ext cx="579755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* Nuôi gà đem lại những lợi ích:</a:t>
            </a:r>
          </a:p>
        </p:txBody>
      </p:sp>
      <p:sp>
        <p:nvSpPr>
          <p:cNvPr id="59398" name="Text Box 6"/>
          <p:cNvSpPr txBox="1"/>
          <p:nvPr/>
        </p:nvSpPr>
        <p:spPr>
          <a:xfrm>
            <a:off x="152400" y="1447800"/>
            <a:ext cx="8839200" cy="4616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Cung cấp thịt, trứng để làm thực phẩm hằng ngày.</a:t>
            </a:r>
          </a:p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Cung cấp nguyên liệu (thịt, trứng) cho công nghiệp chế biến thực phẩm.</a:t>
            </a:r>
          </a:p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Lông gà dùng làm chổi, cầu lông.</a:t>
            </a:r>
          </a:p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Cung cấp phân bón cho trồng trọt.</a:t>
            </a:r>
          </a:p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Nuôi gà tận dụng được nguồn thức ăn có sẵn trong thiên nhiên.</a:t>
            </a:r>
          </a:p>
          <a:p>
            <a:pPr marL="0" lvl="0" indent="0" eaLnBrk="1" hangingPunct="1">
              <a:spcBef>
                <a:spcPct val="50000"/>
              </a:spcBef>
              <a:buChar char="-"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Đem lại nguồn thu nhập lớn về kinh tế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7" grpId="0"/>
      <p:bldP spid="593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/>
          <p:nvPr/>
        </p:nvSpPr>
        <p:spPr>
          <a:xfrm>
            <a:off x="304800" y="1905000"/>
            <a:ext cx="4267200" cy="1384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Hãy viết tên một số món ăn được chế biến từ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thịt gà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mà em biết.</a:t>
            </a:r>
          </a:p>
        </p:txBody>
      </p:sp>
      <p:sp>
        <p:nvSpPr>
          <p:cNvPr id="21507" name="Text Box 6"/>
          <p:cNvSpPr txBox="1"/>
          <p:nvPr/>
        </p:nvSpPr>
        <p:spPr>
          <a:xfrm>
            <a:off x="1508125" y="1209675"/>
            <a:ext cx="18415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61447" name="Text Box 7"/>
          <p:cNvSpPr txBox="1"/>
          <p:nvPr/>
        </p:nvSpPr>
        <p:spPr>
          <a:xfrm>
            <a:off x="76200" y="1304925"/>
            <a:ext cx="8915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2. Các sản phẩm được chế biến từ thịt gà và trứng gà.</a:t>
            </a:r>
          </a:p>
        </p:txBody>
      </p:sp>
      <p:sp>
        <p:nvSpPr>
          <p:cNvPr id="61449" name="Rectangle 9"/>
          <p:cNvSpPr/>
          <p:nvPr/>
        </p:nvSpPr>
        <p:spPr>
          <a:xfrm>
            <a:off x="4800600" y="1905000"/>
            <a:ext cx="41910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Hãy viết tên một số món ăn được chế biến từ           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trứng gà</a:t>
            </a: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mà em biết.</a:t>
            </a:r>
          </a:p>
        </p:txBody>
      </p:sp>
      <p:sp>
        <p:nvSpPr>
          <p:cNvPr id="61450" name="Line 10"/>
          <p:cNvSpPr/>
          <p:nvPr/>
        </p:nvSpPr>
        <p:spPr>
          <a:xfrm>
            <a:off x="4648200" y="1903413"/>
            <a:ext cx="0" cy="1525587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3" name="TextBox 10"/>
          <p:cNvSpPr txBox="1"/>
          <p:nvPr/>
        </p:nvSpPr>
        <p:spPr>
          <a:xfrm>
            <a:off x="76200" y="709613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  <p:pic>
        <p:nvPicPr>
          <p:cNvPr id="14" name="Picture 10" descr="Thao luan nh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352800"/>
            <a:ext cx="4089400" cy="2667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8"/>
          <p:cNvGrpSpPr/>
          <p:nvPr/>
        </p:nvGrpSpPr>
        <p:grpSpPr bwMode="auto">
          <a:xfrm>
            <a:off x="4666385" y="3505200"/>
            <a:ext cx="4020415" cy="1981198"/>
            <a:chOff x="5706083" y="4432126"/>
            <a:chExt cx="3856012" cy="1892475"/>
          </a:xfrm>
          <a:solidFill>
            <a:srgbClr val="92D050"/>
          </a:solidFill>
        </p:grpSpPr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5706083" y="4432126"/>
              <a:ext cx="3856012" cy="1892475"/>
            </a:xfrm>
            <a:prstGeom prst="cloudCallout">
              <a:avLst>
                <a:gd name="adj1" fmla="val -78460"/>
                <a:gd name="adj2" fmla="val 36939"/>
              </a:avLst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28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anose="020206030504050203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779166" y="4882713"/>
              <a:ext cx="3606630" cy="911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2305D9"/>
                  </a:solidFill>
                  <a:effectLst/>
                  <a:uLnTx/>
                  <a:uFillTx/>
                  <a:latin typeface="Times New Roman" panose="02020603050405020304"/>
                  <a:ea typeface="+mn-ea"/>
                  <a:cs typeface="+mn-cs"/>
                </a:rPr>
                <a:t>Thảo luận</a:t>
              </a:r>
              <a:r>
                <a:rPr kumimoji="0" lang="vi-VN" sz="28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2305D9"/>
                  </a:solidFill>
                  <a:effectLst/>
                  <a:uLnTx/>
                  <a:uFillTx/>
                  <a:latin typeface="Times New Roman" panose="02020603050405020304"/>
                  <a:ea typeface="+mn-ea"/>
                  <a:cs typeface="+mn-cs"/>
                </a:rPr>
                <a:t> nhóm</a:t>
              </a:r>
              <a:endParaRPr kumimoji="0" lang="en-US" sz="2800" b="1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2305D9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2305D9"/>
                  </a:solidFill>
                  <a:effectLst/>
                  <a:uLnTx/>
                  <a:uFillTx/>
                  <a:latin typeface="Times New Roman" panose="02020603050405020304"/>
                  <a:ea typeface="+mn-ea"/>
                  <a:cs typeface="+mn-cs"/>
                </a:rPr>
                <a:t>3 phút</a:t>
              </a:r>
              <a:endParaRPr kumimoji="0" lang="vi-VN" sz="2800" b="1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2305D9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/>
      <p:bldP spid="61447" grpId="0"/>
      <p:bldP spid="614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/>
          <p:nvPr/>
        </p:nvSpPr>
        <p:spPr>
          <a:xfrm>
            <a:off x="228600" y="76200"/>
            <a:ext cx="8915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 ĂN CHẾ BIẾN TỪ THỊT GÀ</a:t>
            </a:r>
            <a:endParaRPr lang="en-US" altLang="en-US" sz="26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0" y="609600"/>
            <a:ext cx="4333875" cy="2854325"/>
            <a:chOff x="0" y="528"/>
            <a:chExt cx="2730" cy="1653"/>
          </a:xfrm>
        </p:grpSpPr>
        <p:pic>
          <p:nvPicPr>
            <p:cNvPr id="22542" name="Picture 5" descr="33m1ydt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28"/>
              <a:ext cx="2730" cy="139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543" name="Text Box 6"/>
            <p:cNvSpPr txBox="1"/>
            <p:nvPr/>
          </p:nvSpPr>
          <p:spPr>
            <a:xfrm>
              <a:off x="240" y="1896"/>
              <a:ext cx="2208" cy="28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Thịt g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hấp h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 mỡ</a:t>
              </a:r>
              <a:endPara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4724400" y="609600"/>
            <a:ext cx="4419600" cy="2932113"/>
            <a:chOff x="2976" y="528"/>
            <a:chExt cx="2784" cy="1701"/>
          </a:xfrm>
        </p:grpSpPr>
        <p:pic>
          <p:nvPicPr>
            <p:cNvPr id="22540" name="Picture 8" descr="1296623419_0ea955d77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6" y="528"/>
              <a:ext cx="2784" cy="139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541" name="Text Box 9"/>
            <p:cNvSpPr txBox="1"/>
            <p:nvPr/>
          </p:nvSpPr>
          <p:spPr>
            <a:xfrm>
              <a:off x="3312" y="1943"/>
              <a:ext cx="2256" cy="2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Thịt g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luộc lá chanh</a:t>
              </a:r>
              <a:endPara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4" name="Group 10"/>
          <p:cNvGrpSpPr/>
          <p:nvPr/>
        </p:nvGrpSpPr>
        <p:grpSpPr>
          <a:xfrm>
            <a:off x="0" y="3581400"/>
            <a:ext cx="4191000" cy="3159125"/>
            <a:chOff x="0" y="2352"/>
            <a:chExt cx="2640" cy="1990"/>
          </a:xfrm>
        </p:grpSpPr>
        <p:pic>
          <p:nvPicPr>
            <p:cNvPr id="22538" name="Picture 11" descr="2402580611_796da1ac1b_o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352"/>
              <a:ext cx="2640" cy="16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539" name="Text Box 12"/>
            <p:cNvSpPr txBox="1"/>
            <p:nvPr/>
          </p:nvSpPr>
          <p:spPr>
            <a:xfrm>
              <a:off x="480" y="4032"/>
              <a:ext cx="1776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Giò thịt g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</a:p>
          </p:txBody>
        </p:sp>
      </p:grpSp>
      <p:grpSp>
        <p:nvGrpSpPr>
          <p:cNvPr id="5" name="Group 13"/>
          <p:cNvGrpSpPr/>
          <p:nvPr/>
        </p:nvGrpSpPr>
        <p:grpSpPr>
          <a:xfrm>
            <a:off x="4572000" y="3638550"/>
            <a:ext cx="4572000" cy="3025775"/>
            <a:chOff x="2880" y="2352"/>
            <a:chExt cx="2880" cy="1906"/>
          </a:xfrm>
        </p:grpSpPr>
        <p:pic>
          <p:nvPicPr>
            <p:cNvPr id="22536" name="Picture 14" descr="080716112009-787-57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80" y="2352"/>
              <a:ext cx="2880" cy="153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537" name="Text Box 15"/>
            <p:cNvSpPr txBox="1"/>
            <p:nvPr/>
          </p:nvSpPr>
          <p:spPr>
            <a:xfrm>
              <a:off x="3696" y="3948"/>
              <a:ext cx="1536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None/>
              </a:pP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Canh thịt g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endPara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pro_mai_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3657600"/>
            <a:ext cx="3200400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7" name="Picture 3" descr="long g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3695700"/>
            <a:ext cx="3200400" cy="2400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8" name="Picture 4" descr="1309trung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838200"/>
            <a:ext cx="3200400" cy="2209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709" name="Text Box 5"/>
          <p:cNvSpPr txBox="1"/>
          <p:nvPr/>
        </p:nvSpPr>
        <p:spPr>
          <a:xfrm>
            <a:off x="6400800" y="6096000"/>
            <a:ext cx="24384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 trứng</a:t>
            </a:r>
            <a:endParaRPr lang="en-US" altLang="en-US" sz="2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2710" name="Text Box 6"/>
          <p:cNvSpPr txBox="1"/>
          <p:nvPr/>
        </p:nvSpPr>
        <p:spPr>
          <a:xfrm>
            <a:off x="2895600" y="6172200"/>
            <a:ext cx="31242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 x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thập cẩm</a:t>
            </a:r>
            <a:endParaRPr lang="en-US" altLang="en-US" sz="2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559" name="Rectangle 8"/>
          <p:cNvSpPr/>
          <p:nvPr/>
        </p:nvSpPr>
        <p:spPr>
          <a:xfrm>
            <a:off x="0" y="228600"/>
            <a:ext cx="91440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 ĂN CHẾ BIẾN TỪ TRỨNG GÀ</a:t>
            </a:r>
            <a:r>
              <a:rPr lang="en-US" alt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2713" name="Line 9"/>
          <p:cNvSpPr/>
          <p:nvPr/>
        </p:nvSpPr>
        <p:spPr>
          <a:xfrm>
            <a:off x="4572000" y="2971800"/>
            <a:ext cx="2971800" cy="5334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14" name="Line 10"/>
          <p:cNvSpPr/>
          <p:nvPr/>
        </p:nvSpPr>
        <p:spPr>
          <a:xfrm flipH="1">
            <a:off x="990600" y="2971800"/>
            <a:ext cx="2895600" cy="5334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715" name="Line 11"/>
          <p:cNvSpPr/>
          <p:nvPr/>
        </p:nvSpPr>
        <p:spPr>
          <a:xfrm>
            <a:off x="4267200" y="2971800"/>
            <a:ext cx="0" cy="6096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2"/>
          <p:cNvGrpSpPr/>
          <p:nvPr/>
        </p:nvGrpSpPr>
        <p:grpSpPr>
          <a:xfrm>
            <a:off x="76200" y="3733800"/>
            <a:ext cx="2667000" cy="2854325"/>
            <a:chOff x="0" y="600"/>
            <a:chExt cx="1680" cy="1798"/>
          </a:xfrm>
        </p:grpSpPr>
        <p:pic>
          <p:nvPicPr>
            <p:cNvPr id="23565" name="Picture 13" descr="thitkhotau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00"/>
              <a:ext cx="1680" cy="136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566" name="Text Box 14"/>
            <p:cNvSpPr txBox="1"/>
            <p:nvPr/>
          </p:nvSpPr>
          <p:spPr>
            <a:xfrm>
              <a:off x="96" y="2088"/>
              <a:ext cx="1536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Trøng kho t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9" grpId="0"/>
      <p:bldP spid="727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3"/>
          <p:cNvGrpSpPr/>
          <p:nvPr/>
        </p:nvGrpSpPr>
        <p:grpSpPr>
          <a:xfrm>
            <a:off x="228600" y="762000"/>
            <a:ext cx="8572500" cy="5699125"/>
            <a:chOff x="192" y="528"/>
            <a:chExt cx="5400" cy="3648"/>
          </a:xfrm>
        </p:grpSpPr>
        <p:pic>
          <p:nvPicPr>
            <p:cNvPr id="24587" name="Picture 4" descr="hot%20ga%20nuong%20thai%20lan%20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88" y="528"/>
              <a:ext cx="1680" cy="163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4588" name="Picture 5" descr="172136PhoGa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2" y="528"/>
              <a:ext cx="1728" cy="1632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24589" name="Group 6"/>
            <p:cNvGrpSpPr/>
            <p:nvPr/>
          </p:nvGrpSpPr>
          <p:grpSpPr>
            <a:xfrm>
              <a:off x="2184" y="2400"/>
              <a:ext cx="1728" cy="1776"/>
              <a:chOff x="4416" y="2112"/>
              <a:chExt cx="1248" cy="912"/>
            </a:xfrm>
          </p:grpSpPr>
          <p:grpSp>
            <p:nvGrpSpPr>
              <p:cNvPr id="24595" name="Group 7"/>
              <p:cNvGrpSpPr/>
              <p:nvPr/>
            </p:nvGrpSpPr>
            <p:grpSpPr>
              <a:xfrm>
                <a:off x="4416" y="2112"/>
                <a:ext cx="1248" cy="912"/>
                <a:chOff x="144" y="0"/>
                <a:chExt cx="1356" cy="1206"/>
              </a:xfrm>
            </p:grpSpPr>
            <p:pic>
              <p:nvPicPr>
                <p:cNvPr id="24597" name="Picture 8" descr="2008-11-30_160044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44" y="0"/>
                  <a:ext cx="1356" cy="120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24598" name="WordArt 9"/>
                <p:cNvSpPr>
                  <a:spLocks noTextEdit="1"/>
                </p:cNvSpPr>
                <p:nvPr/>
              </p:nvSpPr>
              <p:spPr>
                <a:xfrm>
                  <a:off x="192" y="144"/>
                  <a:ext cx="1200" cy="288"/>
                </a:xfrm>
                <a:prstGeom prst="rect">
                  <a:avLst/>
                </a:prstGeom>
              </p:spPr>
              <p:txBody>
                <a:bodyPr wrap="none" fromWordArt="1">
                  <a:prstTxWarp prst="textInflate">
                    <a:avLst>
                      <a:gd name="adj" fmla="val 13634"/>
                    </a:avLst>
                  </a:prstTxWarp>
                  <a:normAutofit/>
                  <a:scene3d>
                    <a:camera prst="legacyPerspectiveTopRight">
                      <a:rot lat="0" lon="0" rev="0"/>
                    </a:camera>
                    <a:lightRig rig="legacyHarsh3" dir="b"/>
                  </a:scene3d>
                  <a:sp3d extrusionH="887400" prstMaterial="legacyMatte">
                    <a:extrusionClr>
                      <a:srgbClr val="FF6600"/>
                    </a:extrusionClr>
                  </a:sp3d>
                </a:bodyPr>
                <a:lstStyle/>
                <a:p>
                  <a:pPr algn="ctr"/>
                  <a:r>
                    <a:rPr lang="en-US" sz="3600" b="1">
                      <a:gradFill rotWithShape="1">
                        <a:gsLst>
                          <a:gs pos="0">
                            <a:srgbClr val="FFE701"/>
                          </a:gs>
                          <a:gs pos="100000">
                            <a:srgbClr val="FE3E02"/>
                          </a:gs>
                        </a:gsLst>
                        <a:lin ang="5400000" scaled="1"/>
                        <a:tileRect/>
                      </a:gradFill>
                      <a:latin typeface=".VnArabiaH" panose="020B7200000000000000" charset="0"/>
                      <a:ea typeface=".VnArabiaH" panose="020B7200000000000000" charset="0"/>
                    </a:rPr>
                    <a:t>b¸nh trøng</a:t>
                  </a:r>
                </a:p>
              </p:txBody>
            </p:sp>
          </p:grpSp>
          <p:sp>
            <p:nvSpPr>
              <p:cNvPr id="24596" name="Rectangle 10"/>
              <p:cNvSpPr/>
              <p:nvPr/>
            </p:nvSpPr>
            <p:spPr>
              <a:xfrm>
                <a:off x="4416" y="2640"/>
                <a:ext cx="298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</a:lstStyle>
              <a:p>
                <a:pPr marL="0" lvl="0" indent="0" eaLnBrk="1" hangingPunct="1">
                  <a:spcBef>
                    <a:spcPct val="50000"/>
                  </a:spcBef>
                  <a:buNone/>
                </a:pPr>
                <a:r>
                  <a:rPr lang="en-US" altLang="en-US" b="1" dirty="0">
                    <a:solidFill>
                      <a:srgbClr val="3333FF"/>
                    </a:solidFill>
                    <a:latin typeface=".VnTifani HeavyH" panose="020B7200000000000000" pitchFamily="34" charset="0"/>
                  </a:rPr>
                  <a:t>3</a:t>
                </a:r>
              </a:p>
            </p:txBody>
          </p:sp>
        </p:grpSp>
        <p:grpSp>
          <p:nvGrpSpPr>
            <p:cNvPr id="24590" name="Group 11"/>
            <p:cNvGrpSpPr/>
            <p:nvPr/>
          </p:nvGrpSpPr>
          <p:grpSpPr>
            <a:xfrm>
              <a:off x="3960" y="2352"/>
              <a:ext cx="1632" cy="1824"/>
              <a:chOff x="4800" y="1104"/>
              <a:chExt cx="864" cy="1008"/>
            </a:xfrm>
          </p:grpSpPr>
          <p:pic>
            <p:nvPicPr>
              <p:cNvPr id="24593" name="Picture 12" descr="2008-11-28_14125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00" y="1104"/>
                <a:ext cx="864" cy="100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4594" name="Rectangle 13"/>
              <p:cNvSpPr/>
              <p:nvPr/>
            </p:nvSpPr>
            <p:spPr>
              <a:xfrm>
                <a:off x="4800" y="1728"/>
                <a:ext cx="298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</a:lstStyle>
              <a:p>
                <a:pPr marL="0" lvl="0" indent="0" eaLnBrk="1" hangingPunct="1">
                  <a:spcBef>
                    <a:spcPct val="50000"/>
                  </a:spcBef>
                  <a:buNone/>
                </a:pPr>
                <a:r>
                  <a:rPr lang="en-US" altLang="en-US" b="1" dirty="0">
                    <a:solidFill>
                      <a:srgbClr val="3333FF"/>
                    </a:solidFill>
                    <a:latin typeface=".VnTifani HeavyH" panose="020B7200000000000000" pitchFamily="34" charset="0"/>
                  </a:rPr>
                  <a:t>2</a:t>
                </a:r>
              </a:p>
            </p:txBody>
          </p:sp>
        </p:grpSp>
        <p:pic>
          <p:nvPicPr>
            <p:cNvPr id="24591" name="Picture 14" descr="ga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20" y="528"/>
              <a:ext cx="1968" cy="163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4592" name="Picture 15" descr="PPT4"/>
            <p:cNvPicPr>
              <a:picLocks noChangeAspect="1"/>
            </p:cNvPicPr>
            <p:nvPr/>
          </p:nvPicPr>
          <p:blipFill>
            <a:blip r:embed="rId7">
              <a:lum bright="-6000" contrast="22000"/>
            </a:blip>
            <a:stretch>
              <a:fillRect/>
            </a:stretch>
          </p:blipFill>
          <p:spPr>
            <a:xfrm>
              <a:off x="192" y="2400"/>
              <a:ext cx="1920" cy="177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4579" name="Text Box 16"/>
          <p:cNvSpPr txBox="1"/>
          <p:nvPr/>
        </p:nvSpPr>
        <p:spPr>
          <a:xfrm>
            <a:off x="590550" y="3276600"/>
            <a:ext cx="1828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Ca-ri 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  <p:sp>
        <p:nvSpPr>
          <p:cNvPr id="24580" name="Text Box 17"/>
          <p:cNvSpPr txBox="1"/>
          <p:nvPr/>
        </p:nvSpPr>
        <p:spPr>
          <a:xfrm>
            <a:off x="3886200" y="3227388"/>
            <a:ext cx="1676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luộc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581" name="Text Box 18"/>
          <p:cNvSpPr txBox="1"/>
          <p:nvPr/>
        </p:nvSpPr>
        <p:spPr>
          <a:xfrm>
            <a:off x="6210300" y="3235325"/>
            <a:ext cx="2590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 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luộc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582" name="Text Box 19"/>
          <p:cNvSpPr txBox="1"/>
          <p:nvPr/>
        </p:nvSpPr>
        <p:spPr>
          <a:xfrm>
            <a:off x="685800" y="6400800"/>
            <a:ext cx="2133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 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  <p:sp>
        <p:nvSpPr>
          <p:cNvPr id="24583" name="Text Box 20"/>
          <p:cNvSpPr txBox="1"/>
          <p:nvPr/>
        </p:nvSpPr>
        <p:spPr>
          <a:xfrm>
            <a:off x="3390900" y="6373813"/>
            <a:ext cx="2743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 trứng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584" name="Text Box 21"/>
          <p:cNvSpPr txBox="1"/>
          <p:nvPr/>
        </p:nvSpPr>
        <p:spPr>
          <a:xfrm>
            <a:off x="6210300" y="6400800"/>
            <a:ext cx="27813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 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hộp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585" name="Text Box 22"/>
          <p:cNvSpPr txBox="1"/>
          <p:nvPr/>
        </p:nvSpPr>
        <p:spPr>
          <a:xfrm>
            <a:off x="512763" y="152400"/>
            <a:ext cx="7945437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Các sản phẩm được chế biến từ thịt gà và trứng gà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Text Box 5"/>
          <p:cNvSpPr txBox="1"/>
          <p:nvPr/>
        </p:nvSpPr>
        <p:spPr>
          <a:xfrm>
            <a:off x="0" y="1549400"/>
            <a:ext cx="9144000" cy="44465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Các sản phẩm được chế biến từ thịt gà, trứng gà:</a:t>
            </a:r>
          </a:p>
          <a:p>
            <a:pPr marL="0" lvl="0" indent="0" eaLnBrk="1" hangingPunct="1">
              <a:spcBef>
                <a:spcPct val="0"/>
              </a:spcBef>
            </a:pPr>
            <a:endParaRPr lang="en-US" altLang="en-US" sz="2800" b="1" dirty="0">
              <a:solidFill>
                <a:srgbClr val="3333FF"/>
              </a:solidFill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800" b="1" dirty="0">
                <a:solidFill>
                  <a:srgbClr val="CC3399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+ Ca-ri gà                                            + Bánh trứng                  </a:t>
            </a:r>
          </a:p>
          <a:p>
            <a:pPr marL="0" lv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+ Gà luộc                                             + Trứng gà chiên</a:t>
            </a:r>
          </a:p>
          <a:p>
            <a:pPr marL="0" lv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+ Gà rô-ti                                             + Trứng gà luộc,...                            </a:t>
            </a:r>
          </a:p>
          <a:p>
            <a:pPr marL="0" lv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+ Mì gà  </a:t>
            </a:r>
          </a:p>
          <a:p>
            <a:pPr marL="0" lv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+ Thịt gà hộp ,...            </a:t>
            </a:r>
          </a:p>
          <a:p>
            <a:pPr marL="0" lv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sz="2800" b="1" dirty="0">
              <a:solidFill>
                <a:srgbClr val="CC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4" name="Line 6"/>
          <p:cNvSpPr/>
          <p:nvPr/>
        </p:nvSpPr>
        <p:spPr>
          <a:xfrm>
            <a:off x="4343400" y="2643187"/>
            <a:ext cx="0" cy="2743200"/>
          </a:xfrm>
          <a:prstGeom prst="line">
            <a:avLst/>
          </a:prstGeom>
          <a:ln w="28575" cap="flat" cmpd="sng">
            <a:solidFill>
              <a:schemeClr val="accent2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TextBox 6"/>
          <p:cNvSpPr txBox="1"/>
          <p:nvPr/>
        </p:nvSpPr>
        <p:spPr>
          <a:xfrm>
            <a:off x="0" y="762000"/>
            <a:ext cx="91440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 ích của việc nuôi 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657</Words>
  <Application>Microsoft Office PowerPoint</Application>
  <PresentationFormat>On-screen Show (4:3)</PresentationFormat>
  <Paragraphs>135</Paragraphs>
  <Slides>19</Slides>
  <Notes>7</Notes>
  <HiddenSlides>5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.VnArabiaH</vt:lpstr>
      <vt:lpstr>.VnBlackH</vt:lpstr>
      <vt:lpstr>.VnTifani HeavyH</vt:lpstr>
      <vt:lpstr>.VnTime</vt:lpstr>
      <vt:lpstr>Arial</vt:lpstr>
      <vt:lpstr>Arial Black</vt:lpstr>
      <vt:lpstr>Averta Std CY Bold</vt:lpstr>
      <vt:lpstr>Calibri</vt:lpstr>
      <vt:lpstr>Quicksand Medium</vt:lpstr>
      <vt:lpstr>Times New Roman</vt:lpstr>
      <vt:lpstr>VNI-Bodon-Poster</vt:lpstr>
      <vt:lpstr>VNI-Times</vt:lpstr>
      <vt:lpstr>Wingdings</vt:lpstr>
      <vt:lpstr>Default Design</vt:lpstr>
      <vt:lpstr>Hoạt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ACB</dc:creator>
  <cp:lastModifiedBy>phuonganhnguyen7040@gmail.com</cp:lastModifiedBy>
  <cp:revision>219</cp:revision>
  <dcterms:created xsi:type="dcterms:W3CDTF">2008-12-19T17:16:31Z</dcterms:created>
  <dcterms:modified xsi:type="dcterms:W3CDTF">2023-07-21T11:22:55Z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C912603565BF4D66AE6EDADD214E15C2</vt:lpwstr>
  </property>
  <property fmtid="{D5CDD505-2E9C-101B-9397-08002B2CF9AE}" pid="3" name="KSOProductBuildVer">
    <vt:lpwstr>1033-11.2.0.11440</vt:lpwstr>
  </property>
</Properties>
</file>