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1"/>
  </p:notesMasterIdLst>
  <p:sldIdLst>
    <p:sldId id="425" r:id="rId3"/>
    <p:sldId id="291" r:id="rId4"/>
    <p:sldId id="292" r:id="rId5"/>
    <p:sldId id="281" r:id="rId6"/>
    <p:sldId id="294" r:id="rId7"/>
    <p:sldId id="295" r:id="rId8"/>
    <p:sldId id="296" r:id="rId9"/>
    <p:sldId id="297" r:id="rId10"/>
    <p:sldId id="282" r:id="rId11"/>
    <p:sldId id="285" r:id="rId12"/>
    <p:sldId id="284" r:id="rId13"/>
    <p:sldId id="262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19C8"/>
    <a:srgbClr val="C8190B"/>
    <a:srgbClr val="000099"/>
    <a:srgbClr val="FFFF00"/>
    <a:srgbClr val="FF0066"/>
    <a:srgbClr val="FF99CC"/>
    <a:srgbClr val="660033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/>
    <p:restoredTop sz="94660"/>
  </p:normalViewPr>
  <p:slideViewPr>
    <p:cSldViewPr showGuides="1">
      <p:cViewPr varScale="1">
        <p:scale>
          <a:sx n="62" d="100"/>
          <a:sy n="62" d="100"/>
        </p:scale>
        <p:origin x="128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.VnTime" panose="020B7200000000000000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.VnTime" panose="020B7200000000000000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556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.VnTime" panose="020B7200000000000000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‹#›</a:t>
            </a:fld>
            <a:endParaRPr lang="en-US" sz="1200" dirty="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660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Time" panose="020B7200000000000000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Time" panose="020B7200000000000000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Time" panose="020B7200000000000000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Time" panose="020B7200000000000000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.VnTime" panose="020B7200000000000000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95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16</a:t>
            </a:fld>
            <a:endParaRPr lang="en-US" sz="1200" dirty="0">
              <a:latin typeface=".VnTime" panose="020B7200000000000000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vi-VN" altLang="x-none" dirty="0"/>
          </a:p>
        </p:txBody>
      </p:sp>
    </p:spTree>
    <p:extLst>
      <p:ext uri="{BB962C8B-B14F-4D97-AF65-F5344CB8AC3E}">
        <p14:creationId xmlns:p14="http://schemas.microsoft.com/office/powerpoint/2010/main" val="5090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17</a:t>
            </a:fld>
            <a:endParaRPr lang="en-US" sz="1200" dirty="0">
              <a:latin typeface=".VnTime" panose="020B7200000000000000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vi-VN" altLang="x-none" dirty="0"/>
          </a:p>
        </p:txBody>
      </p:sp>
    </p:spTree>
    <p:extLst>
      <p:ext uri="{BB962C8B-B14F-4D97-AF65-F5344CB8AC3E}">
        <p14:creationId xmlns:p14="http://schemas.microsoft.com/office/powerpoint/2010/main" val="3541005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18</a:t>
            </a:fld>
            <a:endParaRPr lang="en-US" sz="1200" dirty="0">
              <a:latin typeface=".VnTime" panose="020B7200000000000000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vi-VN" altLang="x-none" dirty="0"/>
          </a:p>
        </p:txBody>
      </p:sp>
    </p:spTree>
    <p:extLst>
      <p:ext uri="{BB962C8B-B14F-4D97-AF65-F5344CB8AC3E}">
        <p14:creationId xmlns:p14="http://schemas.microsoft.com/office/powerpoint/2010/main" val="3693287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4</a:t>
            </a:fld>
            <a:endParaRPr lang="en-US" sz="1200" dirty="0">
              <a:latin typeface=".VnTime" panose="020B7200000000000000" pitchFamily="34" charset="0"/>
            </a:endParaRPr>
          </a:p>
        </p:txBody>
      </p:sp>
      <p:sp>
        <p:nvSpPr>
          <p:cNvPr id="2457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vi-VN" altLang="x-none" dirty="0"/>
          </a:p>
        </p:txBody>
      </p:sp>
    </p:spTree>
    <p:extLst>
      <p:ext uri="{BB962C8B-B14F-4D97-AF65-F5344CB8AC3E}">
        <p14:creationId xmlns:p14="http://schemas.microsoft.com/office/powerpoint/2010/main" val="975938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9</a:t>
            </a:fld>
            <a:endParaRPr lang="en-US" sz="1200" dirty="0">
              <a:latin typeface=".VnTime" panose="020B7200000000000000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vi-VN" altLang="x-none" dirty="0"/>
          </a:p>
        </p:txBody>
      </p:sp>
    </p:spTree>
    <p:extLst>
      <p:ext uri="{BB962C8B-B14F-4D97-AF65-F5344CB8AC3E}">
        <p14:creationId xmlns:p14="http://schemas.microsoft.com/office/powerpoint/2010/main" val="1300666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10</a:t>
            </a:fld>
            <a:endParaRPr lang="en-US" sz="1200" dirty="0">
              <a:latin typeface=".VnTime" panose="020B7200000000000000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vi-VN" altLang="x-none" dirty="0"/>
          </a:p>
        </p:txBody>
      </p:sp>
    </p:spTree>
    <p:extLst>
      <p:ext uri="{BB962C8B-B14F-4D97-AF65-F5344CB8AC3E}">
        <p14:creationId xmlns:p14="http://schemas.microsoft.com/office/powerpoint/2010/main" val="2198550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11</a:t>
            </a:fld>
            <a:endParaRPr lang="en-US" sz="1200" dirty="0">
              <a:latin typeface=".VnTime" panose="020B7200000000000000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vi-VN" altLang="x-none" dirty="0"/>
          </a:p>
        </p:txBody>
      </p:sp>
    </p:spTree>
    <p:extLst>
      <p:ext uri="{BB962C8B-B14F-4D97-AF65-F5344CB8AC3E}">
        <p14:creationId xmlns:p14="http://schemas.microsoft.com/office/powerpoint/2010/main" val="3356024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12</a:t>
            </a:fld>
            <a:endParaRPr lang="en-US" sz="1200" dirty="0">
              <a:latin typeface=".VnTime" panose="020B7200000000000000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vi-VN" altLang="x-none" dirty="0"/>
          </a:p>
        </p:txBody>
      </p:sp>
    </p:spTree>
    <p:extLst>
      <p:ext uri="{BB962C8B-B14F-4D97-AF65-F5344CB8AC3E}">
        <p14:creationId xmlns:p14="http://schemas.microsoft.com/office/powerpoint/2010/main" val="2382556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13</a:t>
            </a:fld>
            <a:endParaRPr lang="en-US" sz="1200" dirty="0">
              <a:latin typeface=".VnTime" panose="020B7200000000000000" pitchFamily="34" charset="0"/>
            </a:endParaRPr>
          </a:p>
        </p:txBody>
      </p:sp>
      <p:sp>
        <p:nvSpPr>
          <p:cNvPr id="2969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vi-VN" altLang="x-none" dirty="0"/>
          </a:p>
        </p:txBody>
      </p:sp>
    </p:spTree>
    <p:extLst>
      <p:ext uri="{BB962C8B-B14F-4D97-AF65-F5344CB8AC3E}">
        <p14:creationId xmlns:p14="http://schemas.microsoft.com/office/powerpoint/2010/main" val="2507198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14</a:t>
            </a:fld>
            <a:endParaRPr lang="en-US" sz="1200" dirty="0">
              <a:latin typeface=".VnTime" panose="020B7200000000000000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vi-VN" altLang="x-none" dirty="0"/>
          </a:p>
        </p:txBody>
      </p:sp>
    </p:spTree>
    <p:extLst>
      <p:ext uri="{BB962C8B-B14F-4D97-AF65-F5344CB8AC3E}">
        <p14:creationId xmlns:p14="http://schemas.microsoft.com/office/powerpoint/2010/main" val="2778851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.VnTime" panose="020B7200000000000000" pitchFamily="34" charset="0"/>
              </a:rPr>
              <a:t>15</a:t>
            </a:fld>
            <a:endParaRPr lang="en-US" sz="1200" dirty="0">
              <a:latin typeface=".VnTime" panose="020B7200000000000000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vi-VN" altLang="x-none" dirty="0"/>
          </a:p>
        </p:txBody>
      </p:sp>
    </p:spTree>
    <p:extLst>
      <p:ext uri="{BB962C8B-B14F-4D97-AF65-F5344CB8AC3E}">
        <p14:creationId xmlns:p14="http://schemas.microsoft.com/office/powerpoint/2010/main" val="4103714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68334" y="999516"/>
            <a:ext cx="627567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36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350" smtClean="0"/>
            </a:lvl2pPr>
            <a:lvl3pPr>
              <a:defRPr lang="en-US" sz="135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94088" y="2207151"/>
            <a:ext cx="5649912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42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3"/>
            <a:ext cx="29718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38112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452013040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2217267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08710" y="100843"/>
            <a:ext cx="1278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400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92440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435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218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C:/Users/Admin/Downloads/http:/t2.gstatic.com/images?q=tbn:C7zW2P5cd79VhM:http:/1.bp.blogspot.com/_1KRDI8arRaU/RmyCaR-VTOI/AAAAAAAAABs/JcwYnLpUmOA/s400/300px-Brown-Rice.jpg" TargetMode="External"/><Relationship Id="rId3" Type="http://schemas.openxmlformats.org/officeDocument/2006/relationships/image" Target="../media/image40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C:/Users/Admin/Downloads/http:/t1.gstatic.com/images?q=tbn:M_BNQx0jq87JXM:http:/www.quangcaosanpham.com/images/picture/big_167011_32_Hinh_san.jpg" TargetMode="Externa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DSCF0742.AVI" TargetMode="External"/><Relationship Id="rId1" Type="http://schemas.microsoft.com/office/2007/relationships/media" Target="DSCF0742.AVI" TargetMode="Externa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51.GIF"/><Relationship Id="rId3" Type="http://schemas.openxmlformats.org/officeDocument/2006/relationships/slide" Target="slide17.xml"/><Relationship Id="rId7" Type="http://schemas.openxmlformats.org/officeDocument/2006/relationships/image" Target="../media/image48.GIF"/><Relationship Id="rId12" Type="http://schemas.openxmlformats.org/officeDocument/2006/relationships/slide" Target="slide1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image" Target="../media/image50.GIF"/><Relationship Id="rId5" Type="http://schemas.openxmlformats.org/officeDocument/2006/relationships/image" Target="../media/image47.GIF"/><Relationship Id="rId10" Type="http://schemas.openxmlformats.org/officeDocument/2006/relationships/slide" Target="slide16.xml"/><Relationship Id="rId4" Type="http://schemas.openxmlformats.org/officeDocument/2006/relationships/image" Target="../media/image46.GIF"/><Relationship Id="rId9" Type="http://schemas.openxmlformats.org/officeDocument/2006/relationships/image" Target="../media/image49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2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3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image" Target="../media/image2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31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160529"/>
            <a:ext cx="9143999" cy="2975378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803" y="1202170"/>
            <a:ext cx="873276" cy="401707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197" y="880601"/>
            <a:ext cx="935245" cy="932127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58" y="716499"/>
            <a:ext cx="8607741" cy="4964953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-20215" y="5354561"/>
            <a:ext cx="9144000" cy="1561204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1" y="2407840"/>
            <a:ext cx="542129" cy="983060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345" y="939363"/>
            <a:ext cx="396134" cy="835181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63" y="1072448"/>
            <a:ext cx="482125" cy="874253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12" y="3072510"/>
            <a:ext cx="607682" cy="110192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3" y="1140588"/>
            <a:ext cx="873276" cy="401707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636" y="1222676"/>
            <a:ext cx="872416" cy="395495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275" y="1384742"/>
            <a:ext cx="1029953" cy="516693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id="{E14D4A15-BAA0-4C95-832F-EBC1362431C4}"/>
              </a:ext>
            </a:extLst>
          </p:cNvPr>
          <p:cNvSpPr txBox="1"/>
          <p:nvPr/>
        </p:nvSpPr>
        <p:spPr>
          <a:xfrm>
            <a:off x="1209628" y="1542480"/>
            <a:ext cx="696710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Bài 12: 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iCiel Cucho" pitchFamily="50" charset="0"/>
              </a:rPr>
              <a:t>Thức ăn</a:t>
            </a: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nuôi gà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04" name="Text Box 40"/>
          <p:cNvSpPr txBox="1"/>
          <p:nvPr/>
        </p:nvSpPr>
        <p:spPr>
          <a:xfrm>
            <a:off x="0" y="2535238"/>
            <a:ext cx="9144000" cy="3267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Tác dụng: 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bột đường (hay còn gọi l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glu - xít) có tác dụng cung cấp năng lượng cho hoạt động sống hằng ng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của g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chuyển hoá th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chất béo tích luỹ trong thịt, trứng g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Char char="-"/>
            </a:pP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Chất bột đường có nhiều trong hạt, củ của cây lương thực, hoa m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như lúa, ngô, khoai, sắn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sz="2600" b="1" dirty="0">
              <a:solidFill>
                <a:srgbClr val="0B19C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Sử dụng: 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 ăn cung cấp chất bột đường được sử dụng cho g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6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ăn dưới dạng nguyên hạt hoặc dạng bột.  </a:t>
            </a:r>
            <a:endParaRPr sz="26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339" name="Text Box 41">
            <a:hlinkClick r:id="" action="ppaction://noaction"/>
          </p:cNvPr>
          <p:cNvSpPr txBox="1"/>
          <p:nvPr/>
        </p:nvSpPr>
        <p:spPr>
          <a:xfrm>
            <a:off x="0" y="1066800"/>
            <a:ext cx="91440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Hoạt động 3: 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tác dụng v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sử dụng từng loại                       thức ăn nuôi g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342" name="Text Box 46"/>
          <p:cNvSpPr txBox="1"/>
          <p:nvPr/>
        </p:nvSpPr>
        <p:spPr>
          <a:xfrm>
            <a:off x="0" y="2016125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 ăn cung cấp chất bột đường </a:t>
            </a:r>
            <a:endParaRPr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0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Text Box 8"/>
          <p:cNvSpPr txBox="1"/>
          <p:nvPr/>
        </p:nvSpPr>
        <p:spPr>
          <a:xfrm>
            <a:off x="1777429" y="603250"/>
            <a:ext cx="5638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 ăn cung cấp chất bột đường 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7353" name="Picture 9" descr="S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04" y="1468438"/>
            <a:ext cx="3413125" cy="285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55" name="Picture 11" descr="dau%2520d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042" y="1447800"/>
            <a:ext cx="2819400" cy="434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7" name="Rectangle 25"/>
          <p:cNvSpPr/>
          <p:nvPr/>
        </p:nvSpPr>
        <p:spPr>
          <a:xfrm>
            <a:off x="0" y="-5232400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13318" name="Rectangle 26"/>
          <p:cNvSpPr/>
          <p:nvPr/>
        </p:nvSpPr>
        <p:spPr>
          <a:xfrm>
            <a:off x="0" y="-4289425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13319" name="Rectangle 27"/>
          <p:cNvSpPr/>
          <p:nvPr/>
        </p:nvSpPr>
        <p:spPr>
          <a:xfrm>
            <a:off x="0" y="-3336925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13320" name="Rectangle 29"/>
          <p:cNvSpPr/>
          <p:nvPr/>
        </p:nvSpPr>
        <p:spPr>
          <a:xfrm>
            <a:off x="0" y="-1069975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13321" name="Rectangle 30"/>
          <p:cNvSpPr/>
          <p:nvPr/>
        </p:nvSpPr>
        <p:spPr>
          <a:xfrm>
            <a:off x="0" y="6350"/>
            <a:ext cx="9144000" cy="3683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13322" name="Rectangle 32"/>
          <p:cNvSpPr/>
          <p:nvPr/>
        </p:nvSpPr>
        <p:spPr>
          <a:xfrm>
            <a:off x="24829" y="790575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13323" name="Rectangle 33"/>
          <p:cNvSpPr/>
          <p:nvPr/>
        </p:nvSpPr>
        <p:spPr>
          <a:xfrm>
            <a:off x="24829" y="1781175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13324" name="Rectangle 34"/>
          <p:cNvSpPr/>
          <p:nvPr/>
        </p:nvSpPr>
        <p:spPr>
          <a:xfrm>
            <a:off x="1929829" y="2786063"/>
            <a:ext cx="7239000" cy="3683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13325" name="Rectangle 35"/>
          <p:cNvSpPr/>
          <p:nvPr/>
        </p:nvSpPr>
        <p:spPr>
          <a:xfrm>
            <a:off x="24829" y="3790950"/>
            <a:ext cx="9144000" cy="3683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13326" name="Rectangle 36"/>
          <p:cNvSpPr/>
          <p:nvPr/>
        </p:nvSpPr>
        <p:spPr>
          <a:xfrm>
            <a:off x="0" y="7978775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13327" name="Rectangle 37"/>
          <p:cNvSpPr/>
          <p:nvPr/>
        </p:nvSpPr>
        <p:spPr>
          <a:xfrm>
            <a:off x="0" y="8864600"/>
            <a:ext cx="184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pic>
        <p:nvPicPr>
          <p:cNvPr id="57382" name="Picture 38" descr="http://t1.gstatic.com/images?q=tbn:M_BNQx0jq87JXM:http://www.quangcaosanpham.com/images/picture/big_167011_32_Hinh_san.jpg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6293867" y="1447800"/>
            <a:ext cx="2819400" cy="434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85" name="Picture 41" descr="http://t2.gstatic.com/images?q=tbn:C7zW2P5cd79VhM:http://1.bp.blogspot.com/_1KRDI8arRaU/RmyCaR-VTOI/AAAAAAAAABs/JcwYnLpUmOA/s400/300px-Brown-Rice.jpg"/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42035" y="4392613"/>
            <a:ext cx="3387994" cy="1371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19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19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19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7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19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7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aconguoi"/>
          <p:cNvPicPr>
            <a:picLocks noChangeAspect="1"/>
          </p:cNvPicPr>
          <p:nvPr/>
        </p:nvPicPr>
        <p:blipFill>
          <a:blip r:embed="rId5">
            <a:lum bright="-7999" contrast="18000"/>
          </a:blip>
          <a:stretch>
            <a:fillRect/>
          </a:stretch>
        </p:blipFill>
        <p:spPr>
          <a:xfrm>
            <a:off x="152400" y="838200"/>
            <a:ext cx="4343400" cy="5638800"/>
          </a:xfrm>
          <a:prstGeom prst="rect">
            <a:avLst/>
          </a:prstGeom>
          <a:noFill/>
          <a:ln w="76200" cap="flat" cmpd="tri">
            <a:pattFill prst="solidDmnd">
              <a:fgClr>
                <a:srgbClr val="FF0066"/>
              </a:fgClr>
              <a:bgClr>
                <a:srgbClr val="00FF00"/>
              </a:bgClr>
            </a:patt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5363" name="DSCF0742.AVI">
            <a:hlinkClick r:id="" action="ppaction://media"/>
          </p:cNvPr>
          <p:cNvPicPr>
            <a:picLocks noGrp="1" noRot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>
          <a:xfrm>
            <a:off x="4700588" y="838200"/>
            <a:ext cx="4343400" cy="5638800"/>
          </a:xfrm>
          <a:ln w="76200" cmpd="tri">
            <a:solidFill>
              <a:srgbClr val="000000">
                <a:alpha val="100000"/>
              </a:srgbClr>
            </a:solidFill>
            <a:miter lim="800000"/>
            <a:headEnd/>
            <a:tailEnd/>
          </a:ln>
        </p:spPr>
      </p:pic>
      <p:sp>
        <p:nvSpPr>
          <p:cNvPr id="15364" name="Rectangle 4"/>
          <p:cNvSpPr/>
          <p:nvPr/>
        </p:nvSpPr>
        <p:spPr>
          <a:xfrm>
            <a:off x="533400" y="76200"/>
            <a:ext cx="8077200" cy="6858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algn="ctr"/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Thức ăn cho gà trong những trang trại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36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heend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0738" y="6018213"/>
            <a:ext cx="633412" cy="825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7" name="Text Box 3"/>
          <p:cNvSpPr txBox="1"/>
          <p:nvPr/>
        </p:nvSpPr>
        <p:spPr>
          <a:xfrm>
            <a:off x="3848100" y="422275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pic>
        <p:nvPicPr>
          <p:cNvPr id="23556" name="Picture 4" descr="003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4419600"/>
            <a:ext cx="2039938" cy="2097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Picture 5" descr="bunny_thumping_foot_md_clr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600" y="2209800"/>
            <a:ext cx="2003425" cy="2527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8" name="Picture 6" descr="CartoonAnimatedMouse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24200" y="1828800"/>
            <a:ext cx="2678113" cy="2678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9" name="Picture 7" descr="Tweety[1]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2819400"/>
            <a:ext cx="1828800" cy="154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0" name="Picture 8" descr="rooster2[1]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29200" y="4724400"/>
            <a:ext cx="1828800" cy="182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108325" y="466725"/>
            <a:ext cx="227171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TRÒ CH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Ơ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6394" name="WordArt 10"/>
          <p:cNvSpPr>
            <a:spLocks noTextEdit="1"/>
          </p:cNvSpPr>
          <p:nvPr/>
        </p:nvSpPr>
        <p:spPr>
          <a:xfrm>
            <a:off x="1752600" y="1295400"/>
            <a:ext cx="52578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 i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B19C8"/>
                </a:soli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ĐI TÌM ẨN SỐ</a:t>
            </a:r>
          </a:p>
        </p:txBody>
      </p:sp>
      <p:sp>
        <p:nvSpPr>
          <p:cNvPr id="16395" name="Rectangle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5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9.25926E-6 C 0.0599 0.07547 0.11997 0.15093 0.19531 0.14306 C 0.27066 0.13519 0.43663 0.02778 0.45243 -0.04745 C 0.46823 -0.12268 0.37656 -0.25486 0.29045 -0.30786 C 0.20434 -0.36087 0.06198 -0.38726 -0.06424 -0.36504 C -0.19045 -0.34282 -0.38698 -0.20995 -0.46667 -0.17453 C -0.54635 -0.13911 -0.54462 -0.14583 -0.54288 -0.15231 " pathEditMode="relative" ptsTypes="aaaaaaA">
                                      <p:cBhvr>
                                        <p:cTn id="6" dur="3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5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19375 C 0.02396 -0.17084 0.0559 -0.14746 0.07014 -0.1176 C 0.08437 -0.08542 0.09184 -0.04723 0.09878 -0.0088 C 0.10625 0.02939 0.09878 0.06157 0.09184 0.09676 C 0.08437 0.12963 0.07396 0.16458 0.04844 0.19351 C 0.02743 0.22338 -0.00834 0.24699 -0.0474 0.26504 C -0.08316 0.28194 -0.1257 0.29398 -0.16858 0.3 C -0.21129 0.30601 -0.25417 0.30601 -0.29358 0.3 C -0.33611 0.29398 -0.375 0.27893 -0.40729 0.25532 C -0.43976 0.23495 -0.46841 0.20856 -0.48229 0.17639 C -0.5 0.14676 -0.50712 0.10601 -0.50712 0.07314 C -0.51059 0.04097 -0.50712 0.00254 -0.48924 -0.0294 C -0.47188 -0.05926 -0.43976 -0.08241 -0.3967 -0.09422 C -0.35347 -0.10324 -0.31094 -0.09121 -0.28229 -0.07061 C -0.25764 -0.05024 -0.23959 -0.0176 -0.23611 0.02037 C -0.23611 0.05833 -0.23959 0.09375 -0.25764 0.12291 C -0.27552 0.15277 -0.27222 0.15856 -0.34288 0.19676 C -0.40729 0.23819 -0.47188 0.22639 -0.51059 0.22893 C -0.54983 0.22893 -0.5816 0.21713 -0.62049 0.20555 C -0.66372 0.19097 -0.69879 0.16458 -0.72413 0.14097 C -0.74879 0.11759 -0.75955 0.08796 -0.77361 0.04097 C -0.78438 -0.00579 -0.78438 -0.0294 -0.78438 -0.06528 C -0.78438 -0.10047 -0.78438 -0.13565 -0.78438 -0.17084 " pathEditMode="relative" rAng="0" ptsTypes="fffffffffffffffffffffff">
                                      <p:cBhvr>
                                        <p:cTn id="14" dur="5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00" y="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35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5.55556E-6 C -0.00608 -0.14351 -0.01198 -0.2868 -0.08819 -0.27314 C -0.16441 -0.25948 -0.30712 0.08774 -0.45712 0.08241 C -0.60712 0.07709 -0.79774 -0.11388 -0.98819 -0.30485 " pathEditMode="relative" ptsTypes="aaaA">
                                      <p:cBhvr>
                                        <p:cTn id="22" dur="3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5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59259E-6 C -0.04913 0.03681 -0.09809 0.07361 -0.14288 0.05718 C -0.18768 0.04074 -0.25486 -0.03055 -0.2691 -0.09838 C -0.28334 -0.1662 -0.27275 -0.2868 -0.22865 -0.3493 C -0.18455 -0.4118 -0.07344 -0.46204 -0.00486 -0.47315 C 0.06371 -0.48426 0.13055 -0.46458 0.18333 -0.41597 C 0.23611 -0.36736 0.26441 -0.23333 0.3118 -0.18102 C 0.35903 -0.1287 0.37066 -0.07199 0.46666 -0.10162 C 0.56267 -0.13125 0.81718 -0.31551 0.88784 -0.35879 " pathEditMode="relative" ptsTypes="aaaaaaaaA">
                                      <p:cBhvr>
                                        <p:cTn id="31" dur="5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5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C -0.0217 -0.10231 -0.04323 -0.2044 -0.09757 -0.19699 C -0.15191 -0.18958 -0.21042 0.10741 -0.32622 0.04445 C -0.44201 -0.01852 -0.71354 -0.45995 -0.79288 -0.57477 C -0.87222 -0.68958 -0.83733 -0.66713 -0.80226 -0.64444 " pathEditMode="relative" ptsTypes="aaaaA">
                                      <p:cBhvr>
                                        <p:cTn id="39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6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IMG0-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1953" y="6019800"/>
            <a:ext cx="714375" cy="7143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7411" name="Group 1"/>
          <p:cNvGrpSpPr/>
          <p:nvPr/>
        </p:nvGrpSpPr>
        <p:grpSpPr>
          <a:xfrm>
            <a:off x="3114675" y="3643312"/>
            <a:ext cx="2257425" cy="2117725"/>
            <a:chOff x="3457575" y="4192588"/>
            <a:chExt cx="2257425" cy="2117725"/>
          </a:xfrm>
        </p:grpSpPr>
        <p:sp>
          <p:nvSpPr>
            <p:cNvPr id="17426" name="AutoShape 6"/>
            <p:cNvSpPr/>
            <p:nvPr/>
          </p:nvSpPr>
          <p:spPr>
            <a:xfrm>
              <a:off x="3457575" y="4192588"/>
              <a:ext cx="2257425" cy="2117725"/>
            </a:xfrm>
            <a:prstGeom prst="star16">
              <a:avLst>
                <a:gd name="adj" fmla="val 28736"/>
              </a:avLst>
            </a:prstGeom>
            <a:solidFill>
              <a:srgbClr val="009900">
                <a:alpha val="61176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vi-VN" altLang="x-none" dirty="0">
                <a:latin typeface="Times New Roman" panose="02020603050405020304" pitchFamily="18" charset="0"/>
              </a:endParaRPr>
            </a:p>
          </p:txBody>
        </p:sp>
        <p:sp>
          <p:nvSpPr>
            <p:cNvPr id="17427" name="Oval 7"/>
            <p:cNvSpPr/>
            <p:nvPr/>
          </p:nvSpPr>
          <p:spPr>
            <a:xfrm>
              <a:off x="3897313" y="4567238"/>
              <a:ext cx="1371600" cy="13716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vi-VN" altLang="x-none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17412" name="WordArt 8"/>
          <p:cNvSpPr>
            <a:spLocks noTextEdit="1"/>
          </p:cNvSpPr>
          <p:nvPr/>
        </p:nvSpPr>
        <p:spPr>
          <a:xfrm>
            <a:off x="3924300" y="4395787"/>
            <a:ext cx="609600" cy="679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05</a:t>
            </a:r>
          </a:p>
        </p:txBody>
      </p:sp>
      <p:sp>
        <p:nvSpPr>
          <p:cNvPr id="17413" name="WordArt 9"/>
          <p:cNvSpPr>
            <a:spLocks noTextEdit="1"/>
          </p:cNvSpPr>
          <p:nvPr/>
        </p:nvSpPr>
        <p:spPr>
          <a:xfrm>
            <a:off x="3922713" y="4375150"/>
            <a:ext cx="611187" cy="679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04</a:t>
            </a:r>
          </a:p>
        </p:txBody>
      </p:sp>
      <p:sp>
        <p:nvSpPr>
          <p:cNvPr id="17414" name="WordArt 10"/>
          <p:cNvSpPr>
            <a:spLocks noTextEdit="1"/>
          </p:cNvSpPr>
          <p:nvPr/>
        </p:nvSpPr>
        <p:spPr>
          <a:xfrm>
            <a:off x="3922713" y="4395787"/>
            <a:ext cx="611187" cy="679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03</a:t>
            </a:r>
          </a:p>
        </p:txBody>
      </p:sp>
      <p:sp>
        <p:nvSpPr>
          <p:cNvPr id="17415" name="WordArt 11"/>
          <p:cNvSpPr>
            <a:spLocks noTextEdit="1"/>
          </p:cNvSpPr>
          <p:nvPr/>
        </p:nvSpPr>
        <p:spPr>
          <a:xfrm>
            <a:off x="3924300" y="4395787"/>
            <a:ext cx="609600" cy="679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02</a:t>
            </a:r>
          </a:p>
        </p:txBody>
      </p:sp>
      <p:sp>
        <p:nvSpPr>
          <p:cNvPr id="17416" name="WordArt 12"/>
          <p:cNvSpPr>
            <a:spLocks noTextEdit="1"/>
          </p:cNvSpPr>
          <p:nvPr/>
        </p:nvSpPr>
        <p:spPr>
          <a:xfrm>
            <a:off x="3924300" y="4389437"/>
            <a:ext cx="609600" cy="679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01</a:t>
            </a:r>
          </a:p>
        </p:txBody>
      </p:sp>
      <p:sp>
        <p:nvSpPr>
          <p:cNvPr id="17417" name="WordArt 13"/>
          <p:cNvSpPr>
            <a:spLocks noTextEdit="1"/>
          </p:cNvSpPr>
          <p:nvPr/>
        </p:nvSpPr>
        <p:spPr>
          <a:xfrm>
            <a:off x="3924300" y="4395787"/>
            <a:ext cx="609600" cy="679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00</a:t>
            </a:r>
          </a:p>
        </p:txBody>
      </p:sp>
      <p:sp>
        <p:nvSpPr>
          <p:cNvPr id="17418" name="Text Box 14"/>
          <p:cNvSpPr txBox="1"/>
          <p:nvPr/>
        </p:nvSpPr>
        <p:spPr>
          <a:xfrm>
            <a:off x="190500" y="1752600"/>
            <a:ext cx="8763000" cy="107791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32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Chất bột đường có nhiều trong … , …. của cây lương thực, hoa màu như lúa, ngô, khoai, sắn,….</a:t>
            </a:r>
          </a:p>
        </p:txBody>
      </p:sp>
      <p:sp>
        <p:nvSpPr>
          <p:cNvPr id="25615" name="Text Box 15"/>
          <p:cNvSpPr txBox="1"/>
          <p:nvPr/>
        </p:nvSpPr>
        <p:spPr>
          <a:xfrm>
            <a:off x="6210300" y="1752600"/>
            <a:ext cx="11430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endParaRPr sz="32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616" name="Text Box 16"/>
          <p:cNvSpPr txBox="1"/>
          <p:nvPr/>
        </p:nvSpPr>
        <p:spPr>
          <a:xfrm>
            <a:off x="5524500" y="1766887"/>
            <a:ext cx="1143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endParaRPr sz="32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6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6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5" grpId="0"/>
      <p:bldP spid="256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3"/>
          <p:cNvSpPr/>
          <p:nvPr/>
        </p:nvSpPr>
        <p:spPr>
          <a:xfrm>
            <a:off x="152400" y="1828800"/>
            <a:ext cx="8763000" cy="2590800"/>
          </a:xfrm>
          <a:prstGeom prst="cloudCallout">
            <a:avLst>
              <a:gd name="adj1" fmla="val 19250"/>
              <a:gd name="adj2" fmla="val 48481"/>
            </a:avLst>
          </a:prstGeom>
          <a:noFill/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sz="3200" b="1" i="1" dirty="0">
                <a:solidFill>
                  <a:srgbClr val="0033CC"/>
                </a:solidFill>
                <a:latin typeface="Times New Roman" panose="02020603050405020304" pitchFamily="18" charset="0"/>
              </a:rPr>
              <a:t>  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 ăn cung cấp chất bột đường được sử dụng cho g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ăn dưới dạng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…………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 dạng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……</a:t>
            </a:r>
            <a:endParaRPr sz="3200" b="1" i="1" dirty="0">
              <a:solidFill>
                <a:srgbClr val="0B19C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sz="3200" b="1" i="1" dirty="0">
              <a:solidFill>
                <a:srgbClr val="0066FF"/>
              </a:solidFill>
              <a:latin typeface="Arial" panose="020B0604020202020204" pitchFamily="34" charset="0"/>
            </a:endParaRPr>
          </a:p>
          <a:p>
            <a:pPr algn="ctr"/>
            <a:endParaRPr sz="3200" b="1" i="1" dirty="0">
              <a:solidFill>
                <a:srgbClr val="0033CC"/>
              </a:solidFill>
              <a:latin typeface="Arial" panose="020B0604020202020204" pitchFamily="34" charset="0"/>
            </a:endParaRPr>
          </a:p>
          <a:p>
            <a:pPr algn="ctr"/>
            <a:endParaRPr sz="3200" dirty="0">
              <a:latin typeface=".VnTime" panose="020B7200000000000000" pitchFamily="34" charset="0"/>
            </a:endParaRPr>
          </a:p>
        </p:txBody>
      </p:sp>
      <p:pic>
        <p:nvPicPr>
          <p:cNvPr id="18435" name="Picture 4" descr="IMG0-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5800" y="6034088"/>
            <a:ext cx="714375" cy="714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3" name="Text Box 5"/>
          <p:cNvSpPr txBox="1"/>
          <p:nvPr/>
        </p:nvSpPr>
        <p:spPr>
          <a:xfrm>
            <a:off x="4280895" y="3194714"/>
            <a:ext cx="2286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nguyên hạt</a:t>
            </a:r>
          </a:p>
        </p:txBody>
      </p:sp>
      <p:grpSp>
        <p:nvGrpSpPr>
          <p:cNvPr id="18437" name="Group 1"/>
          <p:cNvGrpSpPr/>
          <p:nvPr/>
        </p:nvGrpSpPr>
        <p:grpSpPr>
          <a:xfrm>
            <a:off x="3457575" y="4525963"/>
            <a:ext cx="2257425" cy="2117725"/>
            <a:chOff x="3457575" y="4192588"/>
            <a:chExt cx="2257425" cy="2117725"/>
          </a:xfrm>
        </p:grpSpPr>
        <p:sp>
          <p:nvSpPr>
            <p:cNvPr id="18450" name="AutoShape 2"/>
            <p:cNvSpPr/>
            <p:nvPr/>
          </p:nvSpPr>
          <p:spPr>
            <a:xfrm>
              <a:off x="3457575" y="4192588"/>
              <a:ext cx="2257425" cy="2117725"/>
            </a:xfrm>
            <a:prstGeom prst="star16">
              <a:avLst>
                <a:gd name="adj" fmla="val 28736"/>
              </a:avLst>
            </a:prstGeom>
            <a:solidFill>
              <a:srgbClr val="009900">
                <a:alpha val="61176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vi-VN" altLang="x-none" dirty="0">
                <a:latin typeface="Times New Roman" panose="02020603050405020304" pitchFamily="18" charset="0"/>
              </a:endParaRPr>
            </a:p>
          </p:txBody>
        </p:sp>
        <p:sp>
          <p:nvSpPr>
            <p:cNvPr id="18451" name="Oval 6"/>
            <p:cNvSpPr/>
            <p:nvPr/>
          </p:nvSpPr>
          <p:spPr>
            <a:xfrm>
              <a:off x="3897313" y="4567238"/>
              <a:ext cx="1371600" cy="137160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vi-VN" altLang="x-none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18438" name="WordArt 7"/>
          <p:cNvSpPr>
            <a:spLocks noTextEdit="1"/>
          </p:cNvSpPr>
          <p:nvPr/>
        </p:nvSpPr>
        <p:spPr>
          <a:xfrm>
            <a:off x="4252913" y="5276850"/>
            <a:ext cx="609600" cy="804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05</a:t>
            </a:r>
          </a:p>
        </p:txBody>
      </p:sp>
      <p:sp>
        <p:nvSpPr>
          <p:cNvPr id="18439" name="WordArt 8"/>
          <p:cNvSpPr>
            <a:spLocks noTextEdit="1"/>
          </p:cNvSpPr>
          <p:nvPr/>
        </p:nvSpPr>
        <p:spPr>
          <a:xfrm>
            <a:off x="4252913" y="5289550"/>
            <a:ext cx="609600" cy="806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04</a:t>
            </a:r>
          </a:p>
        </p:txBody>
      </p:sp>
      <p:sp>
        <p:nvSpPr>
          <p:cNvPr id="18440" name="WordArt 9"/>
          <p:cNvSpPr>
            <a:spLocks noTextEdit="1"/>
          </p:cNvSpPr>
          <p:nvPr/>
        </p:nvSpPr>
        <p:spPr>
          <a:xfrm>
            <a:off x="4267200" y="5214938"/>
            <a:ext cx="609600" cy="8048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03</a:t>
            </a:r>
          </a:p>
        </p:txBody>
      </p:sp>
      <p:sp>
        <p:nvSpPr>
          <p:cNvPr id="18441" name="WordArt 10"/>
          <p:cNvSpPr>
            <a:spLocks noTextEdit="1"/>
          </p:cNvSpPr>
          <p:nvPr/>
        </p:nvSpPr>
        <p:spPr>
          <a:xfrm>
            <a:off x="4238625" y="5214938"/>
            <a:ext cx="687388" cy="8048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02</a:t>
            </a:r>
          </a:p>
        </p:txBody>
      </p:sp>
      <p:sp>
        <p:nvSpPr>
          <p:cNvPr id="18442" name="WordArt 11"/>
          <p:cNvSpPr>
            <a:spLocks noTextEdit="1"/>
          </p:cNvSpPr>
          <p:nvPr/>
        </p:nvSpPr>
        <p:spPr>
          <a:xfrm>
            <a:off x="4251325" y="5214938"/>
            <a:ext cx="611188" cy="784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01</a:t>
            </a:r>
          </a:p>
        </p:txBody>
      </p:sp>
      <p:sp>
        <p:nvSpPr>
          <p:cNvPr id="18443" name="WordArt 12"/>
          <p:cNvSpPr>
            <a:spLocks noTextEdit="1"/>
          </p:cNvSpPr>
          <p:nvPr/>
        </p:nvSpPr>
        <p:spPr>
          <a:xfrm>
            <a:off x="4267200" y="5235575"/>
            <a:ext cx="611188" cy="784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00</a:t>
            </a:r>
          </a:p>
        </p:txBody>
      </p:sp>
      <p:sp>
        <p:nvSpPr>
          <p:cNvPr id="27661" name="Text Box 13"/>
          <p:cNvSpPr txBox="1"/>
          <p:nvPr/>
        </p:nvSpPr>
        <p:spPr>
          <a:xfrm>
            <a:off x="4533900" y="3676651"/>
            <a:ext cx="13716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bột</a:t>
            </a:r>
            <a:endParaRPr sz="32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6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6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276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/>
          <p:nvPr/>
        </p:nvSpPr>
        <p:spPr>
          <a:xfrm>
            <a:off x="990600" y="2514600"/>
            <a:ext cx="7362825" cy="1752600"/>
          </a:xfrm>
          <a:prstGeom prst="wedgeEllipseCallout">
            <a:avLst>
              <a:gd name="adj1" fmla="val -38259"/>
              <a:gd name="adj2" fmla="val 32190"/>
            </a:avLst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3200" i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sz="3200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  <a:r>
              <a:rPr sz="3200" i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sz="3200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thường được sử dụng cho g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ăn ở gia đình.</a:t>
            </a:r>
          </a:p>
          <a:p>
            <a:endParaRPr sz="3200" i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459" name="Picture 3" descr="IMG0-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3425" y="6061075"/>
            <a:ext cx="714375" cy="7143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9460" name="Group 1"/>
          <p:cNvGrpSpPr/>
          <p:nvPr/>
        </p:nvGrpSpPr>
        <p:grpSpPr>
          <a:xfrm>
            <a:off x="3457575" y="4419600"/>
            <a:ext cx="2257425" cy="2117725"/>
            <a:chOff x="3457575" y="4192588"/>
            <a:chExt cx="2257425" cy="2117725"/>
          </a:xfrm>
        </p:grpSpPr>
        <p:sp>
          <p:nvSpPr>
            <p:cNvPr id="19472" name="AutoShape 4"/>
            <p:cNvSpPr/>
            <p:nvPr/>
          </p:nvSpPr>
          <p:spPr>
            <a:xfrm>
              <a:off x="3457575" y="4192588"/>
              <a:ext cx="2257425" cy="2117725"/>
            </a:xfrm>
            <a:prstGeom prst="star16">
              <a:avLst>
                <a:gd name="adj" fmla="val 28736"/>
              </a:avLst>
            </a:prstGeom>
            <a:solidFill>
              <a:srgbClr val="009900">
                <a:alpha val="61176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vi-VN" altLang="x-none" dirty="0">
                <a:latin typeface="Times New Roman" panose="02020603050405020304" pitchFamily="18" charset="0"/>
              </a:endParaRPr>
            </a:p>
          </p:txBody>
        </p:sp>
        <p:sp>
          <p:nvSpPr>
            <p:cNvPr id="19473" name="Oval 5"/>
            <p:cNvSpPr/>
            <p:nvPr/>
          </p:nvSpPr>
          <p:spPr>
            <a:xfrm>
              <a:off x="3897313" y="4649788"/>
              <a:ext cx="1371600" cy="128905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vi-VN" altLang="x-none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19461" name="WordArt 6"/>
          <p:cNvSpPr>
            <a:spLocks noTextEdit="1"/>
          </p:cNvSpPr>
          <p:nvPr/>
        </p:nvSpPr>
        <p:spPr>
          <a:xfrm>
            <a:off x="4191000" y="5138738"/>
            <a:ext cx="763588" cy="755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05</a:t>
            </a:r>
          </a:p>
        </p:txBody>
      </p:sp>
      <p:sp>
        <p:nvSpPr>
          <p:cNvPr id="19462" name="WordArt 7"/>
          <p:cNvSpPr>
            <a:spLocks noTextEdit="1"/>
          </p:cNvSpPr>
          <p:nvPr/>
        </p:nvSpPr>
        <p:spPr>
          <a:xfrm>
            <a:off x="4211638" y="5111750"/>
            <a:ext cx="687387" cy="755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04</a:t>
            </a:r>
          </a:p>
        </p:txBody>
      </p:sp>
      <p:sp>
        <p:nvSpPr>
          <p:cNvPr id="19463" name="WordArt 8"/>
          <p:cNvSpPr>
            <a:spLocks noTextEdit="1"/>
          </p:cNvSpPr>
          <p:nvPr/>
        </p:nvSpPr>
        <p:spPr>
          <a:xfrm>
            <a:off x="4224338" y="5111750"/>
            <a:ext cx="611187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03</a:t>
            </a:r>
          </a:p>
        </p:txBody>
      </p:sp>
      <p:sp>
        <p:nvSpPr>
          <p:cNvPr id="19464" name="WordArt 9"/>
          <p:cNvSpPr>
            <a:spLocks noTextEdit="1"/>
          </p:cNvSpPr>
          <p:nvPr/>
        </p:nvSpPr>
        <p:spPr>
          <a:xfrm>
            <a:off x="4189413" y="5111750"/>
            <a:ext cx="763587" cy="831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02</a:t>
            </a:r>
          </a:p>
        </p:txBody>
      </p:sp>
      <p:sp>
        <p:nvSpPr>
          <p:cNvPr id="19465" name="WordArt 10"/>
          <p:cNvSpPr>
            <a:spLocks noTextEdit="1"/>
          </p:cNvSpPr>
          <p:nvPr/>
        </p:nvSpPr>
        <p:spPr>
          <a:xfrm>
            <a:off x="4191000" y="5111750"/>
            <a:ext cx="685800" cy="831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01</a:t>
            </a:r>
          </a:p>
        </p:txBody>
      </p:sp>
      <p:sp>
        <p:nvSpPr>
          <p:cNvPr id="19466" name="WordArt 11"/>
          <p:cNvSpPr>
            <a:spLocks noTextEdit="1"/>
          </p:cNvSpPr>
          <p:nvPr/>
        </p:nvSpPr>
        <p:spPr>
          <a:xfrm>
            <a:off x="4217988" y="5111750"/>
            <a:ext cx="687387" cy="831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00</a:t>
            </a:r>
          </a:p>
        </p:txBody>
      </p:sp>
      <p:sp>
        <p:nvSpPr>
          <p:cNvPr id="29708" name="Text Box 12"/>
          <p:cNvSpPr txBox="1"/>
          <p:nvPr/>
        </p:nvSpPr>
        <p:spPr>
          <a:xfrm>
            <a:off x="2182813" y="2768600"/>
            <a:ext cx="22098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Thóc, gạo</a:t>
            </a:r>
          </a:p>
        </p:txBody>
      </p:sp>
    </p:spTree>
  </p:cSld>
  <p:clrMapOvr>
    <a:masterClrMapping/>
  </p:clrMapOvr>
  <p:transition advClick="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6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6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MG0-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5800" y="6046788"/>
            <a:ext cx="714375" cy="714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Text Box 3"/>
          <p:cNvSpPr txBox="1"/>
          <p:nvPr/>
        </p:nvSpPr>
        <p:spPr>
          <a:xfrm>
            <a:off x="381000" y="2895600"/>
            <a:ext cx="8305800" cy="1570038"/>
          </a:xfrm>
          <a:prstGeom prst="rect">
            <a:avLst/>
          </a:prstGeom>
          <a:noFill/>
          <a:ln w="28575" cap="flat" cmpd="tri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nuôi g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cần sử dụng nhiều </a:t>
            </a:r>
            <a:r>
              <a:rPr sz="3200" b="1" i="1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………</a:t>
            </a:r>
            <a:r>
              <a:rPr lang="en-US"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3200" b="1" i="1" dirty="0" err="1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cung cấp đầy đủ các chất dinh dưỡng cần thiết cho g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i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3200" b="1" i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748" name="AutoShape 4"/>
          <p:cNvSpPr/>
          <p:nvPr/>
        </p:nvSpPr>
        <p:spPr>
          <a:xfrm>
            <a:off x="3457575" y="4572000"/>
            <a:ext cx="2257425" cy="2117725"/>
          </a:xfrm>
          <a:prstGeom prst="star16">
            <a:avLst>
              <a:gd name="adj" fmla="val 28736"/>
            </a:avLst>
          </a:prstGeom>
          <a:solidFill>
            <a:srgbClr val="009900">
              <a:alpha val="61176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31749" name="Oval 5"/>
          <p:cNvSpPr/>
          <p:nvPr/>
        </p:nvSpPr>
        <p:spPr>
          <a:xfrm>
            <a:off x="3968750" y="4953000"/>
            <a:ext cx="1230313" cy="1304925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20486" name="WordArt 6"/>
          <p:cNvSpPr>
            <a:spLocks noTextEdit="1"/>
          </p:cNvSpPr>
          <p:nvPr/>
        </p:nvSpPr>
        <p:spPr>
          <a:xfrm>
            <a:off x="4275138" y="5205413"/>
            <a:ext cx="677862" cy="752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05</a:t>
            </a:r>
          </a:p>
        </p:txBody>
      </p:sp>
      <p:sp>
        <p:nvSpPr>
          <p:cNvPr id="20487" name="WordArt 7"/>
          <p:cNvSpPr>
            <a:spLocks noTextEdit="1"/>
          </p:cNvSpPr>
          <p:nvPr/>
        </p:nvSpPr>
        <p:spPr>
          <a:xfrm>
            <a:off x="4251325" y="5203825"/>
            <a:ext cx="763588" cy="754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04</a:t>
            </a:r>
          </a:p>
        </p:txBody>
      </p:sp>
      <p:sp>
        <p:nvSpPr>
          <p:cNvPr id="20488" name="WordArt 8"/>
          <p:cNvSpPr>
            <a:spLocks noTextEdit="1"/>
          </p:cNvSpPr>
          <p:nvPr/>
        </p:nvSpPr>
        <p:spPr>
          <a:xfrm>
            <a:off x="4238625" y="5232400"/>
            <a:ext cx="763588" cy="752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03</a:t>
            </a:r>
          </a:p>
        </p:txBody>
      </p:sp>
      <p:sp>
        <p:nvSpPr>
          <p:cNvPr id="20489" name="WordArt 9"/>
          <p:cNvSpPr>
            <a:spLocks noTextEdit="1"/>
          </p:cNvSpPr>
          <p:nvPr/>
        </p:nvSpPr>
        <p:spPr>
          <a:xfrm>
            <a:off x="4265613" y="5257800"/>
            <a:ext cx="763587" cy="738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02</a:t>
            </a:r>
          </a:p>
        </p:txBody>
      </p:sp>
      <p:sp>
        <p:nvSpPr>
          <p:cNvPr id="20490" name="WordArt 10"/>
          <p:cNvSpPr>
            <a:spLocks noTextEdit="1"/>
          </p:cNvSpPr>
          <p:nvPr/>
        </p:nvSpPr>
        <p:spPr>
          <a:xfrm>
            <a:off x="4240213" y="5238750"/>
            <a:ext cx="762000" cy="7318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01</a:t>
            </a:r>
          </a:p>
        </p:txBody>
      </p:sp>
      <p:sp>
        <p:nvSpPr>
          <p:cNvPr id="20491" name="WordArt 11"/>
          <p:cNvSpPr>
            <a:spLocks noTextEdit="1"/>
          </p:cNvSpPr>
          <p:nvPr/>
        </p:nvSpPr>
        <p:spPr>
          <a:xfrm>
            <a:off x="4267200" y="5257800"/>
            <a:ext cx="685800" cy="7318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00</a:t>
            </a:r>
          </a:p>
        </p:txBody>
      </p:sp>
      <p:sp>
        <p:nvSpPr>
          <p:cNvPr id="31756" name="Text Box 12"/>
          <p:cNvSpPr txBox="1"/>
          <p:nvPr/>
        </p:nvSpPr>
        <p:spPr>
          <a:xfrm>
            <a:off x="6408057" y="2900363"/>
            <a:ext cx="16764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thức ăn</a:t>
            </a:r>
          </a:p>
        </p:txBody>
      </p:sp>
    </p:spTree>
  </p:cSld>
  <p:clrMapOvr>
    <a:masterClrMapping/>
  </p:clrMapOvr>
  <p:transition advClick="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6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6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nimBg="1"/>
      <p:bldP spid="31749" grpId="0" animBg="1"/>
      <p:bldP spid="317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IMG0-2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9625" y="6096000"/>
            <a:ext cx="638175" cy="650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5" name="Text Box 3"/>
          <p:cNvSpPr txBox="1"/>
          <p:nvPr/>
        </p:nvSpPr>
        <p:spPr>
          <a:xfrm>
            <a:off x="1316038" y="2427288"/>
            <a:ext cx="6151562" cy="10779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32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Nuôi nhiều gà giúp ta ..............………</a:t>
            </a:r>
          </a:p>
        </p:txBody>
      </p:sp>
      <p:sp>
        <p:nvSpPr>
          <p:cNvPr id="33796" name="AutoShape 4"/>
          <p:cNvSpPr/>
          <p:nvPr/>
        </p:nvSpPr>
        <p:spPr>
          <a:xfrm>
            <a:off x="-27296" y="1719263"/>
            <a:ext cx="8558213" cy="2895600"/>
          </a:xfrm>
          <a:prstGeom prst="star16">
            <a:avLst>
              <a:gd name="adj" fmla="val 37500"/>
            </a:avLst>
          </a:prstGeom>
          <a:solidFill>
            <a:schemeClr val="bg1"/>
          </a:solidFill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/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Bạn </a:t>
            </a:r>
            <a:r>
              <a:rPr lang="vi-VN" altLang="x-none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đư</a:t>
            </a:r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ợc</a:t>
            </a:r>
          </a:p>
          <a:p>
            <a:pPr algn="ctr"/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thưởng một phần quà nếu </a:t>
            </a:r>
          </a:p>
          <a:p>
            <a:pPr algn="ctr"/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trả lời </a:t>
            </a:r>
            <a:r>
              <a:rPr lang="vi-VN" altLang="x-none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úng</a:t>
            </a:r>
          </a:p>
        </p:txBody>
      </p:sp>
      <p:sp>
        <p:nvSpPr>
          <p:cNvPr id="33797" name="AutoShape 5"/>
          <p:cNvSpPr/>
          <p:nvPr/>
        </p:nvSpPr>
        <p:spPr>
          <a:xfrm>
            <a:off x="3429000" y="4572000"/>
            <a:ext cx="2257425" cy="2117725"/>
          </a:xfrm>
          <a:prstGeom prst="star16">
            <a:avLst>
              <a:gd name="adj" fmla="val 28736"/>
            </a:avLst>
          </a:prstGeom>
          <a:solidFill>
            <a:srgbClr val="FF0000">
              <a:alpha val="60783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33798" name="Oval 6"/>
          <p:cNvSpPr/>
          <p:nvPr/>
        </p:nvSpPr>
        <p:spPr>
          <a:xfrm>
            <a:off x="3916363" y="4987925"/>
            <a:ext cx="1230312" cy="12192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21511" name="WordArt 7"/>
          <p:cNvSpPr>
            <a:spLocks noTextEdit="1"/>
          </p:cNvSpPr>
          <p:nvPr/>
        </p:nvSpPr>
        <p:spPr>
          <a:xfrm>
            <a:off x="4281488" y="5264150"/>
            <a:ext cx="527050" cy="755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05</a:t>
            </a:r>
          </a:p>
        </p:txBody>
      </p:sp>
      <p:sp>
        <p:nvSpPr>
          <p:cNvPr id="21512" name="WordArt 8"/>
          <p:cNvSpPr>
            <a:spLocks noTextEdit="1"/>
          </p:cNvSpPr>
          <p:nvPr/>
        </p:nvSpPr>
        <p:spPr>
          <a:xfrm>
            <a:off x="4267200" y="5202238"/>
            <a:ext cx="60960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04</a:t>
            </a:r>
          </a:p>
        </p:txBody>
      </p:sp>
      <p:sp>
        <p:nvSpPr>
          <p:cNvPr id="21513" name="WordArt 9"/>
          <p:cNvSpPr>
            <a:spLocks noTextEdit="1"/>
          </p:cNvSpPr>
          <p:nvPr/>
        </p:nvSpPr>
        <p:spPr>
          <a:xfrm>
            <a:off x="4273550" y="5226050"/>
            <a:ext cx="533400" cy="717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03</a:t>
            </a:r>
          </a:p>
        </p:txBody>
      </p:sp>
      <p:sp>
        <p:nvSpPr>
          <p:cNvPr id="21514" name="WordArt 10"/>
          <p:cNvSpPr>
            <a:spLocks noTextEdit="1"/>
          </p:cNvSpPr>
          <p:nvPr/>
        </p:nvSpPr>
        <p:spPr>
          <a:xfrm>
            <a:off x="4308475" y="5208588"/>
            <a:ext cx="5334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02</a:t>
            </a:r>
          </a:p>
        </p:txBody>
      </p:sp>
      <p:sp>
        <p:nvSpPr>
          <p:cNvPr id="21515" name="WordArt 11"/>
          <p:cNvSpPr>
            <a:spLocks noTextEdit="1"/>
          </p:cNvSpPr>
          <p:nvPr/>
        </p:nvSpPr>
        <p:spPr>
          <a:xfrm>
            <a:off x="4259263" y="5243513"/>
            <a:ext cx="611187" cy="7350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01</a:t>
            </a:r>
          </a:p>
        </p:txBody>
      </p:sp>
      <p:sp>
        <p:nvSpPr>
          <p:cNvPr id="21516" name="WordArt 12"/>
          <p:cNvSpPr>
            <a:spLocks noTextEdit="1"/>
          </p:cNvSpPr>
          <p:nvPr/>
        </p:nvSpPr>
        <p:spPr>
          <a:xfrm>
            <a:off x="4265613" y="5257800"/>
            <a:ext cx="611187" cy="679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 b="1"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00</a:t>
            </a:r>
          </a:p>
        </p:txBody>
      </p:sp>
      <p:sp>
        <p:nvSpPr>
          <p:cNvPr id="21517" name="Text Box 13"/>
          <p:cNvSpPr txBox="1"/>
          <p:nvPr/>
        </p:nvSpPr>
        <p:spPr>
          <a:xfrm>
            <a:off x="4800600" y="472440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33806" name="Text Box 14"/>
          <p:cNvSpPr txBox="1"/>
          <p:nvPr/>
        </p:nvSpPr>
        <p:spPr>
          <a:xfrm>
            <a:off x="2386027" y="2874441"/>
            <a:ext cx="391795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phát triển kinh tế</a:t>
            </a:r>
          </a:p>
        </p:txBody>
      </p:sp>
    </p:spTree>
  </p:cSld>
  <p:clrMapOvr>
    <a:masterClrMapping/>
  </p:clrMapOvr>
  <p:transition advClick="0"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3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6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6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6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33796" grpId="0" animBg="1"/>
      <p:bldP spid="33796" grpId="1" animBg="1"/>
      <p:bldP spid="33797" grpId="0" animBg="1"/>
      <p:bldP spid="33798" grpId="0" animBg="1"/>
      <p:bldP spid="338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1" name="Text Box 7"/>
          <p:cNvSpPr txBox="1"/>
          <p:nvPr/>
        </p:nvSpPr>
        <p:spPr>
          <a:xfrm>
            <a:off x="0" y="1219200"/>
            <a:ext cx="91440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Hoạt động 1: 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tác dụng của thức ăn nuôi g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7833" name="Text Box 9"/>
          <p:cNvSpPr txBox="1"/>
          <p:nvPr/>
        </p:nvSpPr>
        <p:spPr>
          <a:xfrm>
            <a:off x="96838" y="3684587"/>
            <a:ext cx="89709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Thức ăn có tác dụng như thế n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đối với cơ 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7834" name="Text Box 10"/>
          <p:cNvSpPr txBox="1"/>
          <p:nvPr/>
        </p:nvSpPr>
        <p:spPr>
          <a:xfrm>
            <a:off x="0" y="2728912"/>
            <a:ext cx="91440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Các chất dinh dưỡng cung cấp cho cơ thể g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được lấy từ nhiều loại thức ăn khác nhau.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7835" name="Text Box 11"/>
          <p:cNvSpPr txBox="1"/>
          <p:nvPr/>
        </p:nvSpPr>
        <p:spPr>
          <a:xfrm>
            <a:off x="52388" y="2728912"/>
            <a:ext cx="89154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Các chất dinh dưỡng cung cấp cho cơ thể g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được lấy 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7836" name="Text Box 12"/>
          <p:cNvSpPr txBox="1"/>
          <p:nvPr/>
        </p:nvSpPr>
        <p:spPr>
          <a:xfrm>
            <a:off x="90488" y="1733550"/>
            <a:ext cx="91440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Động vật cần những yếu tố n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để tồn tại, sinh trưởng v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7837" name="Text Box 13"/>
          <p:cNvSpPr txBox="1"/>
          <p:nvPr/>
        </p:nvSpPr>
        <p:spPr>
          <a:xfrm>
            <a:off x="20637" y="1724025"/>
            <a:ext cx="9102725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Động vật muốn tồn tại, sinh trưởng v</a:t>
            </a:r>
            <a:r>
              <a:rPr lang="en-US" altLang="en-US"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phát triển cần có đủ nước, không khí, ánh sáng v</a:t>
            </a:r>
            <a:r>
              <a:rPr lang="en-US" altLang="en-US"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chất dinh dưỡng.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7839" name="Text Box 15"/>
          <p:cNvSpPr txBox="1"/>
          <p:nvPr/>
        </p:nvSpPr>
        <p:spPr>
          <a:xfrm>
            <a:off x="36286" y="3684587"/>
            <a:ext cx="9144000" cy="2227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Thức ăn l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nguồn cung cấp năng lượng để duy trì các hoạt động sống của g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như ăn,uống, đi lại, hô hấp, tuần ho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n, b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tiết,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Thức ăn l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nguồn cung cấp các chất dinh dưỡng cần thiết để tạo xương, thịt, trứng của g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78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78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78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78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78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78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7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7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778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778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778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778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7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77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778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778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1" grpId="0"/>
      <p:bldP spid="77833" grpId="0"/>
      <p:bldP spid="77833" grpId="1"/>
      <p:bldP spid="77834" grpId="0"/>
      <p:bldP spid="77835" grpId="0"/>
      <p:bldP spid="77835" grpId="1"/>
      <p:bldP spid="77836" grpId="0"/>
      <p:bldP spid="77836" grpId="1"/>
      <p:bldP spid="77837" grpId="0"/>
      <p:bldP spid="778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/>
          <p:nvPr/>
        </p:nvSpPr>
        <p:spPr>
          <a:xfrm>
            <a:off x="0" y="3276600"/>
            <a:ext cx="9144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78857" name="Text Box 9"/>
          <p:cNvSpPr txBox="1"/>
          <p:nvPr/>
        </p:nvSpPr>
        <p:spPr>
          <a:xfrm>
            <a:off x="0" y="2160588"/>
            <a:ext cx="9144000" cy="1373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Quan sát hình 1 Sách giáo khoa  dùng kinh nghiệm thực tế của gia đình, v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hiểu biết tại nơi em ở hãy kể tên các loại thức ăn cho 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8858" name="Text Box 10">
            <a:hlinkClick r:id="" action="ppaction://noaction"/>
          </p:cNvPr>
          <p:cNvSpPr txBox="1"/>
          <p:nvPr/>
        </p:nvSpPr>
        <p:spPr>
          <a:xfrm>
            <a:off x="55563" y="1628775"/>
            <a:ext cx="8305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Hoạt động 2: 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các loại  thức ăn nuôi g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8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8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8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2" name="AutoShape 12"/>
          <p:cNvSpPr/>
          <p:nvPr/>
        </p:nvSpPr>
        <p:spPr>
          <a:xfrm>
            <a:off x="2133600" y="1385887"/>
            <a:ext cx="6705600" cy="3429000"/>
          </a:xfrm>
          <a:prstGeom prst="horizontalScroll">
            <a:avLst>
              <a:gd name="adj" fmla="val 12500"/>
            </a:avLst>
          </a:prstGeom>
          <a:noFill/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har char="-"/>
            </a:pP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Thóc, ngô, tấm, khoai, sắn, rau xanh, </a:t>
            </a:r>
          </a:p>
          <a:p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cào cào, châu chấu, ốc, tép, vừng, </a:t>
            </a:r>
          </a:p>
          <a:p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bột khoáng, võ trứng, bột tổng hợp…</a:t>
            </a:r>
          </a:p>
        </p:txBody>
      </p:sp>
      <p:pic>
        <p:nvPicPr>
          <p:cNvPr id="51215" name="Picture 15" descr="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5887"/>
            <a:ext cx="9144000" cy="4724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Picture 14" descr="images617809_chic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85887"/>
            <a:ext cx="9094788" cy="4648200"/>
          </a:xfrm>
          <a:prstGeom prst="rect">
            <a:avLst/>
          </a:prstGeom>
          <a:noFill/>
          <a:ln w="57150" cap="flat" cmpd="sng">
            <a:pattFill prst="solidDmnd">
              <a:fgClr>
                <a:srgbClr val="FF0066"/>
              </a:fgClr>
              <a:bgClr>
                <a:srgbClr val="000099"/>
              </a:bgClr>
            </a:patt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51203" name="Text Box 3">
            <a:hlinkClick r:id="" action="ppaction://noaction"/>
          </p:cNvPr>
          <p:cNvSpPr txBox="1"/>
          <p:nvPr/>
        </p:nvSpPr>
        <p:spPr>
          <a:xfrm>
            <a:off x="0" y="838200"/>
            <a:ext cx="83058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Hoạt động 2: 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các loại  thức ăn nuôi g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buNone/>
            </a:pPr>
            <a:fld id="{9A0DB2DC-4C9A-4742-B13C-FB6460FD3503}" type="slidenum">
              <a:rPr lang="en-US" sz="1200" dirty="0">
                <a:solidFill>
                  <a:srgbClr val="898989"/>
                </a:solidFill>
                <a:latin typeface="Times New Roman" panose="02020603050405020304" pitchFamily="18" charset="0"/>
              </a:rPr>
              <a:t>5</a:t>
            </a:fld>
            <a:endParaRPr lang="en-US" sz="12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195" name="Picture 7" descr="rau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188" y="914400"/>
            <a:ext cx="1600200" cy="2066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Picture 5" descr="bap cai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928688"/>
            <a:ext cx="1524000" cy="1992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Picture 10" descr="Bắ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838200"/>
            <a:ext cx="1828800" cy="2133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Picture 11" descr="DĐậu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0963" y="914400"/>
            <a:ext cx="1828800" cy="2133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Picture 12" descr="Lú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38" y="2998788"/>
            <a:ext cx="1524000" cy="190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0" name="Picture 13" descr="Khoai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400" y="2971800"/>
            <a:ext cx="1600200" cy="1924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1" name="Picture 14" descr="Cào cà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8513" y="3103563"/>
            <a:ext cx="1752600" cy="182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2" name="Picture 15" descr="giu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60963" y="3130550"/>
            <a:ext cx="3857625" cy="179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3" name="Picture 16" descr="ốc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7875" y="4926013"/>
            <a:ext cx="1905000" cy="1847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4" name="Picture 17" descr="Cua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10400" y="941388"/>
            <a:ext cx="2057400" cy="2133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5" name="Picture 18" descr="tep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550" y="5035550"/>
            <a:ext cx="2667000" cy="175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6" name="Picture 19" descr="Vo so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4613" y="5014913"/>
            <a:ext cx="1828800" cy="175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7" name="Text Box 13"/>
          <p:cNvSpPr>
            <a:spLocks noGrp="1"/>
          </p:cNvSpPr>
          <p:nvPr>
            <p:ph idx="1"/>
          </p:nvPr>
        </p:nvSpPr>
        <p:spPr>
          <a:xfrm>
            <a:off x="152400" y="76200"/>
            <a:ext cx="8915400" cy="533400"/>
          </a:xfrm>
          <a:ln/>
        </p:spPr>
        <p:txBody>
          <a:bodyPr vert="horz" wrap="square" lIns="91440" tIns="45720" rIns="91440" bIns="45720" anchor="t" anchorCtr="0"/>
          <a:lstStyle/>
          <a:p>
            <a:pPr algn="ctr" eaLnBrk="1" hangingPunct="1">
              <a:spcBef>
                <a:spcPct val="50000"/>
              </a:spcBef>
              <a:buNone/>
            </a:pPr>
            <a:r>
              <a:rPr b="1" i="1" dirty="0">
                <a:solidFill>
                  <a:srgbClr val="0B19C8"/>
                </a:solidFill>
                <a:latin typeface="Times New Roman" panose="02020603050405020304" pitchFamily="18" charset="0"/>
              </a:rPr>
              <a:t>Các loại thức ăn cho gà cơ bản  </a:t>
            </a:r>
          </a:p>
        </p:txBody>
      </p:sp>
      <p:pic>
        <p:nvPicPr>
          <p:cNvPr id="8208" name="Picture 5" descr="tôm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95600" y="4994275"/>
            <a:ext cx="2133600" cy="175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9" name="Rectangle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6"/>
          <p:cNvSpPr txBox="1">
            <a:spLocks noGrp="1" noChangeArrowheads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buNone/>
            </a:pPr>
            <a:fld id="{9A0DB2DC-4C9A-4742-B13C-FB6460FD3503}" type="slidenum">
              <a:rPr lang="en-US" sz="1200" dirty="0">
                <a:solidFill>
                  <a:srgbClr val="898989"/>
                </a:solidFill>
                <a:latin typeface="Times New Roman" panose="02020603050405020304" pitchFamily="18" charset="0"/>
              </a:rPr>
              <a:t>6</a:t>
            </a:fld>
            <a:endParaRPr lang="en-US" sz="12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457200" y="2819400"/>
            <a:ext cx="7772400" cy="5191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220" name="Picture 7" descr="rau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5" y="914400"/>
            <a:ext cx="3152775" cy="3235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Picture 9" descr="DĐậu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5" y="4211638"/>
            <a:ext cx="4724400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Picture 10" descr="Lú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25" y="873125"/>
            <a:ext cx="3657600" cy="3276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3" name="Picture 11" descr="Bắ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8075" y="4316413"/>
            <a:ext cx="4114800" cy="2438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4" name="Picture 12" descr="Khoai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5475" y="914400"/>
            <a:ext cx="2092325" cy="33480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Rectangle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9226" name="Text Box 3"/>
          <p:cNvSpPr txBox="1"/>
          <p:nvPr/>
        </p:nvSpPr>
        <p:spPr>
          <a:xfrm>
            <a:off x="685800" y="152400"/>
            <a:ext cx="7543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Các loại thức </a:t>
            </a:r>
            <a:r>
              <a:rPr lang="vi-VN" altLang="x-none" sz="28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ă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n nuôi gà 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6"/>
          <p:cNvSpPr txBox="1">
            <a:spLocks noGrp="1" noChangeArrowheads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buNone/>
            </a:pPr>
            <a:fld id="{9A0DB2DC-4C9A-4742-B13C-FB6460FD3503}" type="slidenum">
              <a:rPr lang="en-US" sz="1200" dirty="0">
                <a:solidFill>
                  <a:srgbClr val="898989"/>
                </a:solidFill>
                <a:latin typeface="Times New Roman" panose="02020603050405020304" pitchFamily="18" charset="0"/>
              </a:rPr>
              <a:t>7</a:t>
            </a:fld>
            <a:endParaRPr lang="en-US" sz="12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457200" y="2819400"/>
            <a:ext cx="7772400" cy="5191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en-US" sz="28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244" name="Picture 8" descr="giu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191000"/>
            <a:ext cx="1981200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9" descr="Cu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4191000"/>
            <a:ext cx="3048000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10" descr="Cào cà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1371600"/>
            <a:ext cx="2892425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7" name="Picture 11" descr="te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413" y="1371600"/>
            <a:ext cx="2971800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Picture 12" descr="DĐậu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0325" y="4191000"/>
            <a:ext cx="1905000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9" name="Picture 13" descr="Bắ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1038" y="4191000"/>
            <a:ext cx="2057400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0" name="Picture 14" descr="ca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9188" y="1373188"/>
            <a:ext cx="2819400" cy="2589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51" name="Rectangle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  <p:sp>
        <p:nvSpPr>
          <p:cNvPr id="10252" name="Text Box 3"/>
          <p:cNvSpPr txBox="1"/>
          <p:nvPr/>
        </p:nvSpPr>
        <p:spPr>
          <a:xfrm>
            <a:off x="685800" y="457200"/>
            <a:ext cx="7543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Các loại thức </a:t>
            </a:r>
            <a:r>
              <a:rPr lang="vi-VN" altLang="x-none" sz="28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ă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n nuôi gà 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2"/>
          <p:cNvSpPr/>
          <p:nvPr/>
        </p:nvSpPr>
        <p:spPr>
          <a:xfrm>
            <a:off x="4532313" y="60325"/>
            <a:ext cx="4762" cy="649287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7" name="Rectangle 4"/>
          <p:cNvSpPr/>
          <p:nvPr/>
        </p:nvSpPr>
        <p:spPr>
          <a:xfrm>
            <a:off x="-4762" y="47625"/>
            <a:ext cx="4576762" cy="5334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eaLnBrk="0" hangingPunct="0">
              <a:lnSpc>
                <a:spcPct val="120000"/>
              </a:lnSpc>
            </a:pP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Thức ăn cung cấp chất bột đường</a:t>
            </a:r>
          </a:p>
        </p:txBody>
      </p:sp>
      <p:pic>
        <p:nvPicPr>
          <p:cNvPr id="11268" name="Picture 5" descr="Mot so thuc an cung cap chat bot duong cho ga"/>
          <p:cNvPicPr>
            <a:picLocks noChangeAspect="1"/>
          </p:cNvPicPr>
          <p:nvPr/>
        </p:nvPicPr>
        <p:blipFill>
          <a:blip r:embed="rId2"/>
          <a:srcRect l="8487" t="48097" r="53761" b="4608"/>
          <a:stretch>
            <a:fillRect/>
          </a:stretch>
        </p:blipFill>
        <p:spPr>
          <a:xfrm>
            <a:off x="76200" y="585788"/>
            <a:ext cx="2273300" cy="14779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9" name="Text Box 6"/>
          <p:cNvSpPr txBox="1"/>
          <p:nvPr/>
        </p:nvSpPr>
        <p:spPr>
          <a:xfrm>
            <a:off x="450850" y="4175125"/>
            <a:ext cx="11557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Sắn</a:t>
            </a:r>
          </a:p>
        </p:txBody>
      </p:sp>
      <p:sp>
        <p:nvSpPr>
          <p:cNvPr id="11270" name="Text Box 7"/>
          <p:cNvSpPr txBox="1"/>
          <p:nvPr/>
        </p:nvSpPr>
        <p:spPr>
          <a:xfrm>
            <a:off x="2292350" y="4175125"/>
            <a:ext cx="11557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Khoai</a:t>
            </a:r>
          </a:p>
        </p:txBody>
      </p:sp>
      <p:pic>
        <p:nvPicPr>
          <p:cNvPr id="11271" name="Picture 8" descr="Mot so thuc an cung cap chat bot duong cho ga"/>
          <p:cNvPicPr>
            <a:picLocks noChangeAspect="1"/>
          </p:cNvPicPr>
          <p:nvPr/>
        </p:nvPicPr>
        <p:blipFill>
          <a:blip r:embed="rId2"/>
          <a:srcRect l="59787" t="53455" r="2251" b="6807"/>
          <a:stretch>
            <a:fillRect/>
          </a:stretch>
        </p:blipFill>
        <p:spPr>
          <a:xfrm>
            <a:off x="609600" y="4632325"/>
            <a:ext cx="2743200" cy="177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2" name="Picture 9" descr="Mot so thuc an cung cap chat dam cho ga"/>
          <p:cNvPicPr>
            <a:picLocks noChangeAspect="1"/>
          </p:cNvPicPr>
          <p:nvPr/>
        </p:nvPicPr>
        <p:blipFill>
          <a:blip r:embed="rId3"/>
          <a:srcRect l="885" t="885" r="68141" b="63681"/>
          <a:stretch>
            <a:fillRect/>
          </a:stretch>
        </p:blipFill>
        <p:spPr>
          <a:xfrm>
            <a:off x="4648200" y="2590800"/>
            <a:ext cx="1920875" cy="1646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3" name="Picture 10" descr="Mot so thuc an cung cap chat dam cho ga"/>
          <p:cNvPicPr>
            <a:picLocks noChangeAspect="1"/>
          </p:cNvPicPr>
          <p:nvPr/>
        </p:nvPicPr>
        <p:blipFill>
          <a:blip r:embed="rId3"/>
          <a:srcRect l="35306" t="885" r="37167" b="61546"/>
          <a:stretch>
            <a:fillRect/>
          </a:stretch>
        </p:blipFill>
        <p:spPr>
          <a:xfrm>
            <a:off x="7116763" y="627063"/>
            <a:ext cx="1589087" cy="1501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4" name="Picture 11" descr="Mot so thuc an cung cap chat dam cho ga"/>
          <p:cNvPicPr>
            <a:picLocks noChangeAspect="1"/>
          </p:cNvPicPr>
          <p:nvPr/>
        </p:nvPicPr>
        <p:blipFill>
          <a:blip r:embed="rId3"/>
          <a:srcRect l="65433" t="885" r="311" b="57510"/>
          <a:stretch>
            <a:fillRect/>
          </a:stretch>
        </p:blipFill>
        <p:spPr>
          <a:xfrm>
            <a:off x="4716463" y="620713"/>
            <a:ext cx="1655762" cy="14652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5" name="Picture 12" descr="Mot so thuc an cung cap chat dam cho ga"/>
          <p:cNvPicPr>
            <a:picLocks noChangeAspect="1"/>
          </p:cNvPicPr>
          <p:nvPr/>
        </p:nvPicPr>
        <p:blipFill>
          <a:blip r:embed="rId3"/>
          <a:srcRect l="2563" t="49103" r="71921" b="16948"/>
          <a:stretch>
            <a:fillRect/>
          </a:stretch>
        </p:blipFill>
        <p:spPr>
          <a:xfrm>
            <a:off x="7086600" y="2590800"/>
            <a:ext cx="1752600" cy="1649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6" name="Picture 13" descr="Mot so thuc an cung cap chat dam cho ga"/>
          <p:cNvPicPr>
            <a:picLocks noChangeAspect="1"/>
          </p:cNvPicPr>
          <p:nvPr/>
        </p:nvPicPr>
        <p:blipFill>
          <a:blip r:embed="rId3"/>
          <a:srcRect l="30698" t="65193" r="41481" b="78"/>
          <a:stretch>
            <a:fillRect/>
          </a:stretch>
        </p:blipFill>
        <p:spPr>
          <a:xfrm>
            <a:off x="7081838" y="4695825"/>
            <a:ext cx="1752600" cy="154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7" name="Picture 14" descr="Mot so thuc an cung cap chat dam cho ga"/>
          <p:cNvPicPr>
            <a:picLocks noChangeAspect="1"/>
          </p:cNvPicPr>
          <p:nvPr/>
        </p:nvPicPr>
        <p:blipFill>
          <a:blip r:embed="rId3"/>
          <a:srcRect l="64861" t="59698" r="311" b="806"/>
          <a:stretch>
            <a:fillRect/>
          </a:stretch>
        </p:blipFill>
        <p:spPr>
          <a:xfrm>
            <a:off x="4648200" y="4681538"/>
            <a:ext cx="1905000" cy="1528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8" name="Text Box 15"/>
          <p:cNvSpPr txBox="1"/>
          <p:nvPr/>
        </p:nvSpPr>
        <p:spPr>
          <a:xfrm>
            <a:off x="4800600" y="4191000"/>
            <a:ext cx="15367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Tôm</a:t>
            </a:r>
          </a:p>
        </p:txBody>
      </p:sp>
      <p:sp>
        <p:nvSpPr>
          <p:cNvPr id="11279" name="Text Box 16"/>
          <p:cNvSpPr txBox="1"/>
          <p:nvPr/>
        </p:nvSpPr>
        <p:spPr>
          <a:xfrm>
            <a:off x="7162800" y="2133600"/>
            <a:ext cx="15367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Đỗ t</a:t>
            </a:r>
            <a:r>
              <a:rPr lang="vi-VN" altLang="x-none"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ươ</a:t>
            </a: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ng</a:t>
            </a:r>
          </a:p>
        </p:txBody>
      </p:sp>
      <p:sp>
        <p:nvSpPr>
          <p:cNvPr id="11280" name="Text Box 17"/>
          <p:cNvSpPr txBox="1"/>
          <p:nvPr/>
        </p:nvSpPr>
        <p:spPr>
          <a:xfrm>
            <a:off x="4495800" y="2133600"/>
            <a:ext cx="1792288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Châu chấu</a:t>
            </a:r>
          </a:p>
        </p:txBody>
      </p:sp>
      <p:sp>
        <p:nvSpPr>
          <p:cNvPr id="11281" name="Text Box 18"/>
          <p:cNvSpPr txBox="1"/>
          <p:nvPr/>
        </p:nvSpPr>
        <p:spPr>
          <a:xfrm>
            <a:off x="7467600" y="4191000"/>
            <a:ext cx="11557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Lạc</a:t>
            </a:r>
          </a:p>
        </p:txBody>
      </p:sp>
      <p:sp>
        <p:nvSpPr>
          <p:cNvPr id="11282" name="Text Box 19"/>
          <p:cNvSpPr txBox="1"/>
          <p:nvPr/>
        </p:nvSpPr>
        <p:spPr>
          <a:xfrm>
            <a:off x="7315200" y="6248400"/>
            <a:ext cx="11557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Vừng</a:t>
            </a:r>
          </a:p>
        </p:txBody>
      </p:sp>
      <p:sp>
        <p:nvSpPr>
          <p:cNvPr id="11283" name="Text Box 20"/>
          <p:cNvSpPr txBox="1"/>
          <p:nvPr/>
        </p:nvSpPr>
        <p:spPr>
          <a:xfrm>
            <a:off x="4876800" y="6248400"/>
            <a:ext cx="11557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Cá</a:t>
            </a:r>
          </a:p>
        </p:txBody>
      </p:sp>
      <p:sp>
        <p:nvSpPr>
          <p:cNvPr id="11284" name="Text Box 21"/>
          <p:cNvSpPr txBox="1"/>
          <p:nvPr/>
        </p:nvSpPr>
        <p:spPr>
          <a:xfrm>
            <a:off x="552450" y="2089150"/>
            <a:ext cx="11557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Ngô</a:t>
            </a:r>
          </a:p>
        </p:txBody>
      </p:sp>
      <p:sp>
        <p:nvSpPr>
          <p:cNvPr id="11285" name="Text Box 22"/>
          <p:cNvSpPr txBox="1"/>
          <p:nvPr/>
        </p:nvSpPr>
        <p:spPr>
          <a:xfrm>
            <a:off x="1447800" y="6384925"/>
            <a:ext cx="11557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Gạo</a:t>
            </a:r>
          </a:p>
        </p:txBody>
      </p:sp>
      <p:pic>
        <p:nvPicPr>
          <p:cNvPr id="11286" name="Picture 23" descr="Cac loai thuc an nuoi ga"/>
          <p:cNvPicPr>
            <a:picLocks noChangeAspect="1"/>
          </p:cNvPicPr>
          <p:nvPr/>
        </p:nvPicPr>
        <p:blipFill>
          <a:blip r:embed="rId4"/>
          <a:srcRect l="24599" t="66710" r="53021" b="671"/>
          <a:stretch>
            <a:fillRect/>
          </a:stretch>
        </p:blipFill>
        <p:spPr>
          <a:xfrm>
            <a:off x="2444750" y="609600"/>
            <a:ext cx="1670050" cy="1447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87" name="Text Box 24"/>
          <p:cNvSpPr txBox="1"/>
          <p:nvPr/>
        </p:nvSpPr>
        <p:spPr>
          <a:xfrm>
            <a:off x="2673350" y="2133600"/>
            <a:ext cx="11557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0B19C8"/>
                </a:solidFill>
                <a:latin typeface="Times New Roman" panose="02020603050405020304" pitchFamily="18" charset="0"/>
              </a:rPr>
              <a:t>Thóc</a:t>
            </a:r>
          </a:p>
        </p:txBody>
      </p:sp>
      <p:pic>
        <p:nvPicPr>
          <p:cNvPr id="11288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588" y="2625725"/>
            <a:ext cx="1439862" cy="1622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89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4538" y="2643188"/>
            <a:ext cx="1947862" cy="15859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90" name="Rectangle 27"/>
          <p:cNvSpPr/>
          <p:nvPr/>
        </p:nvSpPr>
        <p:spPr>
          <a:xfrm>
            <a:off x="4572000" y="76200"/>
            <a:ext cx="4343400" cy="5334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eaLnBrk="0" hangingPunct="0">
              <a:lnSpc>
                <a:spcPct val="120000"/>
              </a:lnSpc>
            </a:pP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Thức ăn cung cấp chất đạm</a:t>
            </a:r>
          </a:p>
        </p:txBody>
      </p:sp>
      <p:sp>
        <p:nvSpPr>
          <p:cNvPr id="11291" name="Rectangle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 cap="flat" cmpd="sng">
            <a:pattFill prst="sphere">
              <a:fgClr>
                <a:srgbClr val="0000FF"/>
              </a:fgClr>
              <a:bgClr>
                <a:srgbClr val="FF0000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vi-VN" altLang="x-none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3">
            <a:hlinkClick r:id="" action="ppaction://noaction"/>
          </p:cNvPr>
          <p:cNvSpPr txBox="1"/>
          <p:nvPr/>
        </p:nvSpPr>
        <p:spPr>
          <a:xfrm>
            <a:off x="0" y="1600200"/>
            <a:ext cx="91440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Hoạt động 3: 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tác dụng v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sử dụng từng loại                       thức ăn nuôi g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262" name="Text Box 14"/>
          <p:cNvSpPr txBox="1"/>
          <p:nvPr/>
        </p:nvSpPr>
        <p:spPr>
          <a:xfrm>
            <a:off x="0" y="2971800"/>
            <a:ext cx="9144000" cy="2227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Thức ăn cung cấp chất bột đường.</a:t>
            </a:r>
          </a:p>
          <a:p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Thức ăn cung cấp chất đạm.</a:t>
            </a:r>
          </a:p>
          <a:p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Thức ăn cung cấp chất khoáng.</a:t>
            </a:r>
          </a:p>
          <a:p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Thức ăn cung cấp vi - ta- min.</a:t>
            </a:r>
          </a:p>
          <a:p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Thức ăn hỗn hợp.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263" name="Text Box 15"/>
          <p:cNvSpPr txBox="1"/>
          <p:nvPr/>
        </p:nvSpPr>
        <p:spPr>
          <a:xfrm>
            <a:off x="0" y="2528888"/>
            <a:ext cx="91440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Thức ăn của g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được chia l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264" name="Text Box 16"/>
          <p:cNvSpPr txBox="1"/>
          <p:nvPr/>
        </p:nvSpPr>
        <p:spPr>
          <a:xfrm>
            <a:off x="0" y="2992036"/>
            <a:ext cx="8964612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Kể tên các loại thức 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3265" name="Text Box 17"/>
          <p:cNvSpPr txBox="1"/>
          <p:nvPr/>
        </p:nvSpPr>
        <p:spPr>
          <a:xfrm>
            <a:off x="-9099" y="2528888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Thức ăn của g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>
                <a:solidFill>
                  <a:srgbClr val="0B19C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gồm có 5 loại.</a:t>
            </a:r>
            <a:endParaRPr sz="2800" b="1" dirty="0">
              <a:solidFill>
                <a:srgbClr val="0B19C8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/>
      <p:bldP spid="53262" grpId="0"/>
      <p:bldP spid="53263" grpId="0"/>
      <p:bldP spid="53263" grpId="1"/>
      <p:bldP spid="53264" grpId="0"/>
      <p:bldP spid="53264" grpId="1"/>
      <p:bldP spid="53265" grpId="0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724</Words>
  <Application>Microsoft Office PowerPoint</Application>
  <PresentationFormat>On-screen Show (4:3)</PresentationFormat>
  <Paragraphs>112</Paragraphs>
  <Slides>18</Slides>
  <Notes>12</Notes>
  <HiddenSlides>5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.VnTime</vt:lpstr>
      <vt:lpstr>Arial</vt:lpstr>
      <vt:lpstr>Averta Std CY Bold</vt:lpstr>
      <vt:lpstr>Calibri</vt:lpstr>
      <vt:lpstr>Quicksand Medium</vt:lpstr>
      <vt:lpstr>Times New Roman</vt:lpstr>
      <vt:lpstr>1_Default Design</vt:lpstr>
      <vt:lpstr>Hoạt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phuonganhnguyen7040@gmail.com</cp:lastModifiedBy>
  <cp:revision>233</cp:revision>
  <dcterms:created xsi:type="dcterms:W3CDTF">2008-12-12T23:52:07Z</dcterms:created>
  <dcterms:modified xsi:type="dcterms:W3CDTF">2023-07-21T11:39:58Z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35C0F2BCA4CE4A7AB435BDAA37BF9E8A</vt:lpwstr>
  </property>
  <property fmtid="{D5CDD505-2E9C-101B-9397-08002B2CF9AE}" pid="3" name="KSOProductBuildVer">
    <vt:lpwstr>1033-11.2.0.11029</vt:lpwstr>
  </property>
</Properties>
</file>