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B2D8E6"/>
    <a:srgbClr val="FFA7A9"/>
    <a:srgbClr val="FF7C80"/>
    <a:srgbClr val="3333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12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BẢNG CỘNG, BẢNG TRỪ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650830"/>
              </p:ext>
            </p:extLst>
          </p:nvPr>
        </p:nvGraphicFramePr>
        <p:xfrm>
          <a:off x="1066800" y="2242782"/>
          <a:ext cx="7010400" cy="370081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31862"/>
                <a:gridCol w="2578538"/>
              </a:tblGrid>
              <a:tr h="6168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803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8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803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803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8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435925"/>
            <a:ext cx="2667000" cy="7620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Bảng</a:t>
            </a:r>
            <a:r>
              <a:rPr lang="en-US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trừ</a:t>
            </a:r>
            <a:endParaRPr lang="vi-VN" sz="3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09862" y="230496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15226" y="2304969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61917" y="230496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71003" y="22938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80089" y="22938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67" y="230496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511" y="2288575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655" y="2293896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799" y="2293896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943" y="230496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87" y="2288575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231" y="2293896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375" y="2286693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" name="TextBox 107"/>
          <p:cNvSpPr txBox="1"/>
          <p:nvPr/>
        </p:nvSpPr>
        <p:spPr>
          <a:xfrm>
            <a:off x="5820495" y="291930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225859" y="2919303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672550" y="2919303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081636" y="290823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490722" y="290823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1930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44" y="290290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88" y="2908230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432" y="2908230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76" y="291930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20" y="290290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08" y="290102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347" y="2908230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" name="TextBox 121"/>
          <p:cNvSpPr txBox="1"/>
          <p:nvPr/>
        </p:nvSpPr>
        <p:spPr>
          <a:xfrm>
            <a:off x="5820495" y="355903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225859" y="3559033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672550" y="3559033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081636" y="354796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490722" y="354796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5903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44" y="354263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88" y="3547960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432" y="3547960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76" y="355903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08" y="354075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347" y="3547960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657" y="3559033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" name="TextBox 135"/>
          <p:cNvSpPr txBox="1"/>
          <p:nvPr/>
        </p:nvSpPr>
        <p:spPr>
          <a:xfrm>
            <a:off x="5820495" y="414736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225859" y="4147367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672550" y="414736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7081636" y="413629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490722" y="413629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47367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44" y="413097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88" y="4136294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432" y="4136294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533" y="4129091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347" y="4136294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657" y="414736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083" y="414736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" name="TextBox 149"/>
          <p:cNvSpPr txBox="1"/>
          <p:nvPr/>
        </p:nvSpPr>
        <p:spPr>
          <a:xfrm>
            <a:off x="5820495" y="477823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6225859" y="4778233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672550" y="4778233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7081636" y="476716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490722" y="4767160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778233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44" y="4761839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88" y="4767160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533" y="475995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822" y="4767160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657" y="4778233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083" y="4778233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372" y="4780427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" name="TextBox 163"/>
          <p:cNvSpPr txBox="1"/>
          <p:nvPr/>
        </p:nvSpPr>
        <p:spPr>
          <a:xfrm>
            <a:off x="5831128" y="540023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6236492" y="5400235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6683183" y="5400235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7092269" y="538916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7501355" y="538916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33" y="5400235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77" y="5383841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641" y="5381959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980" y="5389162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90" y="5400235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16" y="5400235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005" y="5402429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225" y="5397512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8" name="TextBox 177"/>
          <p:cNvSpPr txBox="1"/>
          <p:nvPr/>
        </p:nvSpPr>
        <p:spPr>
          <a:xfrm>
            <a:off x="5841761" y="6020468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6247125" y="6020468"/>
            <a:ext cx="312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6693816" y="6020468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7102902" y="6009395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7511988" y="6009395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66" y="6020468"/>
            <a:ext cx="498144" cy="48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274" y="6002192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613" y="6009395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923" y="6020468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49" y="6020468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38" y="6022662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858" y="6017745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281" y="6020935"/>
            <a:ext cx="500574" cy="4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0069 L 0.05086 0.0006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93 L 0.05035 -0.0009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6.56799E-7 L 0.04965 6.56799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3.33333E-6 L 0.05417 3.33333E-6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7" y="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0.00161 L 0.05296 0.0016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255 L 0.04861 0.0025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-0.00139 L 0.05521 -0.00139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7" y="0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138 L 0.0552 0.00138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254 L 0.04931 0.00254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0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139 L 0.05816 -0.00139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50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0.00046 L 0.05556 -0.00046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4.44444E-6 L 0.05347 -4.44444E-6 " pathEditMode="relative" rAng="0" ptsTypes="AA">
                                      <p:cBhvr>
                                        <p:cTn id="250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7" y="0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8 0.00162 L 0.05382 0.00162 " pathEditMode="relative" rAng="0" ptsTypes="AA">
                                      <p:cBhvr>
                                        <p:cTn id="252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0.00255 L 0.04791 0.00255 " pathEditMode="relative" rAng="0" ptsTypes="AA">
                                      <p:cBhvr>
                                        <p:cTn id="254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0"/>
                                    </p:animMotion>
                                  </p:childTnLst>
                                </p:cTn>
                              </p:par>
                              <p:par>
                                <p:cTn id="2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0.05642 -4.44444E-6 " pathEditMode="relative" rAng="0" ptsTypes="AA">
                                      <p:cBhvr>
                                        <p:cTn id="25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00"/>
                            </p:stCondLst>
                            <p:childTnLst>
                              <p:par>
                                <p:cTn id="2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000"/>
                            </p:stCondLst>
                            <p:childTnLst>
                              <p:par>
                                <p:cTn id="2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500"/>
                            </p:stCondLst>
                            <p:childTnLst>
                              <p:par>
                                <p:cTn id="2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1.85185E-6 L 0.05312 1.85185E-6 " pathEditMode="relative" rAng="0" ptsTypes="AA">
                                      <p:cBhvr>
                                        <p:cTn id="307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" y="0"/>
                                    </p:animMotion>
                                  </p:childTnLst>
                                </p:cTn>
                              </p:par>
                              <p:par>
                                <p:cTn id="3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0092 L 0.05434 0.00092 " pathEditMode="relative" rAng="0" ptsTypes="AA">
                                      <p:cBhvr>
                                        <p:cTn id="309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0" y="0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0.05052 4.81481E-6 " pathEditMode="relative" rAng="0" ptsTypes="AA">
                                      <p:cBhvr>
                                        <p:cTn id="311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0"/>
                                    </p:animMotion>
                                  </p:childTnLst>
                                </p:cTn>
                              </p:par>
                              <p:par>
                                <p:cTn id="3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0.00161 L 0.05174 0.00161 " pathEditMode="relative" rAng="0" ptsTypes="AA">
                                      <p:cBhvr>
                                        <p:cTn id="31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1" y="0"/>
                                    </p:animMotion>
                                  </p:childTnLst>
                                </p:cTn>
                              </p:par>
                              <p:par>
                                <p:cTn id="3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0.00255 L 0.04618 0.00255 " pathEditMode="relative" rAng="0" ptsTypes="AA">
                                      <p:cBhvr>
                                        <p:cTn id="315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0"/>
                                    </p:animMotion>
                                  </p:childTnLst>
                                </p:cTn>
                              </p:par>
                              <p:par>
                                <p:cTn id="3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046 L 0.05434 0.00046 " pathEditMode="relative" rAng="0" ptsTypes="AA">
                                      <p:cBhvr>
                                        <p:cTn id="317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00"/>
                            </p:stCondLst>
                            <p:childTnLst>
                              <p:par>
                                <p:cTn id="3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1000"/>
                            </p:stCondLst>
                            <p:childTnLst>
                              <p:par>
                                <p:cTn id="3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047 L 0.05364 -0.00047 " pathEditMode="relative" rAng="0" ptsTypes="AA">
                                      <p:cBhvr>
                                        <p:cTn id="368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0"/>
                                    </p:animMotion>
                                  </p:childTnLst>
                                </p:cTn>
                              </p:par>
                              <p:par>
                                <p:cTn id="36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069 L 0.05278 -0.00069 " pathEditMode="relative" rAng="0" ptsTypes="AA">
                                      <p:cBhvr>
                                        <p:cTn id="370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0"/>
                                    </p:animMotion>
                                  </p:childTnLst>
                                </p:cTn>
                              </p:par>
                              <p:par>
                                <p:cTn id="37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05573 -1.48148E-6 " pathEditMode="relative" rAng="0" ptsTypes="AA">
                                      <p:cBhvr>
                                        <p:cTn id="372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8" y="0"/>
                                    </p:animMotion>
                                  </p:childTnLst>
                                </p:cTn>
                              </p:par>
                              <p:par>
                                <p:cTn id="3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0047 L 0.05451 -0.00047 " pathEditMode="relative" rAng="0" ptsTypes="AA">
                                      <p:cBhvr>
                                        <p:cTn id="374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0"/>
                                    </p:animMotion>
                                  </p:childTnLst>
                                </p:cTn>
                              </p:par>
                              <p:par>
                                <p:cTn id="37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8.0481E-7 L 0.05243 -8.0481E-7 " pathEditMode="relative" rAng="0" ptsTypes="AA">
                                      <p:cBhvr>
                                        <p:cTn id="376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0"/>
                                    </p:animMotion>
                                  </p:childTnLst>
                                </p:cTn>
                              </p:par>
                              <p:par>
                                <p:cTn id="37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231 L 0.0467 0.00231 " pathEditMode="relative" rAng="0" ptsTypes="AA">
                                      <p:cBhvr>
                                        <p:cTn id="378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0"/>
                                    </p:animMotion>
                                  </p:childTnLst>
                                </p:cTn>
                              </p:par>
                              <p:par>
                                <p:cTn id="3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0047 L 0.05139 -0.00047 " pathEditMode="relative" rAng="0" ptsTypes="AA">
                                      <p:cBhvr>
                                        <p:cTn id="380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500"/>
                            </p:stCondLst>
                            <p:childTnLst>
                              <p:par>
                                <p:cTn id="3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1000"/>
                            </p:stCondLst>
                            <p:childTnLst>
                              <p:par>
                                <p:cTn id="3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1500"/>
                            </p:stCondLst>
                            <p:childTnLst>
                              <p:par>
                                <p:cTn id="3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Oval 89"/>
          <p:cNvSpPr/>
          <p:nvPr/>
        </p:nvSpPr>
        <p:spPr>
          <a:xfrm>
            <a:off x="457200" y="2286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916373" y="2440416"/>
            <a:ext cx="1143000" cy="75796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465" y="25039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201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00587"/>
              </p:ext>
            </p:extLst>
          </p:nvPr>
        </p:nvGraphicFramePr>
        <p:xfrm>
          <a:off x="1004249" y="3913686"/>
          <a:ext cx="7225351" cy="1663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193"/>
                <a:gridCol w="1032193"/>
                <a:gridCol w="1032193"/>
                <a:gridCol w="1032193"/>
                <a:gridCol w="1032193"/>
                <a:gridCol w="1032193"/>
                <a:gridCol w="1032193"/>
              </a:tblGrid>
              <a:tr h="554548">
                <a:tc rowSpan="2">
                  <a:txBody>
                    <a:bodyPr/>
                    <a:lstStyle/>
                    <a:p>
                      <a:endParaRPr lang="en-US" sz="600" dirty="0" smtClean="0"/>
                    </a:p>
                    <a:p>
                      <a:endParaRPr lang="en-US" sz="600" dirty="0" smtClean="0"/>
                    </a:p>
                    <a:p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gency FB" pitchFamily="34" charset="0"/>
                        </a:rPr>
                        <a:t>    </a:t>
                      </a:r>
                      <a:r>
                        <a:rPr lang="en-US" sz="35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vi-VN" sz="35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</a:tr>
              <a:tr h="554548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</a:tr>
              <a:tr h="554548"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3000" dirty="0"/>
                    </a:p>
                  </a:txBody>
                  <a:tcPr>
                    <a:lnL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3" name="TextBox 102"/>
          <p:cNvSpPr txBox="1"/>
          <p:nvPr/>
        </p:nvSpPr>
        <p:spPr>
          <a:xfrm>
            <a:off x="2345334" y="502333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3855" y="502333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5018784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1144" y="5018784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7000" y="5018784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800" y="5018784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22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359515"/>
              </p:ext>
            </p:extLst>
          </p:nvPr>
        </p:nvGraphicFramePr>
        <p:xfrm>
          <a:off x="51319" y="1842447"/>
          <a:ext cx="9016481" cy="4800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4881"/>
                <a:gridCol w="994881"/>
                <a:gridCol w="994881"/>
                <a:gridCol w="994881"/>
                <a:gridCol w="994881"/>
                <a:gridCol w="994881"/>
                <a:gridCol w="994881"/>
                <a:gridCol w="994881"/>
                <a:gridCol w="1057433"/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– 1 = 1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– 1 = 2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= 3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= 4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= 5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= 6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1 = 7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 – 1 = 8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lang="en-US" sz="15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– 1 = 9 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2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2 = 2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2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2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 – 2 = 6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2 = 7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2 = 8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3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= 1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3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3 = 3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3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8 – 3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 3 = 6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3 = 7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 4 = 2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8 – 4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4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4 = 6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= 1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– 5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– 5 = 3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 5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5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– 6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i="0" dirty="0" smtClean="0">
                          <a:latin typeface="Arial" pitchFamily="34" charset="0"/>
                          <a:cs typeface="Arial" pitchFamily="34" charset="0"/>
                        </a:rPr>
                        <a:t>8 – 6 = 2</a:t>
                      </a:r>
                      <a:endParaRPr lang="vi-VN" sz="15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 6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6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8 – 7 = 1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 7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7 = 3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9 – 8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8 = 2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10 – 9 = 1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0" name="Oval 89"/>
          <p:cNvSpPr/>
          <p:nvPr/>
        </p:nvSpPr>
        <p:spPr>
          <a:xfrm>
            <a:off x="228600" y="5334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762000"/>
            <a:ext cx="539923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hoàn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bảng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trừ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58" y="3657600"/>
            <a:ext cx="25812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747156" y="2457064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47156" y="2992937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47155" y="3523864"/>
            <a:ext cx="228601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39"/>
          <p:cNvSpPr txBox="1"/>
          <p:nvPr/>
        </p:nvSpPr>
        <p:spPr>
          <a:xfrm>
            <a:off x="3761096" y="2463270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39"/>
          <p:cNvSpPr txBox="1"/>
          <p:nvPr/>
        </p:nvSpPr>
        <p:spPr>
          <a:xfrm>
            <a:off x="3767580" y="3002366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39"/>
          <p:cNvSpPr txBox="1"/>
          <p:nvPr/>
        </p:nvSpPr>
        <p:spPr>
          <a:xfrm>
            <a:off x="3758959" y="3537512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752600" y="2466314"/>
            <a:ext cx="228601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39"/>
          <p:cNvSpPr txBox="1"/>
          <p:nvPr/>
        </p:nvSpPr>
        <p:spPr>
          <a:xfrm>
            <a:off x="1764404" y="2479962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42004" y="3507172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42004" y="4043045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742003" y="4573972"/>
            <a:ext cx="228601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39"/>
          <p:cNvSpPr txBox="1"/>
          <p:nvPr/>
        </p:nvSpPr>
        <p:spPr>
          <a:xfrm>
            <a:off x="5755944" y="3513378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39"/>
          <p:cNvSpPr txBox="1"/>
          <p:nvPr/>
        </p:nvSpPr>
        <p:spPr>
          <a:xfrm>
            <a:off x="5762428" y="4052474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9"/>
          <p:cNvSpPr txBox="1"/>
          <p:nvPr/>
        </p:nvSpPr>
        <p:spPr>
          <a:xfrm>
            <a:off x="5753807" y="4587620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31164" y="4587771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31164" y="5123644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31163" y="5654571"/>
            <a:ext cx="228601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9"/>
          <p:cNvSpPr txBox="1"/>
          <p:nvPr/>
        </p:nvSpPr>
        <p:spPr>
          <a:xfrm>
            <a:off x="7745104" y="4593977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9"/>
          <p:cNvSpPr txBox="1"/>
          <p:nvPr/>
        </p:nvSpPr>
        <p:spPr>
          <a:xfrm>
            <a:off x="7751588" y="5133073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9"/>
          <p:cNvSpPr txBox="1"/>
          <p:nvPr/>
        </p:nvSpPr>
        <p:spPr>
          <a:xfrm>
            <a:off x="7742967" y="5668219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8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7" grpId="0"/>
      <p:bldP spid="20" grpId="0" animBg="1"/>
      <p:bldP spid="21" grpId="0" animBg="1"/>
      <p:bldP spid="23" grpId="0" animBg="1"/>
      <p:bldP spid="25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66" y="1255294"/>
            <a:ext cx="8077234" cy="560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0" y="685800"/>
            <a:ext cx="245451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nhẩm</a:t>
            </a:r>
            <a:endParaRPr lang="vi-VN" sz="3500" b="1" dirty="0"/>
          </a:p>
        </p:txBody>
      </p:sp>
      <p:sp>
        <p:nvSpPr>
          <p:cNvPr id="4" name="Oval 3"/>
          <p:cNvSpPr/>
          <p:nvPr/>
        </p:nvSpPr>
        <p:spPr>
          <a:xfrm>
            <a:off x="228600" y="5334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272287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317</Words>
  <Application>Microsoft Office PowerPoint</Application>
  <PresentationFormat>On-screen Show (4:3)</PresentationFormat>
  <Paragraphs>133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Bảng trừ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50</cp:revision>
  <dcterms:created xsi:type="dcterms:W3CDTF">2006-08-16T00:00:00Z</dcterms:created>
  <dcterms:modified xsi:type="dcterms:W3CDTF">2020-08-20T16:22:57Z</dcterms:modified>
</cp:coreProperties>
</file>