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3" r:id="rId3"/>
    <p:sldMasterId id="2147483695" r:id="rId4"/>
    <p:sldMasterId id="2147483705" r:id="rId5"/>
    <p:sldMasterId id="2147483718" r:id="rId6"/>
  </p:sldMasterIdLst>
  <p:notesMasterIdLst>
    <p:notesMasterId r:id="rId27"/>
  </p:notesMasterIdLst>
  <p:handoutMasterIdLst>
    <p:handoutMasterId r:id="rId28"/>
  </p:handoutMasterIdLst>
  <p:sldIdLst>
    <p:sldId id="309" r:id="rId7"/>
    <p:sldId id="308" r:id="rId8"/>
    <p:sldId id="258" r:id="rId9"/>
    <p:sldId id="259" r:id="rId10"/>
    <p:sldId id="260" r:id="rId11"/>
    <p:sldId id="261" r:id="rId12"/>
    <p:sldId id="305" r:id="rId13"/>
    <p:sldId id="310" r:id="rId14"/>
    <p:sldId id="285" r:id="rId15"/>
    <p:sldId id="311" r:id="rId16"/>
    <p:sldId id="314" r:id="rId17"/>
    <p:sldId id="380" r:id="rId18"/>
    <p:sldId id="313" r:id="rId19"/>
    <p:sldId id="381" r:id="rId20"/>
    <p:sldId id="394" r:id="rId21"/>
    <p:sldId id="395" r:id="rId22"/>
    <p:sldId id="257" r:id="rId23"/>
    <p:sldId id="396" r:id="rId24"/>
    <p:sldId id="397" r:id="rId25"/>
    <p:sldId id="30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363" autoAdjust="0"/>
  </p:normalViewPr>
  <p:slideViewPr>
    <p:cSldViewPr snapToGrid="0">
      <p:cViewPr varScale="1">
        <p:scale>
          <a:sx n="61" d="100"/>
          <a:sy n="61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A279AA-954A-4CEC-9A4C-4531BB81D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DA6A39-8C72-4CF6-AA3F-5BF0655FBD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9A4A9-2DF1-4C05-94F1-4660CEE97A2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0867F-53FD-4485-9565-88523366A4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9AF84-44EC-41E5-955F-14169BED1E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85077-827E-4D13-ADA2-F4A8B6E2D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98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FFBBF-DE20-4B4E-9DC9-1F601C0E558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5609A-2F4A-4C4F-BDC5-6CF90385F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4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049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9618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285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57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9618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627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158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554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41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</p:spTree>
    <p:extLst>
      <p:ext uri="{BB962C8B-B14F-4D97-AF65-F5344CB8AC3E}">
        <p14:creationId xmlns:p14="http://schemas.microsoft.com/office/powerpoint/2010/main" val="300517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</p:spTree>
    <p:extLst>
      <p:ext uri="{BB962C8B-B14F-4D97-AF65-F5344CB8AC3E}">
        <p14:creationId xmlns:p14="http://schemas.microsoft.com/office/powerpoint/2010/main" val="540251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</p:spTree>
    <p:extLst>
      <p:ext uri="{BB962C8B-B14F-4D97-AF65-F5344CB8AC3E}">
        <p14:creationId xmlns:p14="http://schemas.microsoft.com/office/powerpoint/2010/main" val="1391279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569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5863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54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39440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1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35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34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18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42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65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3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18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74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90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22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346A8-C471-4B99-88A3-5602024F14A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4E23EC-1307-4B14-ACC5-E56E7B999E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251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09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41CC36-AAA2-4304-8DFC-0CC7756F1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4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4CD89B-7B22-4153-B28D-89221146CB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11D3A-16E2-4467-96AE-44AA5E49E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4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8F460B-11FE-42F1-AC73-C1856A714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5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ABA80B-CC78-4A88-901F-28213AFE5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2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550FEF-CEE2-45F7-BBA1-523BC26D1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3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6296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889748-0B07-4B56-AD0A-7CF64046A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505C69-33C6-47C6-B9B9-3DF7AD945A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5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CDC1D9-034D-494F-808F-2EA6504B546F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2316D-4692-4B10-B03E-30ED298E005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CBAB21-9F15-4E67-9C62-88FD565E8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0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27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7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1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2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3312902" y="5361709"/>
            <a:ext cx="8936182" cy="14959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99" y="4920916"/>
            <a:ext cx="7852144" cy="19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6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0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24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8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4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82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058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05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174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5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8B817-99AB-447C-8211-0EDE7DED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257803-EA22-4637-AA4E-F3C0CC2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F053E4-AEB1-4C46-8607-4052739E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8DCABC-8860-414D-A5CE-8D58C1B4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491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273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3304E4-4B76-4527-A88F-4163DF6F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218044-50AF-4EAF-9179-093D51F3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2300E-EA70-488A-8CBB-E90BDA9E1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20105E-9066-402F-BA3D-550E7C35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08CFE9-A67E-4643-B5DA-DFF2DCC8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517345-E26D-4251-8BAA-02DC71F4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67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1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0B8BD-F12E-4217-A47A-F461FF3D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79EC62-F3C6-4302-8975-CEAF06817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0B4FD7-4F61-4983-AE02-7719792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F74E1B-EA49-4523-A3FC-2C578990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A6955-D0C3-45A6-9390-CFA421BE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97E4E6-D39B-40D7-88DB-15A785A2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42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43D8C-ED02-4FBB-AB43-3A02DA53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24914B-20B7-4A59-9312-65427C53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370DD9-7729-44B0-9A09-DCBFA3F2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1B049-E910-4585-B8D8-32A939ED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9CCDD-8802-4245-881A-23DF7884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1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CB900C-E37C-4390-AE76-3A1596E8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D475D0-43CB-4671-8CD6-678FC1BE6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61FB9-E6C2-42A0-954D-BB5B9337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5F2A1-F53E-4EDE-860B-1ACA7078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EA8FEE-9E7D-4C60-90F7-E7DBFECD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75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3808118">
            <a:off x="2174769" y="1035517"/>
            <a:ext cx="7842467" cy="7394371"/>
          </a:xfrm>
          <a:custGeom>
            <a:avLst/>
            <a:gdLst/>
            <a:ahLst/>
            <a:cxnLst/>
            <a:rect l="l" t="t" r="r" b="b"/>
            <a:pathLst>
              <a:path w="11988" h="10924" extrusionOk="0">
                <a:moveTo>
                  <a:pt x="6905" y="1"/>
                </a:moveTo>
                <a:cubicBezTo>
                  <a:pt x="4889" y="1"/>
                  <a:pt x="3101" y="1782"/>
                  <a:pt x="4571" y="4403"/>
                </a:cubicBezTo>
                <a:cubicBezTo>
                  <a:pt x="4571" y="4403"/>
                  <a:pt x="4441" y="4391"/>
                  <a:pt x="4230" y="4391"/>
                </a:cubicBezTo>
                <a:cubicBezTo>
                  <a:pt x="3394" y="4391"/>
                  <a:pt x="1269" y="4581"/>
                  <a:pt x="721" y="6458"/>
                </a:cubicBezTo>
                <a:cubicBezTo>
                  <a:pt x="1" y="8928"/>
                  <a:pt x="2363" y="10923"/>
                  <a:pt x="6152" y="10923"/>
                </a:cubicBezTo>
                <a:cubicBezTo>
                  <a:pt x="7813" y="10923"/>
                  <a:pt x="9747" y="10540"/>
                  <a:pt x="11815" y="9646"/>
                </a:cubicBezTo>
                <a:cubicBezTo>
                  <a:pt x="11988" y="9573"/>
                  <a:pt x="11404" y="2483"/>
                  <a:pt x="8941" y="670"/>
                </a:cubicBezTo>
                <a:cubicBezTo>
                  <a:pt x="8317" y="211"/>
                  <a:pt x="7598" y="1"/>
                  <a:pt x="6905" y="1"/>
                </a:cubicBezTo>
                <a:close/>
              </a:path>
            </a:pathLst>
          </a:custGeom>
          <a:solidFill>
            <a:srgbClr val="FBB486">
              <a:alpha val="214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31600" y="1529907"/>
            <a:ext cx="492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576400" y="1086247"/>
            <a:ext cx="3039200" cy="10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631600" y="2652300"/>
            <a:ext cx="4928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6496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3431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2163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2964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8094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5449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607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54711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517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1342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0496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8007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2939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017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6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2022/9/12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68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19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509421F4-BF79-4221-9293-F3AEFFDE270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500" y="409575"/>
            <a:ext cx="1095077" cy="109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44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413B89FE-BED5-4E57-8C21-C824CC1A2D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66700"/>
            <a:ext cx="1218902" cy="121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1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C1BBF46-FF4E-40BA-8A10-741A8E27FD9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3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31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2.wdp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jpg"/><Relationship Id="rId1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5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jpg"/><Relationship Id="rId1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7.png"/><Relationship Id="rId7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1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2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58AF2E-26E1-4DAF-9232-C15F55230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547" y="1504077"/>
            <a:ext cx="297510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2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\Users\Administrator\Desktop\图片1.png图片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0" y="-5715"/>
            <a:ext cx="12192000" cy="686308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19125" y="266700"/>
            <a:ext cx="10858499" cy="6048375"/>
          </a:xfrm>
          <a:prstGeom prst="round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683407-99C7-43F6-B50C-8EDD44C11850}"/>
              </a:ext>
            </a:extLst>
          </p:cNvPr>
          <p:cNvSpPr/>
          <p:nvPr/>
        </p:nvSpPr>
        <p:spPr>
          <a:xfrm>
            <a:off x="1326515" y="96402"/>
            <a:ext cx="1017016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Nhận xét và so sánh về hình dạng, kích thước, màu sắc của một số lá cây các hình dưới đây.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7867CA-C06E-4069-A2C9-5733FB6BCCB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5F4796-DEA8-411B-BECF-96BC99936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125" y="1495425"/>
            <a:ext cx="6629400" cy="4686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F3D1418-191E-4316-A72F-E23BDDAC24CB}"/>
              </a:ext>
            </a:extLst>
          </p:cNvPr>
          <p:cNvGrpSpPr/>
          <p:nvPr/>
        </p:nvGrpSpPr>
        <p:grpSpPr>
          <a:xfrm>
            <a:off x="8620125" y="4962525"/>
            <a:ext cx="3571875" cy="1699385"/>
            <a:chOff x="892354" y="3758439"/>
            <a:chExt cx="4278451" cy="217500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3643031-894B-405E-97D1-0386AC4C5A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F79014E-49DF-456E-A01B-CD0325B8580F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209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\Users\Administrator\Desktop\图片1.png图片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0" y="-5715"/>
            <a:ext cx="12192000" cy="686308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390525" y="304800"/>
            <a:ext cx="11306175" cy="6381750"/>
          </a:xfrm>
          <a:prstGeom prst="round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CF996F-CE6D-46CD-A257-A2F48C998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907264"/>
              </p:ext>
            </p:extLst>
          </p:nvPr>
        </p:nvGraphicFramePr>
        <p:xfrm>
          <a:off x="819151" y="504825"/>
          <a:ext cx="10487024" cy="584805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23999">
                  <a:extLst>
                    <a:ext uri="{9D8B030D-6E8A-4147-A177-3AD203B41FA5}">
                      <a16:colId xmlns:a16="http://schemas.microsoft.com/office/drawing/2014/main" val="4103133205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1135605243"/>
                    </a:ext>
                  </a:extLst>
                </a:gridCol>
                <a:gridCol w="2139172">
                  <a:extLst>
                    <a:ext uri="{9D8B030D-6E8A-4147-A177-3AD203B41FA5}">
                      <a16:colId xmlns:a16="http://schemas.microsoft.com/office/drawing/2014/main" val="2741972310"/>
                    </a:ext>
                  </a:extLst>
                </a:gridCol>
                <a:gridCol w="1680353">
                  <a:extLst>
                    <a:ext uri="{9D8B030D-6E8A-4147-A177-3AD203B41FA5}">
                      <a16:colId xmlns:a16="http://schemas.microsoft.com/office/drawing/2014/main" val="2440058351"/>
                    </a:ext>
                  </a:extLst>
                </a:gridCol>
              </a:tblGrid>
              <a:tr h="440322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Hình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dạng</a:t>
                      </a:r>
                      <a:endParaRPr lang="vi-VN" sz="2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Kích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thước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/>
                        <a:t>Màu</a:t>
                      </a:r>
                      <a:r>
                        <a:rPr lang="en-US" sz="2800" b="1" dirty="0"/>
                        <a:t> </a:t>
                      </a:r>
                      <a:r>
                        <a:rPr lang="en-US" sz="2800" b="1" dirty="0" err="1"/>
                        <a:t>sắc</a:t>
                      </a:r>
                      <a:endParaRPr lang="en-US" sz="2800" b="1" dirty="0"/>
                    </a:p>
                  </a:txBody>
                  <a:tcPr marL="26823" marR="26823" marT="13412" marB="13412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326540"/>
                  </a:ext>
                </a:extLst>
              </a:tr>
              <a:tr h="32275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lúa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Lá dài, hẹp ngang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Nhỏ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694703"/>
                  </a:ext>
                </a:extLst>
              </a:tr>
              <a:tr h="322729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</a:rPr>
                        <a:t>Lá vú sữa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Lá hình bầu dục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Nhỏ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865328"/>
                  </a:ext>
                </a:extLst>
              </a:tr>
              <a:tr h="322729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000" b="1" dirty="0">
                          <a:solidFill>
                            <a:srgbClr val="000000"/>
                          </a:solidFill>
                          <a:effectLst/>
                        </a:rPr>
                        <a:t>Lá mướp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trái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tim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Vừa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048617"/>
                  </a:ext>
                </a:extLst>
              </a:tr>
              <a:tr h="70579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</a:rPr>
                        <a:t>Lá ngải cứu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Các lá nhỏ đối xứng nhau xếp đối xứng trên lá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Nhỏ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140961"/>
                  </a:ext>
                </a:extLst>
              </a:tr>
              <a:tr h="5142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huyết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dụ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dài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vót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nhọn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phần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đuôi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Vừa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Đỏ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985599"/>
                  </a:ext>
                </a:extLst>
              </a:tr>
              <a:tr h="616711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gấm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vàng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Lá hình bầu dục vót nhọn phần đuôi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Nhỏ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Trong đỏ, viền vàng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892718"/>
                  </a:ext>
                </a:extLst>
              </a:tr>
              <a:tr h="61671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tía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tô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000">
                          <a:solidFill>
                            <a:srgbClr val="000000"/>
                          </a:solidFill>
                          <a:effectLst/>
                        </a:rPr>
                        <a:t>Hình trái tim, mép răng cưa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Nhỏ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</a:rPr>
                        <a:t>Trên xanh, dưới tím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063350"/>
                  </a:ext>
                </a:extLst>
              </a:tr>
              <a:tr h="322729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</a:rPr>
                        <a:t>Lá dong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Lá dài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To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28444"/>
                  </a:ext>
                </a:extLst>
              </a:tr>
              <a:tr h="14942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sen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</a:rPr>
                        <a:t>Lá hình tròn</a:t>
                      </a:r>
                    </a:p>
                    <a:p>
                      <a:pPr algn="just" fontAlgn="t"/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</a:rPr>
                        <a:t>Mép lá hơi uốn lượn, gân tỏa tròn, nổi rõ ở mặt dưới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endParaRPr lang="vi-VN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To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966886"/>
                  </a:ext>
                </a:extLst>
              </a:tr>
              <a:tr h="61003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Lá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thông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</a:rPr>
                        <a:t>Các lá nhỏ dài xếp thành chùm dài</a:t>
                      </a: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Nhỏ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Xanh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4902" marR="14902" marT="14902" marB="14902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364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137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Ghi</a:t>
            </a: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0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nhớ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65530" y="2009528"/>
            <a:ext cx="81240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>
              <a:spcBef>
                <a:spcPct val="50000"/>
              </a:spcBef>
              <a:defRPr/>
            </a:pPr>
            <a:r>
              <a:rPr lang="vi-VN" alt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 cây thường có màu xanh lục;</a:t>
            </a:r>
            <a:endParaRPr lang="en-US" alt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>
              <a:spcBef>
                <a:spcPct val="50000"/>
              </a:spcBef>
              <a:defRPr/>
            </a:pPr>
            <a:r>
              <a:rPr lang="vi-VN" alt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số lá cây có màu đỏ, màu vàng,... với nhiều hình dạng, kích thước khác nhau</a:t>
            </a:r>
          </a:p>
        </p:txBody>
      </p:sp>
    </p:spTree>
    <p:extLst>
      <p:ext uri="{BB962C8B-B14F-4D97-AF65-F5344CB8AC3E}">
        <p14:creationId xmlns:p14="http://schemas.microsoft.com/office/powerpoint/2010/main" val="77762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" y="10160"/>
            <a:ext cx="12200890" cy="6839585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695" y="4620260"/>
            <a:ext cx="1551940" cy="2143760"/>
          </a:xfrm>
          <a:prstGeom prst="rect">
            <a:avLst/>
          </a:prstGeom>
        </p:spPr>
      </p:pic>
      <p:pic>
        <p:nvPicPr>
          <p:cNvPr id="6" name="图片 5" descr="d79920d49786cb7f77054acd292b49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7325" y="4020185"/>
            <a:ext cx="3205480" cy="3205480"/>
          </a:xfrm>
          <a:prstGeom prst="rect">
            <a:avLst/>
          </a:prstGeom>
        </p:spPr>
      </p:pic>
      <p:pic>
        <p:nvPicPr>
          <p:cNvPr id="8" name="图片 7" descr="57f4c3ccecec2cd57004ea0eaefdb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145" y="2654935"/>
            <a:ext cx="4283710" cy="428371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470C2A94-1458-4E24-A43D-D1E1936DD72B}"/>
              </a:ext>
            </a:extLst>
          </p:cNvPr>
          <p:cNvGrpSpPr/>
          <p:nvPr/>
        </p:nvGrpSpPr>
        <p:grpSpPr>
          <a:xfrm>
            <a:off x="4133087" y="1016949"/>
            <a:ext cx="3944875" cy="3944875"/>
            <a:chOff x="4123562" y="1456562"/>
            <a:chExt cx="3944875" cy="3944875"/>
          </a:xfrm>
        </p:grpSpPr>
        <p:sp>
          <p:nvSpPr>
            <p:cNvPr id="14" name="椭圆 12">
              <a:extLst>
                <a:ext uri="{FF2B5EF4-FFF2-40B4-BE49-F238E27FC236}">
                  <a16:creationId xmlns:a16="http://schemas.microsoft.com/office/drawing/2014/main" id="{F7CD45C9-67E8-4178-AFAC-115AD807249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椭圆 13">
              <a:extLst>
                <a:ext uri="{FF2B5EF4-FFF2-40B4-BE49-F238E27FC236}">
                  <a16:creationId xmlns:a16="http://schemas.microsoft.com/office/drawing/2014/main" id="{061FEAD1-789C-4BE2-BAE8-E9DCE439F4FB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F3E80CA-AEE6-45CC-8E9D-A383E9A5DD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7321" y="2038631"/>
            <a:ext cx="2798307" cy="23044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467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\Users\Administrator\Desktop\图片1.png图片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0" y="-5715"/>
            <a:ext cx="12192000" cy="686308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19125" y="266700"/>
            <a:ext cx="10858499" cy="6048375"/>
          </a:xfrm>
          <a:prstGeom prst="round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pic>
        <p:nvPicPr>
          <p:cNvPr id="4" name="图片 3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1540" y="4104640"/>
            <a:ext cx="1993265" cy="27533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683407-99C7-43F6-B50C-8EDD44C11850}"/>
              </a:ext>
            </a:extLst>
          </p:cNvPr>
          <p:cNvSpPr/>
          <p:nvPr/>
        </p:nvSpPr>
        <p:spPr>
          <a:xfrm>
            <a:off x="1259839" y="124977"/>
            <a:ext cx="10646411" cy="584775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Quan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vẽ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ghi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bộ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phận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7867CA-C06E-4069-A2C9-5733FB6BCCB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36378-E2CD-41B2-B891-BD033E6B903A}"/>
              </a:ext>
            </a:extLst>
          </p:cNvPr>
          <p:cNvSpPr txBox="1"/>
          <p:nvPr/>
        </p:nvSpPr>
        <p:spPr>
          <a:xfrm>
            <a:off x="4162426" y="885825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Ví dụ: lá trầu không</a:t>
            </a:r>
            <a:endParaRPr lang="en-US" sz="3600" b="1" dirty="0"/>
          </a:p>
        </p:txBody>
      </p:sp>
      <p:pic>
        <p:nvPicPr>
          <p:cNvPr id="2050" name="Picture 2" descr="Tự nhiên xã hội lớp 3 Bài 13 trang 57 Thực hành - Kết nối tri thức">
            <a:extLst>
              <a:ext uri="{FF2B5EF4-FFF2-40B4-BE49-F238E27FC236}">
                <a16:creationId xmlns:a16="http://schemas.microsoft.com/office/drawing/2014/main" id="{C1266D2C-62A7-4FDC-B90C-84297F7E4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4" y="1695450"/>
            <a:ext cx="6772221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82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3B83D5-C345-4F09-BD36-BC32A03AA2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17625" y="1850052"/>
            <a:ext cx="4566300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8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" y="10160"/>
            <a:ext cx="12200890" cy="6839585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695" y="4620260"/>
            <a:ext cx="1551940" cy="2143760"/>
          </a:xfrm>
          <a:prstGeom prst="rect">
            <a:avLst/>
          </a:prstGeom>
        </p:spPr>
      </p:pic>
      <p:pic>
        <p:nvPicPr>
          <p:cNvPr id="6" name="图片 5" descr="d79920d49786cb7f77054acd292b49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7325" y="4020185"/>
            <a:ext cx="3205480" cy="3205480"/>
          </a:xfrm>
          <a:prstGeom prst="rect">
            <a:avLst/>
          </a:prstGeom>
        </p:spPr>
      </p:pic>
      <p:pic>
        <p:nvPicPr>
          <p:cNvPr id="8" name="图片 7" descr="57f4c3ccecec2cd57004ea0eaefdb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145" y="2654935"/>
            <a:ext cx="4283710" cy="428371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470C2A94-1458-4E24-A43D-D1E1936DD72B}"/>
              </a:ext>
            </a:extLst>
          </p:cNvPr>
          <p:cNvGrpSpPr/>
          <p:nvPr/>
        </p:nvGrpSpPr>
        <p:grpSpPr>
          <a:xfrm>
            <a:off x="4133087" y="1016949"/>
            <a:ext cx="3944875" cy="3944875"/>
            <a:chOff x="4123562" y="1456562"/>
            <a:chExt cx="3944875" cy="3944875"/>
          </a:xfrm>
        </p:grpSpPr>
        <p:sp>
          <p:nvSpPr>
            <p:cNvPr id="14" name="椭圆 12">
              <a:extLst>
                <a:ext uri="{FF2B5EF4-FFF2-40B4-BE49-F238E27FC236}">
                  <a16:creationId xmlns:a16="http://schemas.microsoft.com/office/drawing/2014/main" id="{F7CD45C9-67E8-4178-AFAC-115AD807249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endParaRPr>
            </a:p>
          </p:txBody>
        </p:sp>
        <p:sp>
          <p:nvSpPr>
            <p:cNvPr id="16" name="椭圆 13">
              <a:extLst>
                <a:ext uri="{FF2B5EF4-FFF2-40B4-BE49-F238E27FC236}">
                  <a16:creationId xmlns:a16="http://schemas.microsoft.com/office/drawing/2014/main" id="{061FEAD1-789C-4BE2-BAE8-E9DCE439F4FB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0372CB3-3B8C-4CB2-8C18-2AD135D27E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9594" y="2135802"/>
            <a:ext cx="2877561" cy="19386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1774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 descr="C:\Users\Administrator\Desktop\图片1.png图片1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0" y="23495"/>
            <a:ext cx="12192000" cy="6814185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542925" y="381000"/>
            <a:ext cx="11096625" cy="6029325"/>
          </a:xfrm>
          <a:prstGeom prst="roundRect">
            <a:avLst/>
          </a:prstGeom>
          <a:solidFill>
            <a:schemeClr val="bg1">
              <a:lumMod val="95000"/>
              <a:alpha val="71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ea"/>
              <a:sym typeface="字魂105号-简雅黑" panose="00000500000000000000" pitchFamily="2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F3737-1579-4425-892B-240438A4B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4" y="1202914"/>
            <a:ext cx="6524626" cy="448004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2EBF5D82-28A9-465A-A42F-94C3C1CAA77C}"/>
              </a:ext>
            </a:extLst>
          </p:cNvPr>
          <p:cNvSpPr/>
          <p:nvPr/>
        </p:nvSpPr>
        <p:spPr>
          <a:xfrm>
            <a:off x="2190750" y="315477"/>
            <a:ext cx="7372350" cy="584775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Xếp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nhóm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hợp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bảng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62CC16-3F17-47D7-AABC-0E9F6DA52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18550"/>
              </p:ext>
            </p:extLst>
          </p:nvPr>
        </p:nvGraphicFramePr>
        <p:xfrm>
          <a:off x="7496175" y="1212215"/>
          <a:ext cx="3971925" cy="2535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3975">
                  <a:extLst>
                    <a:ext uri="{9D8B030D-6E8A-4147-A177-3AD203B41FA5}">
                      <a16:colId xmlns:a16="http://schemas.microsoft.com/office/drawing/2014/main" val="515109492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3166672709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1073516056"/>
                    </a:ext>
                  </a:extLst>
                </a:gridCol>
              </a:tblGrid>
              <a:tr h="575767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DẠNG CỦA LÁ CÂY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39015"/>
                  </a:ext>
                </a:extLst>
              </a:tr>
              <a:tr h="1207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kim (Hình dài)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bầu dục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tròn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951"/>
                  </a:ext>
                </a:extLst>
              </a:tr>
              <a:tr h="6718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025957"/>
                  </a:ext>
                </a:extLst>
              </a:tr>
            </a:tbl>
          </a:graphicData>
        </a:graphic>
      </p:graphicFrame>
      <p:grpSp>
        <p:nvGrpSpPr>
          <p:cNvPr id="42" name="Group 41">
            <a:extLst>
              <a:ext uri="{FF2B5EF4-FFF2-40B4-BE49-F238E27FC236}">
                <a16:creationId xmlns:a16="http://schemas.microsoft.com/office/drawing/2014/main" id="{1222CCD1-093E-4458-84D8-9EC1DDF589DD}"/>
              </a:ext>
            </a:extLst>
          </p:cNvPr>
          <p:cNvGrpSpPr/>
          <p:nvPr/>
        </p:nvGrpSpPr>
        <p:grpSpPr>
          <a:xfrm>
            <a:off x="7772400" y="4229100"/>
            <a:ext cx="3571875" cy="1699385"/>
            <a:chOff x="892354" y="3758439"/>
            <a:chExt cx="4278451" cy="2175001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735B167-5876-429D-89FF-50B83C551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0EF2AC2B-A085-450B-B9C8-035749069DA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2012" y="19757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26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 descr="C:\Users\Administrator\Desktop\图片1.png图片1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0" y="23495"/>
            <a:ext cx="12192000" cy="6814185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542925" y="381000"/>
            <a:ext cx="11096625" cy="6029325"/>
          </a:xfrm>
          <a:prstGeom prst="roundRect">
            <a:avLst/>
          </a:prstGeom>
          <a:solidFill>
            <a:schemeClr val="bg1">
              <a:lumMod val="95000"/>
              <a:alpha val="71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ea"/>
              <a:sym typeface="字魂105号-简雅黑" panose="00000500000000000000" pitchFamily="2" charset="-122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62CC16-3F17-47D7-AABC-0E9F6DA52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235737"/>
              </p:ext>
            </p:extLst>
          </p:nvPr>
        </p:nvGraphicFramePr>
        <p:xfrm>
          <a:off x="2095500" y="1171575"/>
          <a:ext cx="8448675" cy="24077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6225">
                  <a:extLst>
                    <a:ext uri="{9D8B030D-6E8A-4147-A177-3AD203B41FA5}">
                      <a16:colId xmlns:a16="http://schemas.microsoft.com/office/drawing/2014/main" val="515109492"/>
                    </a:ext>
                  </a:extLst>
                </a:gridCol>
                <a:gridCol w="2816225">
                  <a:extLst>
                    <a:ext uri="{9D8B030D-6E8A-4147-A177-3AD203B41FA5}">
                      <a16:colId xmlns:a16="http://schemas.microsoft.com/office/drawing/2014/main" val="3166672709"/>
                    </a:ext>
                  </a:extLst>
                </a:gridCol>
                <a:gridCol w="2816225">
                  <a:extLst>
                    <a:ext uri="{9D8B030D-6E8A-4147-A177-3AD203B41FA5}">
                      <a16:colId xmlns:a16="http://schemas.microsoft.com/office/drawing/2014/main" val="1073516056"/>
                    </a:ext>
                  </a:extLst>
                </a:gridCol>
              </a:tblGrid>
              <a:tr h="707352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4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DẠNG CỦA LÁ CÂY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39015"/>
                  </a:ext>
                </a:extLst>
              </a:tr>
              <a:tr h="568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kim (Hình dài)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bầu dục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 tròn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951"/>
                  </a:ext>
                </a:extLst>
              </a:tr>
              <a:tr h="10680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Lá sắn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Lá khế, lá tía tô, lá chuối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Lá sen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025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330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203B8E0-DD21-4002-B526-AEA320F7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6974" y="-1"/>
            <a:ext cx="12738973" cy="71595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25FA8BF-E8B1-44FE-842B-181DD6686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4443" y="970484"/>
            <a:ext cx="2198451" cy="199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6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" y="10160"/>
            <a:ext cx="12200890" cy="6839585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6805" y="4705985"/>
            <a:ext cx="1551940" cy="2143760"/>
          </a:xfrm>
          <a:prstGeom prst="rect">
            <a:avLst/>
          </a:prstGeom>
        </p:spPr>
      </p:pic>
      <p:pic>
        <p:nvPicPr>
          <p:cNvPr id="6" name="图片 5" descr="d79920d49786cb7f77054acd292b49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250" y="3991610"/>
            <a:ext cx="3205480" cy="3205480"/>
          </a:xfrm>
          <a:prstGeom prst="rect">
            <a:avLst/>
          </a:prstGeom>
        </p:spPr>
      </p:pic>
      <p:pic>
        <p:nvPicPr>
          <p:cNvPr id="8" name="图片 7" descr="57f4c3ccecec2cd57004ea0eaefdb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145" y="2654935"/>
            <a:ext cx="4283710" cy="4283710"/>
          </a:xfrm>
          <a:prstGeom prst="rect">
            <a:avLst/>
          </a:prstGeom>
        </p:spPr>
      </p:pic>
      <p:sp>
        <p:nvSpPr>
          <p:cNvPr id="9" name="圆角矩形 9">
            <a:extLst>
              <a:ext uri="{FF2B5EF4-FFF2-40B4-BE49-F238E27FC236}">
                <a16:creationId xmlns:a16="http://schemas.microsoft.com/office/drawing/2014/main" id="{348BDE3D-13B4-4ADC-AF8B-5AB7AE06FE8C}"/>
              </a:ext>
            </a:extLst>
          </p:cNvPr>
          <p:cNvSpPr/>
          <p:nvPr/>
        </p:nvSpPr>
        <p:spPr>
          <a:xfrm>
            <a:off x="2136071" y="1118729"/>
            <a:ext cx="7122230" cy="312942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ea"/>
              <a:sym typeface="字魂105号-简雅黑" panose="00000500000000000000" pitchFamily="2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E0F040-0DC3-4C03-82B3-5C40529DB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7572" y="1503017"/>
            <a:ext cx="6023670" cy="246525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68751" y="3334619"/>
            <a:ext cx="838054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70310" y="2018371"/>
            <a:ext cx="1505792" cy="1783674"/>
          </a:xfrm>
          <a:prstGeom prst="rect">
            <a:avLst/>
          </a:prstGeom>
        </p:spPr>
      </p:pic>
      <p:pic>
        <p:nvPicPr>
          <p:cNvPr id="41" name="Picture 40">
            <a:hlinkClick r:id="rId7" action="ppaction://hlinksldjump"/>
            <a:extLst>
              <a:ext uri="{FF2B5EF4-FFF2-40B4-BE49-F238E27FC236}">
                <a16:creationId xmlns:a16="http://schemas.microsoft.com/office/drawing/2014/main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967991" y="3334619"/>
            <a:ext cx="838054" cy="9809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669550" y="2018371"/>
            <a:ext cx="1505792" cy="1783674"/>
          </a:xfrm>
          <a:prstGeom prst="rect">
            <a:avLst/>
          </a:prstGeom>
        </p:spPr>
      </p:pic>
      <p:pic>
        <p:nvPicPr>
          <p:cNvPr id="43" name="Picture 42">
            <a:hlinkClick r:id="rId8" action="ppaction://hlinksldjump"/>
            <a:extLst>
              <a:ext uri="{FF2B5EF4-FFF2-40B4-BE49-F238E27FC236}">
                <a16:creationId xmlns:a16="http://schemas.microsoft.com/office/drawing/2014/main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4720088" y="2442782"/>
            <a:ext cx="838054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4421647" y="1126534"/>
            <a:ext cx="1505792" cy="17836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0636" y="255689"/>
            <a:ext cx="1939935" cy="1762682"/>
          </a:xfrm>
          <a:prstGeom prst="rect">
            <a:avLst/>
          </a:prstGeom>
        </p:spPr>
      </p:pic>
      <p:sp>
        <p:nvSpPr>
          <p:cNvPr id="2" name="Rectangle: Rounded Corners 1">
            <a:hlinkClick r:id="rId10" action="ppaction://hlinksldjump"/>
            <a:extLst>
              <a:ext uri="{FF2B5EF4-FFF2-40B4-BE49-F238E27FC236}">
                <a16:creationId xmlns:a16="http://schemas.microsoft.com/office/drawing/2014/main" id="{F4F2C53C-797F-41D1-8A2B-FF6212C23E43}"/>
              </a:ext>
            </a:extLst>
          </p:cNvPr>
          <p:cNvSpPr/>
          <p:nvPr/>
        </p:nvSpPr>
        <p:spPr>
          <a:xfrm>
            <a:off x="10477500" y="142875"/>
            <a:ext cx="1600200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97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5 -0.04954 L 0.09505 -0.04954 C 0.13581 -0.05093 0.24479 -0.05949 0.28021 -0.03819 C 0.29271 -0.03079 0.29401 0.00139 0.30104 0.0213 C 0.29883 0.04028 0.29974 0.06111 0.29453 0.07801 C 0.27773 0.13333 0.24766 0.14468 0.21641 0.1632 C 0.20286 0.1713 0.18164 0.17616 0.16693 0.18032 C 0.14115 0.1757 0.13372 0.17315 0.09987 0.18032 C 0.09427 0.18148 0.08854 0.18542 0.08398 0.19167 C 0.07969 0.19722 0.07526 0.20278 0.07122 0.20857 C 0.06419 0.21875 0.05039 0.23982 0.05039 0.23982 C 0.04935 0.24352 0.04844 0.24745 0.04727 0.25116 C 0.04622 0.25417 0.04492 0.25671 0.04401 0.25972 C 0.04206 0.26667 0.04245 0.26736 0.04245 0.27384 L 0.04727 0.26829 L 0.03932 0.27685 L 0.0457 0.26829 " pathEditMode="relative" ptsTypes="AAAAAAAAAAAAAAAAA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408562" y="369651"/>
            <a:ext cx="6478013" cy="18306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94D2C1-7CAD-4D15-8C6B-36FCFC71A3AA}"/>
              </a:ext>
            </a:extLst>
          </p:cNvPr>
          <p:cNvSpPr/>
          <p:nvPr/>
        </p:nvSpPr>
        <p:spPr>
          <a:xfrm>
            <a:off x="2224392" y="3472774"/>
            <a:ext cx="7412477" cy="138132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rrow: Left 3">
            <a:hlinkClick r:id="rId4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2F5D6A-BC5D-4EAB-B5E6-098084E02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037" y="376237"/>
            <a:ext cx="248602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0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852C89-7D54-4547-B628-594E41C66954}"/>
              </a:ext>
            </a:extLst>
          </p:cNvPr>
          <p:cNvSpPr/>
          <p:nvPr/>
        </p:nvSpPr>
        <p:spPr>
          <a:xfrm>
            <a:off x="408562" y="369651"/>
            <a:ext cx="6211313" cy="2645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3B3330-D4B2-4AB3-AB1F-4DBAC641DC12}"/>
              </a:ext>
            </a:extLst>
          </p:cNvPr>
          <p:cNvSpPr/>
          <p:nvPr/>
        </p:nvSpPr>
        <p:spPr>
          <a:xfrm>
            <a:off x="2224392" y="3472774"/>
            <a:ext cx="7412477" cy="138132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rrow: Left 6">
            <a:hlinkClick r:id="rId4" action="ppaction://hlinksldjump"/>
            <a:extLst>
              <a:ext uri="{FF2B5EF4-FFF2-40B4-BE49-F238E27FC236}">
                <a16:creationId xmlns:a16="http://schemas.microsoft.com/office/drawing/2014/main" id="{F39962FF-3145-4126-B363-D06BCEA89F2E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22D8B-77C5-4A1F-9C9A-29867F557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7512" y="0"/>
            <a:ext cx="17240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1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731D18-1F06-468B-8057-661B66C0369A}"/>
              </a:ext>
            </a:extLst>
          </p:cNvPr>
          <p:cNvSpPr/>
          <p:nvPr/>
        </p:nvSpPr>
        <p:spPr>
          <a:xfrm>
            <a:off x="408562" y="369651"/>
            <a:ext cx="6497063" cy="2645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lang="en-US" sz="6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839CB5-866B-4B90-A21D-047F6BB746F4}"/>
              </a:ext>
            </a:extLst>
          </p:cNvPr>
          <p:cNvSpPr/>
          <p:nvPr/>
        </p:nvSpPr>
        <p:spPr>
          <a:xfrm>
            <a:off x="2224392" y="3472774"/>
            <a:ext cx="7412477" cy="138132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6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endParaRPr lang="en-US" sz="60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Arrow: Left 5">
            <a:hlinkClick r:id="rId4" action="ppaction://hlinksldjump"/>
            <a:extLst>
              <a:ext uri="{FF2B5EF4-FFF2-40B4-BE49-F238E27FC236}">
                <a16:creationId xmlns:a16="http://schemas.microsoft.com/office/drawing/2014/main" id="{8C844D45-B607-4B3C-AD2A-AFB18C3DC30B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1E2D46-BB7E-46C9-8E3E-920436426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450" y="128587"/>
            <a:ext cx="23431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7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" y="10160"/>
            <a:ext cx="12200890" cy="6839585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695" y="4620260"/>
            <a:ext cx="1551940" cy="2143760"/>
          </a:xfrm>
          <a:prstGeom prst="rect">
            <a:avLst/>
          </a:prstGeom>
        </p:spPr>
      </p:pic>
      <p:pic>
        <p:nvPicPr>
          <p:cNvPr id="6" name="图片 5" descr="d79920d49786cb7f77054acd292b49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7325" y="4020185"/>
            <a:ext cx="3205480" cy="3205480"/>
          </a:xfrm>
          <a:prstGeom prst="rect">
            <a:avLst/>
          </a:prstGeom>
        </p:spPr>
      </p:pic>
      <p:pic>
        <p:nvPicPr>
          <p:cNvPr id="8" name="图片 7" descr="57f4c3ccecec2cd57004ea0eaefdb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145" y="2654935"/>
            <a:ext cx="4283710" cy="4283710"/>
          </a:xfrm>
          <a:prstGeom prst="rect">
            <a:avLst/>
          </a:prstGeom>
        </p:spPr>
      </p:pic>
      <p:sp>
        <p:nvSpPr>
          <p:cNvPr id="9" name="圆角矩形 9">
            <a:extLst>
              <a:ext uri="{FF2B5EF4-FFF2-40B4-BE49-F238E27FC236}">
                <a16:creationId xmlns:a16="http://schemas.microsoft.com/office/drawing/2014/main" id="{997B33A5-15D2-4446-968B-BF93C3042577}"/>
              </a:ext>
            </a:extLst>
          </p:cNvPr>
          <p:cNvSpPr/>
          <p:nvPr/>
        </p:nvSpPr>
        <p:spPr>
          <a:xfrm>
            <a:off x="2164645" y="880604"/>
            <a:ext cx="8015111" cy="439103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ea"/>
              <a:sym typeface="字魂105号-简雅黑" panose="00000500000000000000" pitchFamily="2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98B4C1-90CE-4BFA-BF3E-5881F7CBD2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2107" y="1463050"/>
            <a:ext cx="3212870" cy="6462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FDDDB1-9C53-4CAE-BE2C-88A5B9EA7FFF}"/>
              </a:ext>
            </a:extLst>
          </p:cNvPr>
          <p:cNvSpPr txBox="1"/>
          <p:nvPr/>
        </p:nvSpPr>
        <p:spPr>
          <a:xfrm>
            <a:off x="3090862" y="1001385"/>
            <a:ext cx="6353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291778-915B-431A-B863-2A1D0EC789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09153" y="2178097"/>
            <a:ext cx="7297544" cy="18350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E55144-F51D-4457-B0A2-ECB6A10BC6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5608" y="3854530"/>
            <a:ext cx="2048434" cy="107298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" y="10160"/>
            <a:ext cx="12200890" cy="6839585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695" y="4620260"/>
            <a:ext cx="1551940" cy="2143760"/>
          </a:xfrm>
          <a:prstGeom prst="rect">
            <a:avLst/>
          </a:prstGeom>
        </p:spPr>
      </p:pic>
      <p:pic>
        <p:nvPicPr>
          <p:cNvPr id="6" name="图片 5" descr="d79920d49786cb7f77054acd292b49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7325" y="4020185"/>
            <a:ext cx="3205480" cy="3205480"/>
          </a:xfrm>
          <a:prstGeom prst="rect">
            <a:avLst/>
          </a:prstGeom>
        </p:spPr>
      </p:pic>
      <p:pic>
        <p:nvPicPr>
          <p:cNvPr id="8" name="图片 7" descr="57f4c3ccecec2cd57004ea0eaefdb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145" y="2654935"/>
            <a:ext cx="4283710" cy="428371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470C2A94-1458-4E24-A43D-D1E1936DD72B}"/>
              </a:ext>
            </a:extLst>
          </p:cNvPr>
          <p:cNvGrpSpPr/>
          <p:nvPr/>
        </p:nvGrpSpPr>
        <p:grpSpPr>
          <a:xfrm>
            <a:off x="4133087" y="1016949"/>
            <a:ext cx="3944875" cy="3944875"/>
            <a:chOff x="4123562" y="1456562"/>
            <a:chExt cx="3944875" cy="3944875"/>
          </a:xfrm>
        </p:grpSpPr>
        <p:sp>
          <p:nvSpPr>
            <p:cNvPr id="14" name="椭圆 12">
              <a:extLst>
                <a:ext uri="{FF2B5EF4-FFF2-40B4-BE49-F238E27FC236}">
                  <a16:creationId xmlns:a16="http://schemas.microsoft.com/office/drawing/2014/main" id="{F7CD45C9-67E8-4178-AFAC-115AD807249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椭圆 13">
              <a:extLst>
                <a:ext uri="{FF2B5EF4-FFF2-40B4-BE49-F238E27FC236}">
                  <a16:creationId xmlns:a16="http://schemas.microsoft.com/office/drawing/2014/main" id="{061FEAD1-789C-4BE2-BAE8-E9DCE439F4FB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96F8EA7-216C-41AF-85DE-10644D7868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6795" y="1561227"/>
            <a:ext cx="3407959" cy="25544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3597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\Users\Administrator\Desktop\图片1.png图片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0" y="-5715"/>
            <a:ext cx="12192000" cy="686308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19125" y="266700"/>
            <a:ext cx="10858499" cy="6048375"/>
          </a:xfrm>
          <a:prstGeom prst="round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pic>
        <p:nvPicPr>
          <p:cNvPr id="4" name="图片 3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1540" y="4104640"/>
            <a:ext cx="1993265" cy="2753360"/>
          </a:xfrm>
          <a:prstGeom prst="rect">
            <a:avLst/>
          </a:prstGeom>
        </p:spPr>
      </p:pic>
      <p:pic>
        <p:nvPicPr>
          <p:cNvPr id="6" name="图片 5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265" y="5347335"/>
            <a:ext cx="1092835" cy="15100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683407-99C7-43F6-B50C-8EDD44C11850}"/>
              </a:ext>
            </a:extLst>
          </p:cNvPr>
          <p:cNvSpPr/>
          <p:nvPr/>
        </p:nvSpPr>
        <p:spPr>
          <a:xfrm>
            <a:off x="1326515" y="96402"/>
            <a:ext cx="10322460" cy="584775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bộ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phận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11.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7867CA-C06E-4069-A2C9-5733FB6BCCB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9B18EE-FD1B-4B4B-A10E-DF2B4C212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091" y="1481137"/>
            <a:ext cx="4260321" cy="3557588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F086527C-241C-4662-A271-B9CAA066B3C2}"/>
              </a:ext>
            </a:extLst>
          </p:cNvPr>
          <p:cNvSpPr/>
          <p:nvPr/>
        </p:nvSpPr>
        <p:spPr>
          <a:xfrm>
            <a:off x="5767705" y="1456709"/>
            <a:ext cx="5100320" cy="1077218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>
                <a:latin typeface="Calibri" panose="020F0502020204030204" pitchFamily="34" charset="0"/>
                <a:cs typeface="Calibri" panose="020F0502020204030204" pitchFamily="34" charset="0"/>
              </a:rPr>
              <a:t>Lá cây có: phiến lá, gân lá và cuống lá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497</Words>
  <Application>Microsoft Office PowerPoint</Application>
  <PresentationFormat>Widescreen</PresentationFormat>
  <Paragraphs>90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DengXian</vt:lpstr>
      <vt:lpstr>DengXian Light</vt:lpstr>
      <vt:lpstr>黑体</vt:lpstr>
      <vt:lpstr>字魂105号-简雅黑</vt:lpstr>
      <vt:lpstr>字魂27号-布丁体</vt:lpstr>
      <vt:lpstr>字魂59号-创粗黑</vt:lpstr>
      <vt:lpstr>Arial</vt:lpstr>
      <vt:lpstr>Calibri</vt:lpstr>
      <vt:lpstr>Georgia</vt:lpstr>
      <vt:lpstr>UTM American Sans</vt:lpstr>
      <vt:lpstr>1_Office 主题</vt:lpstr>
      <vt:lpstr>Office 主题</vt:lpstr>
      <vt:lpstr>Office 主题​​</vt:lpstr>
      <vt:lpstr>千图网海量PPT模板www.58pic.com​​</vt:lpstr>
      <vt:lpstr>3_Office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2022-09-12T06:36:19Z</dcterms:created>
  <dcterms:modified xsi:type="dcterms:W3CDTF">2022-09-12T12:27:08Z</dcterms:modified>
</cp:coreProperties>
</file>