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  <p:sldMasterId id="2147483722" r:id="rId5"/>
    <p:sldMasterId id="2147483734" r:id="rId6"/>
  </p:sldMasterIdLst>
  <p:notesMasterIdLst>
    <p:notesMasterId r:id="rId33"/>
  </p:notesMasterIdLst>
  <p:sldIdLst>
    <p:sldId id="326" r:id="rId7"/>
    <p:sldId id="327" r:id="rId8"/>
    <p:sldId id="257" r:id="rId9"/>
    <p:sldId id="262" r:id="rId10"/>
    <p:sldId id="261" r:id="rId11"/>
    <p:sldId id="264" r:id="rId12"/>
    <p:sldId id="263" r:id="rId13"/>
    <p:sldId id="268" r:id="rId14"/>
    <p:sldId id="269" r:id="rId15"/>
    <p:sldId id="298" r:id="rId16"/>
    <p:sldId id="273" r:id="rId17"/>
    <p:sldId id="328" r:id="rId18"/>
    <p:sldId id="300" r:id="rId19"/>
    <p:sldId id="329" r:id="rId20"/>
    <p:sldId id="330" r:id="rId21"/>
    <p:sldId id="331" r:id="rId22"/>
    <p:sldId id="2007577092" r:id="rId23"/>
    <p:sldId id="305" r:id="rId24"/>
    <p:sldId id="275" r:id="rId25"/>
    <p:sldId id="2007577093" r:id="rId26"/>
    <p:sldId id="307" r:id="rId27"/>
    <p:sldId id="308" r:id="rId28"/>
    <p:sldId id="320" r:id="rId29"/>
    <p:sldId id="322" r:id="rId30"/>
    <p:sldId id="2007577095" r:id="rId31"/>
    <p:sldId id="200757709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AFD"/>
    <a:srgbClr val="93D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4346" autoAdjust="0"/>
  </p:normalViewPr>
  <p:slideViewPr>
    <p:cSldViewPr snapToGrid="0">
      <p:cViewPr varScale="1">
        <p:scale>
          <a:sx n="61" d="100"/>
          <a:sy n="61" d="100"/>
        </p:scale>
        <p:origin x="10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8E229-9E62-498D-99D9-42C5FEDAB544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0614B-F355-4C87-AF17-B598991DC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30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33800-9EF5-458B-9C8B-85636545FB5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042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32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102C00-2226-48A6-846B-3AD63BD2AA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2279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520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925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715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15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20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34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9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14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0909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57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04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52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757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0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84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6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482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03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533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65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96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66914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0246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3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8436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7045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57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97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48514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353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0045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151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5028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5873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8295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959839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738625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765252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421542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586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081192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2745587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84984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3045486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2212024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0560764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8701820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266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5345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8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342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162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7593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986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57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416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7229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3093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7089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42163B-FD22-419C-BBA6-CB9777F35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477CF9-864C-4360-B99A-637B2D799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DC3595-65EF-4694-A8D4-9B34A1C3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87FE9A-A440-41FF-BA7E-816A82B1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803C39-207C-4609-9ECB-2A51588EA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79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ABA4B8-CEA6-4724-9068-9A6DBF44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FB3083-AB69-4F21-934C-14A88787A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29F189-3146-4164-87CE-0144BF6B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A3F472-21CA-491B-B181-B6ADC326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66058F-DC23-43FF-86B0-7C4646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40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731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CD300-B375-449D-82E1-EA0BA19F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E3CEEB-D602-4947-A0A0-E4D4CBDD5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7063B1-A6BC-45C4-99BD-8127A5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2A91E5-AB00-4475-B860-79DEA23A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88DE88-38DE-4A72-8060-1B5C5FAB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91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A4D8F8-DA83-45AD-A98D-40750A04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28205F-10DC-43AB-84CC-CC99B07A4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FED303-BA22-4F56-8B26-0FFE1C47F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D0A593-00D2-4ED1-82B7-8BD2211E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9E633B-7823-4965-AC3A-75A494A9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2AD9BB-8E72-444C-BBDE-B4237357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01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E769E9-912E-43AC-BECA-BA18382A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9964-83FF-4829-857D-E28D69C1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4B2E5-6D29-433A-8906-4010AC274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B1034F-04E1-409A-B469-F2A4F7AD0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1FAC3B-FDD0-44BF-8B23-2E2C418726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6C5A5E-9314-4CD7-864B-5F4FA462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171DCCC-63FD-4B56-BFCA-F6E9757F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C4C5626-C0F5-47CF-AE7C-DE1473EA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99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48E6D-E096-472E-BD07-3D5B1B8D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D4E129-EDEB-4C59-9744-8F2D8C31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FCFE56-FC14-4043-827B-6C0767C7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A473F6-3623-40C7-9E9A-4BC898A3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9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C3675DB-BE68-4E99-9EBA-D7787A7E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165565-CE15-47DB-B59E-00C53DD3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CFC10C-27CF-49D3-ABCC-894DFE72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50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EAE70-7F1D-479D-8822-268C1FFF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34DB8-82DD-45F1-BF65-715D2FD0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9EDF2A-DE44-4336-AA05-51646B18B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8054ED-485F-40FD-B058-A389D799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20485E-92B4-4395-8726-C7BDBDF8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ED9AD4-CCBA-42C9-8708-6E66BEE8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65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60D5FE-ADEE-40B8-ACE0-91C766AF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820831-13CF-45D4-B7D2-A503158F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EBE428-21E6-4EB3-8340-040FD629E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789585-FFEB-4D20-8A90-45C1D2C9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018688-58A0-4816-B813-7612CFED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C2F646-191C-4DDD-9AD2-3EA65A8C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419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C65E3-8765-4D8E-9475-8D66587C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14012E-2441-4F52-AA3E-EF00A0046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4ADB6-73D2-41AE-982B-9195607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4EE861-9EFD-455A-88F2-3AB5CBE6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79D257-0D13-4700-877C-6D23F29D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77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DCD38-6FE3-4B50-9B09-A098E175A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8D92F1-2B6D-4F03-9C7F-33C533D49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225F83-7BFD-41A9-AB96-77E8DC202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307F57-B31D-49B8-ABDA-690B139C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5696C-70BA-4E39-81C6-53BC097F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90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1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98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23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DADCA-9B9E-4963-A957-D2FD6D7D638D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355ED-D271-4885-A6A3-3712DE2123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7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44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946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89916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12/9/2021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8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5219197-7749-429E-8046-5C97A52F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588164-C801-483E-83F9-1CD0436F4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F9CB95-A4D0-4BC3-B9D6-F2F26624E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t>2021/12/9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B0B072-7510-4736-8B2C-D29E9DB23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DBE722-FB35-425B-BBDC-9A9DBF252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2509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8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6.jpg"/><Relationship Id="rId18" Type="http://schemas.openxmlformats.org/officeDocument/2006/relationships/image" Target="../media/image13.jp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1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8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0.png"/><Relationship Id="rId5" Type="http://schemas.openxmlformats.org/officeDocument/2006/relationships/audio" Target="NULL" TargetMode="External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microsoft.com/office/2007/relationships/hdphoto" Target="../media/hdphoto3.wdp"/><Relationship Id="rId17" Type="http://schemas.openxmlformats.org/officeDocument/2006/relationships/image" Target="../media/image16.png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5.png"/><Relationship Id="rId5" Type="http://schemas.openxmlformats.org/officeDocument/2006/relationships/audio" Target="NULL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8.xml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6.jpg"/><Relationship Id="rId1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1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8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0.png"/><Relationship Id="rId5" Type="http://schemas.openxmlformats.org/officeDocument/2006/relationships/audio" Target="NULL" TargetMode="External"/><Relationship Id="rId15" Type="http://schemas.microsoft.com/office/2007/relationships/hdphoto" Target="../media/hdphoto4.wdp"/><Relationship Id="rId10" Type="http://schemas.openxmlformats.org/officeDocument/2006/relationships/image" Target="../media/image17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NULL" TargetMode="Externa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jpg"/><Relationship Id="rId5" Type="http://schemas.openxmlformats.org/officeDocument/2006/relationships/slideLayout" Target="../slideLayouts/slideLayout48.xml"/><Relationship Id="rId10" Type="http://schemas.microsoft.com/office/2007/relationships/hdphoto" Target="../media/hdphoto1.wdp"/><Relationship Id="rId4" Type="http://schemas.microsoft.com/office/2007/relationships/media" Target="../media/media3.mp3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05200"/>
            <a:ext cx="12420600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-76200" y="0"/>
            <a:ext cx="12725400" cy="465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3965536" y="3472269"/>
            <a:ext cx="4489528" cy="359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851813" y="12148"/>
            <a:ext cx="9359525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 (Xe bus yêu thương)</a:t>
            </a:r>
          </a:p>
        </p:txBody>
      </p:sp>
    </p:spTree>
    <p:extLst>
      <p:ext uri="{BB962C8B-B14F-4D97-AF65-F5344CB8AC3E}">
        <p14:creationId xmlns:p14="http://schemas.microsoft.com/office/powerpoint/2010/main" val="2476171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khám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60ED837-D7C9-4944-B481-394B601509B2}"/>
              </a:ext>
            </a:extLst>
          </p:cNvPr>
          <p:cNvSpPr/>
          <p:nvPr/>
        </p:nvSpPr>
        <p:spPr>
          <a:xfrm>
            <a:off x="11098924" y="0"/>
            <a:ext cx="1093076" cy="1450428"/>
          </a:xfrm>
          <a:prstGeom prst="rect">
            <a:avLst/>
          </a:prstGeom>
          <a:solidFill>
            <a:srgbClr val="93D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510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82561" y="254636"/>
            <a:ext cx="10098139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1.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Các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bạn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trong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hình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đã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thực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hiện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quy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định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nào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khi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đi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trên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các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phương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tiện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giao</a:t>
            </a:r>
            <a:r>
              <a:rPr kumimoji="0" lang="en-US" altLang="zh-CN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thông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  <p:pic>
        <p:nvPicPr>
          <p:cNvPr id="6" name="Content Placeholder 5" descr="logohtchua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700" y="88265"/>
            <a:ext cx="1511300" cy="13944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D8FEE9-5673-4D7A-A4A2-428687FAC6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562" y="1745400"/>
            <a:ext cx="4744350" cy="32174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A08727-B3C8-4516-A847-513214FCCE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4815" y="1829185"/>
            <a:ext cx="4819762" cy="304988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5890D4-A137-4AC7-82F6-3B335EF9859C}"/>
              </a:ext>
            </a:extLst>
          </p:cNvPr>
          <p:cNvSpPr/>
          <p:nvPr/>
        </p:nvSpPr>
        <p:spPr>
          <a:xfrm>
            <a:off x="1254642" y="5284381"/>
            <a:ext cx="3615070" cy="1127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Đội</a:t>
            </a:r>
            <a:r>
              <a:rPr lang="en-US" sz="3200" dirty="0"/>
              <a:t> </a:t>
            </a:r>
            <a:r>
              <a:rPr lang="en-US" sz="3200" dirty="0" err="1"/>
              <a:t>mũ</a:t>
            </a:r>
            <a:r>
              <a:rPr lang="en-US" sz="3200" dirty="0"/>
              <a:t> </a:t>
            </a:r>
            <a:r>
              <a:rPr lang="en-US" sz="3200" dirty="0" err="1"/>
              <a:t>bảo</a:t>
            </a:r>
            <a:r>
              <a:rPr lang="en-US" sz="3200" dirty="0"/>
              <a:t> </a:t>
            </a:r>
            <a:r>
              <a:rPr lang="en-US" sz="3200" dirty="0" err="1"/>
              <a:t>hiểm</a:t>
            </a:r>
            <a:r>
              <a:rPr lang="en-US" sz="3200" dirty="0"/>
              <a:t>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máy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DE92DF-081D-4458-972C-E392F4313782}"/>
              </a:ext>
            </a:extLst>
          </p:cNvPr>
          <p:cNvSpPr/>
          <p:nvPr/>
        </p:nvSpPr>
        <p:spPr>
          <a:xfrm>
            <a:off x="6617161" y="5404973"/>
            <a:ext cx="3615070" cy="1127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Thắt</a:t>
            </a:r>
            <a:r>
              <a:rPr lang="en-US" sz="3200" dirty="0"/>
              <a:t> </a:t>
            </a:r>
            <a:r>
              <a:rPr lang="en-US" sz="3200" dirty="0" err="1"/>
              <a:t>dây</a:t>
            </a:r>
            <a:r>
              <a:rPr lang="en-US" sz="3200" dirty="0"/>
              <a:t> an </a:t>
            </a:r>
            <a:r>
              <a:rPr lang="en-US" sz="3200" dirty="0" err="1"/>
              <a:t>toàn</a:t>
            </a:r>
            <a:r>
              <a:rPr lang="en-US" sz="3200" dirty="0"/>
              <a:t>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ô </a:t>
            </a:r>
            <a:r>
              <a:rPr lang="en-US" sz="3200" dirty="0" err="1"/>
              <a:t>tô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DB4DF1-CE79-4D02-8D49-4700B77FE3BF}"/>
              </a:ext>
            </a:extLst>
          </p:cNvPr>
          <p:cNvSpPr/>
          <p:nvPr/>
        </p:nvSpPr>
        <p:spPr>
          <a:xfrm>
            <a:off x="10834577" y="0"/>
            <a:ext cx="1210278" cy="1639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6" name="Content Placeholder 5" descr="logohtchua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0700" y="88265"/>
            <a:ext cx="1511300" cy="1394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2D4CBF-AFA5-4D50-99A3-8C6973AE83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5276" y="130175"/>
            <a:ext cx="8286750" cy="27051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110694-4B26-4B90-B8CF-AD3A3D91F621}"/>
              </a:ext>
            </a:extLst>
          </p:cNvPr>
          <p:cNvSpPr/>
          <p:nvPr/>
        </p:nvSpPr>
        <p:spPr>
          <a:xfrm>
            <a:off x="2349795" y="2895674"/>
            <a:ext cx="3615070" cy="1127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Mặc</a:t>
            </a:r>
            <a:r>
              <a:rPr lang="en-US" sz="3200" dirty="0"/>
              <a:t> </a:t>
            </a:r>
            <a:r>
              <a:rPr lang="en-US" sz="3200" dirty="0" err="1"/>
              <a:t>áo</a:t>
            </a:r>
            <a:r>
              <a:rPr lang="en-US" sz="3200" dirty="0"/>
              <a:t> </a:t>
            </a:r>
            <a:r>
              <a:rPr lang="en-US" sz="3200" dirty="0" err="1"/>
              <a:t>phao</a:t>
            </a:r>
            <a:r>
              <a:rPr lang="en-US" sz="3200" dirty="0"/>
              <a:t>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thuyền</a:t>
            </a:r>
            <a:endParaRPr lang="en-US" sz="3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013D39F-7448-4F7B-825D-709930757E64}"/>
              </a:ext>
            </a:extLst>
          </p:cNvPr>
          <p:cNvSpPr/>
          <p:nvPr/>
        </p:nvSpPr>
        <p:spPr>
          <a:xfrm>
            <a:off x="6507125" y="2965450"/>
            <a:ext cx="3615070" cy="1127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đạp</a:t>
            </a:r>
            <a:r>
              <a:rPr lang="en-US" sz="3200" dirty="0"/>
              <a:t> </a:t>
            </a:r>
            <a:r>
              <a:rPr lang="en-US" sz="3200" dirty="0" err="1"/>
              <a:t>đúng</a:t>
            </a:r>
            <a:r>
              <a:rPr lang="en-US" sz="3200" dirty="0"/>
              <a:t> </a:t>
            </a:r>
            <a:r>
              <a:rPr lang="en-US" sz="3200" dirty="0" err="1"/>
              <a:t>làn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8692D0-5332-4FBF-8916-172BCA49B6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8950" y="4217361"/>
            <a:ext cx="6134100" cy="289560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EC16A1B-9C89-4D9A-BDA1-C27DACFC44D3}"/>
              </a:ext>
            </a:extLst>
          </p:cNvPr>
          <p:cNvSpPr/>
          <p:nvPr/>
        </p:nvSpPr>
        <p:spPr>
          <a:xfrm>
            <a:off x="95693" y="4907701"/>
            <a:ext cx="2785730" cy="14824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Xếp</a:t>
            </a:r>
            <a:r>
              <a:rPr lang="en-US" sz="3200" dirty="0"/>
              <a:t> </a:t>
            </a:r>
            <a:r>
              <a:rPr lang="en-US" sz="3200" dirty="0" err="1"/>
              <a:t>hàng</a:t>
            </a:r>
            <a:r>
              <a:rPr lang="en-US" sz="3200" dirty="0"/>
              <a:t> </a:t>
            </a:r>
            <a:r>
              <a:rPr lang="en-US" sz="3200" dirty="0" err="1"/>
              <a:t>lên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 bus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CE1C7E-0FCC-4A15-81D7-88F083D0039E}"/>
              </a:ext>
            </a:extLst>
          </p:cNvPr>
          <p:cNvSpPr/>
          <p:nvPr/>
        </p:nvSpPr>
        <p:spPr>
          <a:xfrm>
            <a:off x="10433619" y="0"/>
            <a:ext cx="1611236" cy="1639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8349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C44ECA-7E71-4AA4-B450-45E94F62C115}"/>
              </a:ext>
            </a:extLst>
          </p:cNvPr>
          <p:cNvSpPr txBox="1"/>
          <p:nvPr/>
        </p:nvSpPr>
        <p:spPr>
          <a:xfrm>
            <a:off x="2488019" y="932224"/>
            <a:ext cx="74002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Kết</a:t>
            </a:r>
            <a:r>
              <a:rPr kumimoji="0" lang="en-US" sz="4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8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luận</a:t>
            </a:r>
            <a:endParaRPr kumimoji="0" lang="en-US" sz="48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Để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đảm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bảo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an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toàn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giao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thông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cần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tuân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thủ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các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quy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định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khi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trên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đường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như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: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Đội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mũ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bảo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hiểm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khi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xe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máy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,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thắt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dây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an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toàn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khi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ngồi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trên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ô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tô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,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mặc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áo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phao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,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không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đùa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nghịch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khi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đi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 </a:t>
            </a:r>
            <a:r>
              <a:rPr lang="en-US" sz="3600" noProof="0" dirty="0" err="1">
                <a:solidFill>
                  <a:srgbClr val="8064A2"/>
                </a:solidFill>
                <a:latin typeface="Calibri"/>
              </a:rPr>
              <a:t>thuyền</a:t>
            </a:r>
            <a:r>
              <a:rPr lang="en-US" sz="3600" noProof="0" dirty="0">
                <a:solidFill>
                  <a:srgbClr val="8064A2"/>
                </a:solidFill>
                <a:latin typeface="Calibri"/>
              </a:rPr>
              <a:t>……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8064A2"/>
              </a:solidFill>
              <a:effectLst/>
              <a:uLnTx/>
              <a:uFillTx/>
              <a:latin typeface="Calibri"/>
            </a:endParaRP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582561" y="254636"/>
            <a:ext cx="10098139" cy="55399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2.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Điều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gì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có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thể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xảy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ra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trong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mỗi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tình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huống</a:t>
            </a:r>
            <a:r>
              <a:rPr lang="en-US" altLang="zh-CN" sz="3000" b="1" dirty="0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 </a:t>
            </a:r>
            <a:r>
              <a:rPr lang="en-US" altLang="zh-CN" sz="3000" b="1" dirty="0" err="1">
                <a:solidFill>
                  <a:prstClr val="white"/>
                </a:solidFill>
                <a:latin typeface="Arial"/>
                <a:ea typeface="Microsoft YaHei" panose="020B0503020204020204" charset="-122"/>
              </a:rPr>
              <a:t>sau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A5890D4-A137-4AC7-82F6-3B335EF9859C}"/>
              </a:ext>
            </a:extLst>
          </p:cNvPr>
          <p:cNvSpPr/>
          <p:nvPr/>
        </p:nvSpPr>
        <p:spPr>
          <a:xfrm>
            <a:off x="1254642" y="5284380"/>
            <a:ext cx="4320198" cy="15736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Nghe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đội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bảo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hiểm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xe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máy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8DE92DF-081D-4458-972C-E392F4313782}"/>
              </a:ext>
            </a:extLst>
          </p:cNvPr>
          <p:cNvSpPr/>
          <p:nvPr/>
        </p:nvSpPr>
        <p:spPr>
          <a:xfrm>
            <a:off x="5717754" y="5284380"/>
            <a:ext cx="4514477" cy="14909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Arial"/>
              </a:rPr>
              <a:t>Đuổi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/>
              </a:rPr>
              <a:t>theo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 ô </a:t>
            </a:r>
            <a:r>
              <a:rPr lang="en-US" sz="3200" dirty="0" err="1">
                <a:solidFill>
                  <a:prstClr val="white"/>
                </a:solidFill>
                <a:latin typeface="Arial"/>
              </a:rPr>
              <a:t>tô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Arial"/>
              </a:rPr>
              <a:t>ngồi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 ô </a:t>
            </a:r>
            <a:r>
              <a:rPr lang="en-US" sz="3200" dirty="0" err="1">
                <a:solidFill>
                  <a:prstClr val="white"/>
                </a:solidFill>
                <a:latin typeface="Arial"/>
              </a:rPr>
              <a:t>tô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/>
              </a:rPr>
              <a:t>vươn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/>
              </a:rPr>
              <a:t>người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 ra </a:t>
            </a:r>
            <a:r>
              <a:rPr lang="en-US" sz="3200" dirty="0" err="1">
                <a:solidFill>
                  <a:prstClr val="white"/>
                </a:solidFill>
                <a:latin typeface="Arial"/>
              </a:rPr>
              <a:t>ngoài</a:t>
            </a:r>
            <a:r>
              <a:rPr lang="en-US" sz="3200" dirty="0">
                <a:solidFill>
                  <a:prstClr val="white"/>
                </a:solidFill>
                <a:latin typeface="Arial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896D46-A4AB-4C4F-816E-C404C7679B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7293" y="1063270"/>
            <a:ext cx="8569842" cy="401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7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939C33-A156-4A56-B50F-26A86F4F3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897" y="444182"/>
            <a:ext cx="6868205" cy="5969635"/>
          </a:xfrm>
          <a:prstGeom prst="rect">
            <a:avLst/>
          </a:prstGeom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0EE8F03E-40DB-4D5D-A94A-0468BBB726A1}"/>
              </a:ext>
            </a:extLst>
          </p:cNvPr>
          <p:cNvSpPr/>
          <p:nvPr/>
        </p:nvSpPr>
        <p:spPr>
          <a:xfrm>
            <a:off x="206829" y="609601"/>
            <a:ext cx="2220685" cy="265611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Chở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quy</a:t>
            </a:r>
            <a:r>
              <a:rPr lang="en-US" sz="2400" dirty="0"/>
              <a:t> </a:t>
            </a:r>
            <a:r>
              <a:rPr lang="en-US" sz="2400" dirty="0" err="1"/>
              <a:t>định</a:t>
            </a:r>
            <a:r>
              <a:rPr lang="en-US" sz="2400" dirty="0"/>
              <a:t>,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đội</a:t>
            </a:r>
            <a:r>
              <a:rPr lang="en-US" sz="2400" dirty="0"/>
              <a:t> </a:t>
            </a:r>
            <a:r>
              <a:rPr lang="en-US" sz="2400" dirty="0" err="1"/>
              <a:t>mũ</a:t>
            </a:r>
            <a:r>
              <a:rPr lang="en-US" sz="2400" dirty="0"/>
              <a:t> </a:t>
            </a:r>
            <a:r>
              <a:rPr lang="en-US" sz="2400" dirty="0" err="1"/>
              <a:t>bảo</a:t>
            </a:r>
            <a:r>
              <a:rPr lang="en-US" sz="2400" dirty="0"/>
              <a:t> </a:t>
            </a:r>
            <a:r>
              <a:rPr lang="en-US" sz="2400" dirty="0" err="1"/>
              <a:t>hiểm</a:t>
            </a:r>
            <a:endParaRPr lang="en-US" sz="2400" dirty="0"/>
          </a:p>
        </p:txBody>
      </p:sp>
      <p:sp>
        <p:nvSpPr>
          <p:cNvPr id="11" name="Scroll: Vertical 10">
            <a:extLst>
              <a:ext uri="{FF2B5EF4-FFF2-40B4-BE49-F238E27FC236}">
                <a16:creationId xmlns:a16="http://schemas.microsoft.com/office/drawing/2014/main" id="{B858371D-F8C0-406B-817C-C4F13FF849E6}"/>
              </a:ext>
            </a:extLst>
          </p:cNvPr>
          <p:cNvSpPr/>
          <p:nvPr/>
        </p:nvSpPr>
        <p:spPr>
          <a:xfrm>
            <a:off x="220606" y="3875316"/>
            <a:ext cx="2220685" cy="265611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mặc</a:t>
            </a:r>
            <a:r>
              <a:rPr lang="en-US" sz="2400" dirty="0"/>
              <a:t> </a:t>
            </a:r>
            <a:r>
              <a:rPr lang="en-US" sz="2400" dirty="0" err="1"/>
              <a:t>áo</a:t>
            </a:r>
            <a:r>
              <a:rPr lang="en-US" sz="2400" dirty="0"/>
              <a:t> </a:t>
            </a:r>
            <a:r>
              <a:rPr lang="en-US" sz="2400" dirty="0" err="1"/>
              <a:t>phao</a:t>
            </a:r>
            <a:r>
              <a:rPr lang="en-US" sz="2400" dirty="0"/>
              <a:t> </a:t>
            </a:r>
            <a:r>
              <a:rPr lang="en-US" sz="2400" dirty="0" err="1"/>
              <a:t>khi</a:t>
            </a:r>
            <a:r>
              <a:rPr lang="en-US" sz="2400" dirty="0"/>
              <a:t> </a:t>
            </a:r>
            <a:r>
              <a:rPr lang="en-US" sz="2400" dirty="0" err="1"/>
              <a:t>đi</a:t>
            </a:r>
            <a:r>
              <a:rPr lang="en-US" sz="2400" dirty="0"/>
              <a:t> </a:t>
            </a:r>
            <a:r>
              <a:rPr lang="en-US" sz="2400" dirty="0" err="1"/>
              <a:t>thuyền</a:t>
            </a:r>
            <a:endParaRPr lang="en-US" sz="2400" dirty="0"/>
          </a:p>
        </p:txBody>
      </p:sp>
      <p:sp>
        <p:nvSpPr>
          <p:cNvPr id="12" name="Scroll: Vertical 11">
            <a:extLst>
              <a:ext uri="{FF2B5EF4-FFF2-40B4-BE49-F238E27FC236}">
                <a16:creationId xmlns:a16="http://schemas.microsoft.com/office/drawing/2014/main" id="{C8A0FA9C-1587-494E-94B2-549C94A4B30B}"/>
              </a:ext>
            </a:extLst>
          </p:cNvPr>
          <p:cNvSpPr/>
          <p:nvPr/>
        </p:nvSpPr>
        <p:spPr>
          <a:xfrm>
            <a:off x="9764485" y="3757703"/>
            <a:ext cx="2220685" cy="265611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Lao </a:t>
            </a:r>
            <a:r>
              <a:rPr lang="en-US" sz="2400" dirty="0" err="1"/>
              <a:t>dốc</a:t>
            </a:r>
            <a:r>
              <a:rPr lang="en-US" sz="2400" dirty="0"/>
              <a:t> </a:t>
            </a:r>
            <a:r>
              <a:rPr lang="en-US" sz="2400" dirty="0" err="1"/>
              <a:t>bằng</a:t>
            </a:r>
            <a:r>
              <a:rPr lang="en-US" sz="2400" dirty="0"/>
              <a:t> </a:t>
            </a:r>
            <a:r>
              <a:rPr lang="en-US" sz="2400" dirty="0" err="1"/>
              <a:t>xe</a:t>
            </a:r>
            <a:r>
              <a:rPr lang="en-US" sz="2400" dirty="0"/>
              <a:t> </a:t>
            </a:r>
            <a:r>
              <a:rPr lang="en-US" sz="2400" dirty="0" err="1"/>
              <a:t>đạp</a:t>
            </a:r>
            <a:r>
              <a:rPr lang="en-US" sz="2400" dirty="0"/>
              <a:t> ở </a:t>
            </a:r>
            <a:r>
              <a:rPr lang="en-US" sz="2400" dirty="0" err="1"/>
              <a:t>miền</a:t>
            </a:r>
            <a:r>
              <a:rPr lang="en-US" sz="2400" dirty="0"/>
              <a:t> </a:t>
            </a:r>
            <a:r>
              <a:rPr lang="en-US" sz="2400" dirty="0" err="1"/>
              <a:t>núi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1785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37922D-D98D-43A2-A92D-640AE22F1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810" y="1137805"/>
            <a:ext cx="7612083" cy="421796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A4E237-187C-43F9-8A51-0289EE2DB8A4}"/>
              </a:ext>
            </a:extLst>
          </p:cNvPr>
          <p:cNvSpPr/>
          <p:nvPr/>
        </p:nvSpPr>
        <p:spPr>
          <a:xfrm>
            <a:off x="3008761" y="5355771"/>
            <a:ext cx="6174478" cy="8918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Chơi</a:t>
            </a:r>
            <a:r>
              <a:rPr lang="en-US" sz="3200" dirty="0"/>
              <a:t> </a:t>
            </a:r>
            <a:r>
              <a:rPr lang="en-US" sz="3200" dirty="0" err="1"/>
              <a:t>đùa</a:t>
            </a:r>
            <a:r>
              <a:rPr lang="en-US" sz="3200" dirty="0"/>
              <a:t> ở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tàu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E2A63D-8CCE-47F9-B72F-11533319BD7D}"/>
              </a:ext>
            </a:extLst>
          </p:cNvPr>
          <p:cNvSpPr/>
          <p:nvPr/>
        </p:nvSpPr>
        <p:spPr>
          <a:xfrm>
            <a:off x="10433619" y="0"/>
            <a:ext cx="1611236" cy="1639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3847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EB1BBD1-5A04-42C7-B7AB-2E9E9A3A2C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5F52833C-1D66-4A11-9DFF-00AFB7148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40832" cy="277509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471F5D6-0ED0-484F-9E49-B8B0F5674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68" y="2735056"/>
            <a:ext cx="3028932" cy="384743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FF2F90E-9DEB-4BB0-B79C-E7B33D6535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370" y="4724732"/>
            <a:ext cx="2981054" cy="223821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9B9A1F4-3487-4F26-BBFC-8BE92003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24351"/>
            <a:ext cx="10515600" cy="1325563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Bài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tập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về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nhà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Kể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với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người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thân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về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đèn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b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giao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thông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và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biển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báo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đã</a:t>
            </a: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alibri" panose="020F0502020204030204" pitchFamily="34" charset="0"/>
              </a:rPr>
              <a:t>học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69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window dir="vert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randomBar dir="vert"/>
      </p:transition>
    </mc:Choice>
    <mc:Fallback xmlns="">
      <p:transition spd="slow" advClick="0" advTm="3713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9FB6980-F60E-4563-8A25-64957B698075}"/>
              </a:ext>
            </a:extLst>
          </p:cNvPr>
          <p:cNvSpPr/>
          <p:nvPr/>
        </p:nvSpPr>
        <p:spPr>
          <a:xfrm>
            <a:off x="11098924" y="0"/>
            <a:ext cx="1093076" cy="1450428"/>
          </a:xfrm>
          <a:prstGeom prst="rect">
            <a:avLst/>
          </a:prstGeom>
          <a:solidFill>
            <a:srgbClr val="93D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5" b="25080"/>
          <a:stretch/>
        </p:blipFill>
        <p:spPr bwMode="auto">
          <a:xfrm>
            <a:off x="0" y="2"/>
            <a:ext cx="12649200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941207" y="152402"/>
            <a:ext cx="915524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thuộc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58467" y="1485900"/>
            <a:ext cx="3804577" cy="8763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dẫn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19868" y="1367013"/>
            <a:ext cx="3092466" cy="9951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18499" y="1367013"/>
            <a:ext cx="2965373" cy="114299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1"/>
            <a:ext cx="12191999" cy="22859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2362199" y="2362200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AA11EDB-8337-4282-A2AD-4972D61C9D6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567" y="4500389"/>
            <a:ext cx="2209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9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25 -2.96296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27"/>
                            </p:stCondLst>
                            <p:childTnLst>
                              <p:par>
                                <p:cTn id="4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27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52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82561" y="254636"/>
            <a:ext cx="10098139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1.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Em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sẽ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nói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và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làm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gì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khi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thấy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người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khác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đã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uống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rượu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,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bia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mà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vẫn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định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lái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xe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A06DFE-8EE4-46AB-9D0D-66C2BB035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240" y="1410633"/>
            <a:ext cx="7848600" cy="5295900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E6162542-0A2A-4655-B8DC-38034EE7A00B}"/>
              </a:ext>
            </a:extLst>
          </p:cNvPr>
          <p:cNvSpPr/>
          <p:nvPr/>
        </p:nvSpPr>
        <p:spPr>
          <a:xfrm>
            <a:off x="4163543" y="1926771"/>
            <a:ext cx="1703857" cy="1805967"/>
          </a:xfrm>
          <a:prstGeom prst="cloudCallout">
            <a:avLst>
              <a:gd name="adj1" fmla="val -54458"/>
              <a:gd name="adj2" fmla="val 58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Bố</a:t>
            </a:r>
            <a:r>
              <a:rPr lang="en-US" dirty="0"/>
              <a:t> </a:t>
            </a:r>
            <a:r>
              <a:rPr lang="en-US" dirty="0" err="1"/>
              <a:t>ơi</a:t>
            </a:r>
            <a:r>
              <a:rPr lang="en-US" dirty="0"/>
              <a:t>, </a:t>
            </a:r>
            <a:r>
              <a:rPr lang="en-US" dirty="0" err="1"/>
              <a:t>bố</a:t>
            </a:r>
            <a:r>
              <a:rPr lang="en-US" dirty="0"/>
              <a:t> </a:t>
            </a:r>
            <a:r>
              <a:rPr lang="en-US" dirty="0" err="1"/>
              <a:t>đừng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bia</a:t>
            </a:r>
            <a:r>
              <a:rPr lang="en-US" dirty="0"/>
              <a:t> </a:t>
            </a:r>
            <a:r>
              <a:rPr lang="en-US" dirty="0" err="1"/>
              <a:t>nữa</a:t>
            </a:r>
            <a:r>
              <a:rPr lang="en-US" dirty="0"/>
              <a:t> ạ!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8E3CDB35-487F-4B42-A034-8811D349FEF1}"/>
              </a:ext>
            </a:extLst>
          </p:cNvPr>
          <p:cNvSpPr/>
          <p:nvPr/>
        </p:nvSpPr>
        <p:spPr>
          <a:xfrm>
            <a:off x="8976843" y="785495"/>
            <a:ext cx="2126586" cy="1805967"/>
          </a:xfrm>
          <a:prstGeom prst="cloudCallout">
            <a:avLst>
              <a:gd name="adj1" fmla="val -54458"/>
              <a:gd name="adj2" fmla="val 58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Bố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bia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lái</a:t>
            </a:r>
            <a:r>
              <a:rPr lang="en-US" dirty="0"/>
              <a:t> </a:t>
            </a:r>
            <a:r>
              <a:rPr lang="en-US" dirty="0" err="1"/>
              <a:t>xe</a:t>
            </a:r>
            <a:endParaRPr lang="en-US" dirty="0"/>
          </a:p>
        </p:txBody>
      </p:sp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7191E537-A67F-4079-956D-7D599779B6D4}"/>
              </a:ext>
            </a:extLst>
          </p:cNvPr>
          <p:cNvSpPr/>
          <p:nvPr/>
        </p:nvSpPr>
        <p:spPr>
          <a:xfrm>
            <a:off x="9091842" y="2843030"/>
            <a:ext cx="2126586" cy="1805967"/>
          </a:xfrm>
          <a:prstGeom prst="cloudCallout">
            <a:avLst>
              <a:gd name="adj1" fmla="val -54458"/>
              <a:gd name="adj2" fmla="val 583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Hai </a:t>
            </a:r>
            <a:r>
              <a:rPr lang="en-US" dirty="0" err="1"/>
              <a:t>bố</a:t>
            </a:r>
            <a:r>
              <a:rPr lang="en-US" dirty="0"/>
              <a:t> con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taxi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ạ.</a:t>
            </a:r>
          </a:p>
        </p:txBody>
      </p:sp>
    </p:spTree>
    <p:extLst>
      <p:ext uri="{BB962C8B-B14F-4D97-AF65-F5344CB8AC3E}">
        <p14:creationId xmlns:p14="http://schemas.microsoft.com/office/powerpoint/2010/main" val="54729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B0B40E-3CC7-49A1-B243-A6BA0D121AF8}"/>
              </a:ext>
            </a:extLst>
          </p:cNvPr>
          <p:cNvSpPr txBox="1"/>
          <p:nvPr/>
        </p:nvSpPr>
        <p:spPr>
          <a:xfrm>
            <a:off x="582561" y="254636"/>
            <a:ext cx="10098139" cy="55399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2.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Em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sẽ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nói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và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làm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gì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trong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tình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huống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sau</a:t>
            </a: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panose="020B0503020204020204" charset="-122"/>
                <a:cs typeface="+mn-cs"/>
              </a:rPr>
              <a:t>?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panose="020B0503020204020204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933938-DD4B-401B-AA35-98B90DD4E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136" y="1390650"/>
            <a:ext cx="7705725" cy="4076700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FC4D57F6-02AE-4675-ABF8-AAFCECD90478}"/>
              </a:ext>
            </a:extLst>
          </p:cNvPr>
          <p:cNvSpPr/>
          <p:nvPr/>
        </p:nvSpPr>
        <p:spPr>
          <a:xfrm>
            <a:off x="9046030" y="1600201"/>
            <a:ext cx="3145970" cy="2917370"/>
          </a:xfrm>
          <a:prstGeom prst="cloudCallout">
            <a:avLst>
              <a:gd name="adj1" fmla="val -71051"/>
              <a:gd name="adj2" fmla="val 592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bạn</a:t>
            </a:r>
            <a:r>
              <a:rPr lang="en-US" sz="2200" dirty="0"/>
              <a:t> </a:t>
            </a:r>
            <a:r>
              <a:rPr lang="en-US" sz="2200" dirty="0" err="1"/>
              <a:t>ơi</a:t>
            </a:r>
            <a:r>
              <a:rPr lang="en-US" sz="2200" dirty="0"/>
              <a:t>, </a:t>
            </a:r>
            <a:r>
              <a:rPr lang="en-US" sz="2200" dirty="0" err="1"/>
              <a:t>tàu</a:t>
            </a:r>
            <a:r>
              <a:rPr lang="en-US" sz="2200" dirty="0"/>
              <a:t> </a:t>
            </a:r>
            <a:r>
              <a:rPr lang="en-US" sz="2200" dirty="0" err="1"/>
              <a:t>sắp</a:t>
            </a:r>
            <a:r>
              <a:rPr lang="en-US" sz="2200" dirty="0"/>
              <a:t> </a:t>
            </a:r>
            <a:r>
              <a:rPr lang="en-US" sz="2200" dirty="0" err="1"/>
              <a:t>đến</a:t>
            </a:r>
            <a:r>
              <a:rPr lang="en-US" sz="2200" dirty="0"/>
              <a:t>, </a:t>
            </a:r>
            <a:r>
              <a:rPr lang="en-US" sz="2200" dirty="0" err="1"/>
              <a:t>chui</a:t>
            </a:r>
            <a:r>
              <a:rPr lang="en-US" sz="2200" dirty="0"/>
              <a:t> qua </a:t>
            </a:r>
            <a:r>
              <a:rPr lang="en-US" sz="2200" dirty="0" err="1"/>
              <a:t>rào</a:t>
            </a:r>
            <a:r>
              <a:rPr lang="en-US" sz="2200" dirty="0"/>
              <a:t> </a:t>
            </a:r>
            <a:r>
              <a:rPr lang="en-US" sz="2200" dirty="0" err="1"/>
              <a:t>chắn</a:t>
            </a:r>
            <a:r>
              <a:rPr lang="en-US" sz="2200" dirty="0"/>
              <a:t> </a:t>
            </a:r>
            <a:r>
              <a:rPr lang="en-US" sz="2200" dirty="0" err="1"/>
              <a:t>rất</a:t>
            </a:r>
            <a:r>
              <a:rPr lang="en-US" sz="2200" dirty="0"/>
              <a:t> </a:t>
            </a:r>
            <a:r>
              <a:rPr lang="en-US" sz="2200" dirty="0" err="1"/>
              <a:t>nguy</a:t>
            </a:r>
            <a:r>
              <a:rPr lang="en-US" sz="2200" dirty="0"/>
              <a:t> </a:t>
            </a:r>
            <a:r>
              <a:rPr lang="en-US" sz="2200" dirty="0" err="1"/>
              <a:t>hiểm</a:t>
            </a:r>
            <a:r>
              <a:rPr lang="en-US" sz="2200" dirty="0"/>
              <a:t>,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bạn</a:t>
            </a:r>
            <a:r>
              <a:rPr lang="en-US" sz="2200" dirty="0"/>
              <a:t> </a:t>
            </a:r>
            <a:r>
              <a:rPr lang="en-US" sz="2200" dirty="0" err="1"/>
              <a:t>nên</a:t>
            </a:r>
            <a:r>
              <a:rPr lang="en-US" sz="2200" dirty="0"/>
              <a:t> </a:t>
            </a:r>
            <a:r>
              <a:rPr lang="en-US" sz="2200" dirty="0" err="1"/>
              <a:t>tránh</a:t>
            </a:r>
            <a:r>
              <a:rPr lang="en-US" sz="2200" dirty="0"/>
              <a:t> </a:t>
            </a:r>
            <a:r>
              <a:rPr lang="en-US" sz="2200" dirty="0" err="1"/>
              <a:t>xa</a:t>
            </a:r>
            <a:r>
              <a:rPr lang="en-US" sz="2200" dirty="0"/>
              <a:t> ra </a:t>
            </a:r>
            <a:r>
              <a:rPr lang="en-US" sz="2200" dirty="0" err="1"/>
              <a:t>nhé</a:t>
            </a:r>
            <a:r>
              <a:rPr lang="en-US" sz="2200" dirty="0"/>
              <a:t>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0E2548-7FCE-4F47-8785-5431AA325055}"/>
              </a:ext>
            </a:extLst>
          </p:cNvPr>
          <p:cNvSpPr/>
          <p:nvPr/>
        </p:nvSpPr>
        <p:spPr>
          <a:xfrm>
            <a:off x="10433619" y="0"/>
            <a:ext cx="1611236" cy="1600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186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vận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dụng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CD22170-549F-489E-81CF-E69967744568}"/>
              </a:ext>
            </a:extLst>
          </p:cNvPr>
          <p:cNvSpPr/>
          <p:nvPr/>
        </p:nvSpPr>
        <p:spPr>
          <a:xfrm>
            <a:off x="11098924" y="0"/>
            <a:ext cx="1093076" cy="1450428"/>
          </a:xfrm>
          <a:prstGeom prst="rect">
            <a:avLst/>
          </a:prstGeom>
          <a:solidFill>
            <a:srgbClr val="93D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58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7CE14F-0E07-4AEE-B1F3-65685254F030}"/>
              </a:ext>
            </a:extLst>
          </p:cNvPr>
          <p:cNvSpPr/>
          <p:nvPr/>
        </p:nvSpPr>
        <p:spPr>
          <a:xfrm>
            <a:off x="1605516" y="457201"/>
            <a:ext cx="8388114" cy="1168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Vẽ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tuyên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truyền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thực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hiện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toàn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giao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thông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61342016-D157-46C4-BADE-BEBCD505E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097" y="2066667"/>
            <a:ext cx="5879805" cy="43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0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1DDBBA-B493-412C-95F1-F1B0AB6EB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402" y="458529"/>
            <a:ext cx="9391650" cy="56007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AC92400-A0CA-4A32-B792-C0483C834A7B}"/>
              </a:ext>
            </a:extLst>
          </p:cNvPr>
          <p:cNvSpPr/>
          <p:nvPr/>
        </p:nvSpPr>
        <p:spPr>
          <a:xfrm>
            <a:off x="10433619" y="0"/>
            <a:ext cx="1611236" cy="1639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3727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C44ECA-7E71-4AA4-B450-45E94F62C115}"/>
              </a:ext>
            </a:extLst>
          </p:cNvPr>
          <p:cNvSpPr txBox="1"/>
          <p:nvPr/>
        </p:nvSpPr>
        <p:spPr>
          <a:xfrm>
            <a:off x="2488019" y="932224"/>
            <a:ext cx="74002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Kết</a:t>
            </a:r>
            <a:r>
              <a:rPr kumimoji="0" lang="en-US" sz="54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sng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luận</a:t>
            </a:r>
            <a:endParaRPr kumimoji="0" lang="en-US" sz="54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Không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nên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nghe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điện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thoại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đang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lái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xe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nên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dừng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sát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lề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đường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nghe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xong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rồi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tiếp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8064A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048092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4300" y="19399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</a:rPr>
              <a:t>Củng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cố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bài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6600" b="1" dirty="0" err="1">
                <a:solidFill>
                  <a:srgbClr val="0070C0"/>
                </a:solidFill>
              </a:rPr>
              <a:t>học</a:t>
            </a:r>
            <a:endParaRPr lang="en-US" sz="6600" b="1" dirty="0">
              <a:solidFill>
                <a:srgbClr val="0070C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CFF6E4-1C7E-4926-A2FB-802DB18D402A}"/>
              </a:ext>
            </a:extLst>
          </p:cNvPr>
          <p:cNvSpPr/>
          <p:nvPr/>
        </p:nvSpPr>
        <p:spPr>
          <a:xfrm>
            <a:off x="10436773" y="204951"/>
            <a:ext cx="1481958" cy="1450428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3352800"/>
            <a:ext cx="2003681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135440" y="152402"/>
            <a:ext cx="701040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78785" y="1756400"/>
            <a:ext cx="2894894" cy="16002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Xe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đạp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điện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24199" y="1964586"/>
            <a:ext cx="2487960" cy="133542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Xe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đạp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02292" y="2039314"/>
            <a:ext cx="3369415" cy="114299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Xe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3733800"/>
            <a:ext cx="5486400" cy="302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47AB15-C5EE-4C5F-96C7-027DF5FC196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94593" y="3835701"/>
            <a:ext cx="2003681" cy="199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1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43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27"/>
                            </p:stCondLst>
                            <p:childTnLst>
                              <p:par>
                                <p:cTn id="4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37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54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/>
        </p:blipFill>
        <p:spPr bwMode="auto">
          <a:xfrm>
            <a:off x="64765" y="85725"/>
            <a:ext cx="1219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2057400" y="38101"/>
            <a:ext cx="9140103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7445" y="1660972"/>
            <a:ext cx="1797066" cy="10060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322360" y="1551435"/>
            <a:ext cx="2641040" cy="116567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20294" y="1562100"/>
            <a:ext cx="1797066" cy="11049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4724400"/>
            <a:ext cx="12268199" cy="21336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/>
        </p:blipFill>
        <p:spPr bwMode="auto">
          <a:xfrm flipH="1">
            <a:off x="2590800" y="2667000"/>
            <a:ext cx="1687656" cy="158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63770B-5F13-4016-969E-9B3B75BEB52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23692" y="4538949"/>
            <a:ext cx="2225407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8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0.25 1.85185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27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37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12192000" cy="3327400"/>
          </a:xfrm>
          <a:prstGeom prst="rect">
            <a:avLst/>
          </a:prstGeom>
        </p:spPr>
      </p:pic>
      <p:pic>
        <p:nvPicPr>
          <p:cNvPr id="10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1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0" y="0"/>
            <a:ext cx="124968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2204544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75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3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 cstate="screen"/>
          <a:srcRect r="1773"/>
          <a:stretch>
            <a:fillRect/>
          </a:stretch>
        </p:blipFill>
        <p:spPr>
          <a:xfrm>
            <a:off x="-11511" y="3927336"/>
            <a:ext cx="12203511" cy="300444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1020" b="5828"/>
          <a:stretch>
            <a:fillRect/>
          </a:stretch>
        </p:blipFill>
        <p:spPr>
          <a:xfrm>
            <a:off x="28241" y="4782626"/>
            <a:ext cx="12188826" cy="214915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344495" y="4204133"/>
            <a:ext cx="11936455" cy="27862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8241" y="2844921"/>
            <a:ext cx="810409" cy="95692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8804" y="295458"/>
            <a:ext cx="1525010" cy="27297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15841" y="945067"/>
            <a:ext cx="79371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Bài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14: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Cùng</a:t>
            </a:r>
            <a:r>
              <a:rPr kumimoji="0" lang="en-US" sz="7200" b="1" i="0" u="none" strike="noStrike" kern="1200" cap="none" spc="0" normalizeH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tham</a:t>
            </a:r>
            <a:r>
              <a:rPr kumimoji="0" lang="en-US" sz="7200" b="1" i="0" u="none" strike="noStrike" kern="1200" cap="none" spc="0" normalizeH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gia</a:t>
            </a:r>
            <a:r>
              <a:rPr kumimoji="0" lang="en-US" sz="7200" b="1" i="0" u="none" strike="noStrike" kern="1200" cap="none" spc="0" normalizeH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giao</a:t>
            </a:r>
            <a:r>
              <a:rPr kumimoji="0" lang="en-US" sz="7200" b="1" i="0" u="none" strike="noStrike" kern="1200" cap="none" spc="0" normalizeH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iCiel Mijas" panose="02000506000000020004" pitchFamily="50" charset="0"/>
                <a:ea typeface="+mn-ea"/>
                <a:cs typeface="+mn-cs"/>
              </a:rPr>
              <a:t>thông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iCiel Mijas" panose="02000506000000020004" pitchFamily="50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691255" y="60960"/>
            <a:ext cx="5455920" cy="6394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Chủ đề 3: Cộng đồng địa phương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 bldLvl="0" animBg="1"/>
      <p:bldP spid="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176395" y="1346835"/>
            <a:ext cx="3608705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randomBar dir="vert"/>
      </p:transition>
    </mc:Choice>
    <mc:Fallback xmlns="">
      <p:transition spd="slow" advClick="0" advTm="3713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mở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charset="0"/>
                  <a:ea typeface="字魂59号-创粗黑" panose="00000500000000000000" pitchFamily="2" charset="-122"/>
                  <a:cs typeface="Times New Roman" panose="02020603050405020304" charset="0"/>
                  <a:sym typeface="字魂59号-创粗黑" panose="00000500000000000000" pitchFamily="2" charset="-122"/>
                </a:rPr>
                <a:t>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字魂59号-创粗黑" panose="00000500000000000000" pitchFamily="2" charset="-122"/>
                <a:cs typeface="Times New Roman" panose="02020603050405020304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0DD3615-21E6-4B58-A652-0CFAA772DEBC}"/>
              </a:ext>
            </a:extLst>
          </p:cNvPr>
          <p:cNvSpPr/>
          <p:nvPr/>
        </p:nvSpPr>
        <p:spPr>
          <a:xfrm>
            <a:off x="11098924" y="0"/>
            <a:ext cx="1093076" cy="1450428"/>
          </a:xfrm>
          <a:prstGeom prst="rect">
            <a:avLst/>
          </a:prstGeom>
          <a:solidFill>
            <a:srgbClr val="93D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wheel spokes="8"/>
      </p:transition>
    </mc:Choice>
    <mc:Fallback xmlns="">
      <p:transition spd="slow" advClick="0" advTm="3713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3A8B19-337A-471A-93BB-D26C03DD8148}"/>
              </a:ext>
            </a:extLst>
          </p:cNvPr>
          <p:cNvSpPr txBox="1"/>
          <p:nvPr/>
        </p:nvSpPr>
        <p:spPr>
          <a:xfrm>
            <a:off x="318977" y="116958"/>
            <a:ext cx="10611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/>
              </a:rPr>
              <a:t>1.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Em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hãy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nói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về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một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tình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huống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giao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thông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nguy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hiểm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79F7BB-9264-45AD-932F-4338C2435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7781" y="972911"/>
            <a:ext cx="6565447" cy="36208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34C64B-5AD8-4310-8365-FFA4DB5265B7}"/>
              </a:ext>
            </a:extLst>
          </p:cNvPr>
          <p:cNvSpPr/>
          <p:nvPr/>
        </p:nvSpPr>
        <p:spPr>
          <a:xfrm>
            <a:off x="2601686" y="4920342"/>
            <a:ext cx="7064827" cy="18206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Đá</a:t>
            </a:r>
            <a:r>
              <a:rPr lang="en-US" sz="3200" dirty="0"/>
              <a:t> </a:t>
            </a:r>
            <a:r>
              <a:rPr lang="en-US" sz="3200" dirty="0" err="1"/>
              <a:t>bóng</a:t>
            </a:r>
            <a:r>
              <a:rPr lang="en-US" sz="3200" dirty="0"/>
              <a:t> </a:t>
            </a:r>
            <a:r>
              <a:rPr lang="en-US" sz="3200" dirty="0" err="1"/>
              <a:t>trên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r>
              <a:rPr lang="en-US" sz="3200" dirty="0"/>
              <a:t> </a:t>
            </a:r>
            <a:r>
              <a:rPr lang="en-US" sz="3200" dirty="0" err="1"/>
              <a:t>rất</a:t>
            </a:r>
            <a:r>
              <a:rPr lang="en-US" sz="3200" dirty="0"/>
              <a:t> </a:t>
            </a:r>
            <a:r>
              <a:rPr lang="en-US" sz="3200" dirty="0" err="1"/>
              <a:t>nguy</a:t>
            </a:r>
            <a:r>
              <a:rPr lang="en-US" sz="3200" dirty="0"/>
              <a:t> </a:t>
            </a:r>
            <a:r>
              <a:rPr lang="en-US" sz="3200" dirty="0" err="1"/>
              <a:t>hiểm</a:t>
            </a:r>
            <a:r>
              <a:rPr lang="en-US" sz="3200" dirty="0"/>
              <a:t>, </a:t>
            </a:r>
            <a:r>
              <a:rPr lang="en-US" sz="3200" dirty="0" err="1"/>
              <a:t>gây</a:t>
            </a:r>
            <a:r>
              <a:rPr lang="en-US" sz="3200" dirty="0"/>
              <a:t> </a:t>
            </a:r>
            <a:r>
              <a:rPr lang="en-US" sz="3200" dirty="0" err="1"/>
              <a:t>cản</a:t>
            </a:r>
            <a:r>
              <a:rPr lang="en-US" sz="3200" dirty="0"/>
              <a:t> </a:t>
            </a:r>
            <a:r>
              <a:rPr lang="en-US" sz="3200" dirty="0" err="1"/>
              <a:t>trở</a:t>
            </a:r>
            <a:r>
              <a:rPr lang="en-US" sz="3200" dirty="0"/>
              <a:t> </a:t>
            </a:r>
            <a:r>
              <a:rPr lang="en-US" sz="3200" dirty="0" err="1"/>
              <a:t>giao</a:t>
            </a:r>
            <a:r>
              <a:rPr lang="en-US" sz="3200" dirty="0"/>
              <a:t> </a:t>
            </a:r>
            <a:r>
              <a:rPr lang="en-US" sz="3200" dirty="0" err="1"/>
              <a:t>thông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rất</a:t>
            </a:r>
            <a:r>
              <a:rPr lang="en-US" sz="3200" dirty="0"/>
              <a:t> </a:t>
            </a:r>
            <a:r>
              <a:rPr lang="en-US" sz="3200" dirty="0" err="1"/>
              <a:t>dễ</a:t>
            </a:r>
            <a:r>
              <a:rPr lang="en-US" sz="3200" dirty="0"/>
              <a:t> </a:t>
            </a:r>
            <a:r>
              <a:rPr lang="en-US" sz="3200" dirty="0" err="1"/>
              <a:t>gây</a:t>
            </a:r>
            <a:r>
              <a:rPr lang="en-US" sz="3200" dirty="0"/>
              <a:t> tai </a:t>
            </a:r>
            <a:r>
              <a:rPr lang="en-US" sz="3200" dirty="0" err="1"/>
              <a:t>nạn</a:t>
            </a:r>
            <a:endParaRPr lang="en-US" sz="3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B74036-7507-4CD8-BC04-74FC146ADFDD}"/>
              </a:ext>
            </a:extLst>
          </p:cNvPr>
          <p:cNvSpPr/>
          <p:nvPr/>
        </p:nvSpPr>
        <p:spPr>
          <a:xfrm>
            <a:off x="10433619" y="0"/>
            <a:ext cx="1611236" cy="1639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474</Words>
  <Application>Microsoft Office PowerPoint</Application>
  <PresentationFormat>Widescreen</PresentationFormat>
  <Paragraphs>55</Paragraphs>
  <Slides>26</Slides>
  <Notes>14</Notes>
  <HiddenSlides>0</HiddenSlides>
  <MMClips>17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26</vt:i4>
      </vt:variant>
    </vt:vector>
  </HeadingPairs>
  <TitlesOfParts>
    <vt:vector size="44" baseType="lpstr">
      <vt:lpstr>等线</vt:lpstr>
      <vt:lpstr>等线 Light</vt:lpstr>
      <vt:lpstr>Microsoft YaHei</vt:lpstr>
      <vt:lpstr>Arial</vt:lpstr>
      <vt:lpstr>Arial Rounded MT Bold</vt:lpstr>
      <vt:lpstr>Arial-Rounded</vt:lpstr>
      <vt:lpstr>Calibri</vt:lpstr>
      <vt:lpstr>Calibri Light</vt:lpstr>
      <vt:lpstr>iCiel Mijas</vt:lpstr>
      <vt:lpstr>Times New Roman</vt:lpstr>
      <vt:lpstr>字魂59号-创粗黑</vt:lpstr>
      <vt:lpstr>方正卡通简体</vt:lpstr>
      <vt:lpstr>1_Office Theme</vt:lpstr>
      <vt:lpstr>2_Office Theme</vt:lpstr>
      <vt:lpstr>Office 主题​​</vt:lpstr>
      <vt:lpstr>4_Office Theme</vt:lpstr>
      <vt:lpstr>3_Office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tập về nhà: Kể với người thân về đèn  giao thông và biển báo đã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10</cp:revision>
  <dcterms:created xsi:type="dcterms:W3CDTF">2021-06-05T04:03:17Z</dcterms:created>
  <dcterms:modified xsi:type="dcterms:W3CDTF">2021-12-09T16:08:54Z</dcterms:modified>
</cp:coreProperties>
</file>