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390" r:id="rId2"/>
    <p:sldId id="391" r:id="rId3"/>
    <p:sldId id="384" r:id="rId4"/>
    <p:sldId id="386" r:id="rId5"/>
    <p:sldId id="387" r:id="rId6"/>
    <p:sldId id="388" r:id="rId7"/>
    <p:sldId id="389" r:id="rId8"/>
    <p:sldId id="356" r:id="rId9"/>
    <p:sldId id="264" r:id="rId10"/>
    <p:sldId id="359" r:id="rId11"/>
    <p:sldId id="365" r:id="rId12"/>
    <p:sldId id="332" r:id="rId13"/>
    <p:sldId id="360" r:id="rId14"/>
    <p:sldId id="345" r:id="rId15"/>
    <p:sldId id="342" r:id="rId16"/>
    <p:sldId id="341" r:id="rId17"/>
    <p:sldId id="377" r:id="rId18"/>
    <p:sldId id="346" r:id="rId19"/>
    <p:sldId id="347" r:id="rId20"/>
    <p:sldId id="379" r:id="rId21"/>
    <p:sldId id="380" r:id="rId22"/>
    <p:sldId id="367" r:id="rId23"/>
    <p:sldId id="281" r:id="rId24"/>
    <p:sldId id="378" r:id="rId25"/>
    <p:sldId id="337" r:id="rId26"/>
    <p:sldId id="269" r:id="rId27"/>
    <p:sldId id="369" r:id="rId28"/>
    <p:sldId id="372" r:id="rId29"/>
    <p:sldId id="373" r:id="rId30"/>
    <p:sldId id="370" r:id="rId31"/>
    <p:sldId id="270" r:id="rId32"/>
    <p:sldId id="374" r:id="rId33"/>
    <p:sldId id="375" r:id="rId34"/>
    <p:sldId id="328" r:id="rId35"/>
    <p:sldId id="335" r:id="rId36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2F2F"/>
    <a:srgbClr val="186AB3"/>
    <a:srgbClr val="FF5D5D"/>
    <a:srgbClr val="FF9999"/>
    <a:srgbClr val="FFE7E7"/>
    <a:srgbClr val="FF9F5D"/>
    <a:srgbClr val="FFD5D5"/>
    <a:srgbClr val="FF6600"/>
    <a:srgbClr val="FFFFBD"/>
    <a:srgbClr val="FFFF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>
        <p:scale>
          <a:sx n="100" d="100"/>
          <a:sy n="100" d="100"/>
        </p:scale>
        <p:origin x="-902" y="-264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86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106.34304" units="1/cm"/>
          <inkml:channelProperty channel="Y" name="resolution" value="62.06897" units="1/cm"/>
          <inkml:channelProperty channel="T" name="resolution" value="1" units="1/dev"/>
        </inkml:channelProperties>
      </inkml:inkSource>
      <inkml:timestamp xml:id="ts0" timeString="2021-12-24T08:26:03.84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28058 11379 0</inkml:trace>
  <inkml:trace contextRef="#ctx0" brushRef="#br0" timeOffset="15390.46">22521 10476 0</inkml:trace>
  <inkml:trace contextRef="#ctx0" brushRef="#br0" timeOffset="15537.37">22521 10476 0</inkml:trace>
  <inkml:trace contextRef="#ctx0" brushRef="#br0" timeOffset="16621.74">22431 10236 0</inkml:trace>
  <inkml:trace contextRef="#ctx0" brushRef="#br0" timeOffset="18753.66">25199 9905 0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02131-9184-4AB8-97CE-08DD1C48A3D8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6D8D6A-6B43-4756-929C-9F6475433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364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5377D-0DC6-4CFF-9120-E782402020C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477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1923" name="文本占位符 8192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1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5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9635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B70FFC4-F176-4661-84FF-9668289AC646}" type="slidenum">
              <a:rPr lang="en-US" altLang="en-US" smtClean="0"/>
              <a:pPr eaLnBrk="1" hangingPunct="1"/>
              <a:t>29</a:t>
            </a:fld>
            <a:endParaRPr lang="en-US" altLang="en-US"/>
          </a:p>
        </p:txBody>
      </p:sp>
      <p:sp>
        <p:nvSpPr>
          <p:cNvPr id="36867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vi-VN"/>
          </a:p>
        </p:txBody>
      </p:sp>
      <p:sp>
        <p:nvSpPr>
          <p:cNvPr id="36869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DAA25DCA-483F-4E0B-9E14-62CB7CEB1C66}" type="slidenum">
              <a:rPr lang="en-US" altLang="vi-VN" sz="1200"/>
              <a:pPr algn="r" eaLnBrk="1" hangingPunct="1"/>
              <a:t>29</a:t>
            </a:fld>
            <a:endParaRPr lang="en-US" altLang="vi-VN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1923" name="文本占位符 8192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1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5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648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F6E5-80E7-4795-9751-01F1985F2ECF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AC5CC-A0A6-4A8C-B0D9-BAF0D98B7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7746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F6E5-80E7-4795-9751-01F1985F2ECF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AC5CC-A0A6-4A8C-B0D9-BAF0D98B7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0516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F6E5-80E7-4795-9751-01F1985F2ECF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AC5CC-A0A6-4A8C-B0D9-BAF0D98B7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9035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F6E5-80E7-4795-9751-01F1985F2ECF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AC5CC-A0A6-4A8C-B0D9-BAF0D98B7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3964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F6E5-80E7-4795-9751-01F1985F2ECF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AC5CC-A0A6-4A8C-B0D9-BAF0D98B7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1191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F6E5-80E7-4795-9751-01F1985F2ECF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AC5CC-A0A6-4A8C-B0D9-BAF0D98B7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6048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F6E5-80E7-4795-9751-01F1985F2ECF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AC5CC-A0A6-4A8C-B0D9-BAF0D98B7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506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F6E5-80E7-4795-9751-01F1985F2ECF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AC5CC-A0A6-4A8C-B0D9-BAF0D98B7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0656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F6E5-80E7-4795-9751-01F1985F2ECF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AC5CC-A0A6-4A8C-B0D9-BAF0D98B7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9300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F6E5-80E7-4795-9751-01F1985F2ECF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AC5CC-A0A6-4A8C-B0D9-BAF0D98B7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0427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F6E5-80E7-4795-9751-01F1985F2ECF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AC5CC-A0A6-4A8C-B0D9-BAF0D98B7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0791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0">
              <a:srgbClr val="ECF3FA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0F6E5-80E7-4795-9751-01F1985F2ECF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AC5CC-A0A6-4A8C-B0D9-BAF0D98B7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182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g"/><Relationship Id="rId4" Type="http://schemas.openxmlformats.org/officeDocument/2006/relationships/image" Target="../media/image36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slide" Target="slide7.xml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5" Type="http://schemas.openxmlformats.org/officeDocument/2006/relationships/slide" Target="slide5.xml"/><Relationship Id="rId4" Type="http://schemas.openxmlformats.org/officeDocument/2006/relationships/slide" Target="slide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KimAnh\Desktop\chuy&#234;n%20&#273;&#7873;%20t&#7893;%205\xong%20cho%20vk.mp4" TargetMode="External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emf"/><Relationship Id="rId4" Type="http://schemas.openxmlformats.org/officeDocument/2006/relationships/customXml" Target="../ink/ink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Bộ hình nền &quot;Hoạt hình siêu dễ thương&quot; chất lượng cao cho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6483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201007" y="1206590"/>
            <a:ext cx="6305264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vi-VN" sz="4400" b="1" cap="none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CHÀO MỪNG ĐẾN VỚI BUỔI HỌC NGÀY HÔM NAY</a:t>
            </a:r>
            <a:endParaRPr lang="en-US" sz="44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060767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735" y="581890"/>
            <a:ext cx="4116124" cy="2168237"/>
          </a:xfrm>
          <a:prstGeom prst="rect">
            <a:avLst/>
          </a:prstGeom>
        </p:spPr>
      </p:pic>
      <p:pic>
        <p:nvPicPr>
          <p:cNvPr id="4" name="Picture 11" descr="cho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37" y="429491"/>
            <a:ext cx="4441045" cy="2320636"/>
          </a:xfrm>
          <a:prstGeom prst="rect">
            <a:avLst/>
          </a:prstGeom>
          <a:noFill/>
          <a:ln w="38100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lowchart: Process 4"/>
          <p:cNvSpPr/>
          <p:nvPr/>
        </p:nvSpPr>
        <p:spPr>
          <a:xfrm>
            <a:off x="678767" y="-6927"/>
            <a:ext cx="8116329" cy="367145"/>
          </a:xfrm>
          <a:prstGeom prst="flowChartProcess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en-US" sz="2400" b="1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1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sz="21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1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1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sz="21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1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chợ</a:t>
            </a:r>
            <a:endParaRPr lang="en-US" sz="21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5" y="3082637"/>
            <a:ext cx="4187432" cy="25769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504" y="3082636"/>
            <a:ext cx="4402588" cy="2647664"/>
          </a:xfrm>
          <a:prstGeom prst="rect">
            <a:avLst/>
          </a:prstGeom>
        </p:spPr>
      </p:pic>
      <p:sp>
        <p:nvSpPr>
          <p:cNvPr id="8" name="Flowchart: Process 7"/>
          <p:cNvSpPr/>
          <p:nvPr/>
        </p:nvSpPr>
        <p:spPr>
          <a:xfrm>
            <a:off x="832027" y="2812473"/>
            <a:ext cx="7610954" cy="270164"/>
          </a:xfrm>
          <a:prstGeom prst="flowChart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siêu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8932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ghệ An: Hàng ngàn lao động mất việc vì dịch Covid-19 - Ảnh 2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05" y="173182"/>
            <a:ext cx="4175414" cy="2403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tt. Diễn Châu, Diễn Châu, Nghệ An, Vietna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745" y="109178"/>
            <a:ext cx="3997038" cy="246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05" y="2576945"/>
            <a:ext cx="4175414" cy="2545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746" y="2576946"/>
            <a:ext cx="4003966" cy="2545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55997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654" y="1910428"/>
            <a:ext cx="2809610" cy="32442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62010">
            <a:off x="330205" y="1399431"/>
            <a:ext cx="581010" cy="58101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2119747" y="2932413"/>
            <a:ext cx="6629399" cy="1317469"/>
            <a:chOff x="2826328" y="3909884"/>
            <a:chExt cx="8839199" cy="1756625"/>
          </a:xfrm>
        </p:grpSpPr>
        <p:sp>
          <p:nvSpPr>
            <p:cNvPr id="8" name="Rounded Rectangle 7"/>
            <p:cNvSpPr/>
            <p:nvPr/>
          </p:nvSpPr>
          <p:spPr>
            <a:xfrm>
              <a:off x="2826328" y="3909884"/>
              <a:ext cx="8839199" cy="1756625"/>
            </a:xfrm>
            <a:prstGeom prst="roundRect">
              <a:avLst/>
            </a:prstGeom>
            <a:solidFill>
              <a:srgbClr val="FFFFBD"/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992583" y="4065101"/>
              <a:ext cx="8672944" cy="13087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07000"/>
                </a:lnSpc>
                <a:spcAft>
                  <a:spcPts val="600"/>
                </a:spcAft>
              </a:pPr>
              <a:r>
                <a:rPr lang="en-US" sz="2700" b="1" dirty="0" err="1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Thương</a:t>
              </a:r>
              <a:r>
                <a:rPr lang="en-US" sz="2700" b="1" dirty="0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mại</a:t>
              </a:r>
              <a:r>
                <a:rPr lang="en-US" sz="2700" b="1" dirty="0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là</a:t>
              </a:r>
              <a:r>
                <a:rPr lang="en-US" sz="2700" b="1" dirty="0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hoạt</a:t>
              </a:r>
              <a:r>
                <a:rPr lang="en-US" sz="2700" b="1" dirty="0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động</a:t>
              </a:r>
              <a:r>
                <a:rPr lang="en-US" sz="2700" b="1" dirty="0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mua</a:t>
              </a:r>
              <a:r>
                <a:rPr lang="en-US" sz="2700" b="1" dirty="0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bán</a:t>
              </a:r>
              <a:r>
                <a:rPr lang="en-US" sz="2700" b="1" dirty="0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, </a:t>
              </a:r>
              <a:r>
                <a:rPr lang="en-US" sz="2700" b="1" dirty="0" err="1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trao</a:t>
              </a:r>
              <a:r>
                <a:rPr lang="en-US" sz="2700" b="1" dirty="0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đổi</a:t>
              </a:r>
              <a:r>
                <a:rPr lang="en-US" sz="2700" b="1" dirty="0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hàng</a:t>
              </a:r>
              <a:r>
                <a:rPr lang="en-US" sz="2700" b="1" dirty="0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2700" b="1" dirty="0" err="1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hóa</a:t>
              </a:r>
              <a:r>
                <a:rPr lang="en-US" sz="2700" b="1" dirty="0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 </a:t>
              </a:r>
            </a:p>
          </p:txBody>
        </p:sp>
      </p:grpSp>
      <p:sp>
        <p:nvSpPr>
          <p:cNvPr id="7" name="Cloud Callout 6"/>
          <p:cNvSpPr/>
          <p:nvPr/>
        </p:nvSpPr>
        <p:spPr>
          <a:xfrm>
            <a:off x="2119746" y="214782"/>
            <a:ext cx="5964381" cy="1812059"/>
          </a:xfrm>
          <a:prstGeom prst="cloudCallout">
            <a:avLst>
              <a:gd name="adj1" fmla="val -61423"/>
              <a:gd name="adj2" fmla="val 53957"/>
            </a:avLst>
          </a:prstGeom>
          <a:solidFill>
            <a:srgbClr val="E6CDFF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n-US" sz="2700" b="1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</a:t>
            </a:r>
            <a:r>
              <a:rPr lang="en-US" sz="27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hiểu</a:t>
            </a:r>
            <a:r>
              <a:rPr lang="en-US" sz="27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thế</a:t>
            </a:r>
            <a:r>
              <a:rPr lang="en-US" sz="27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nào</a:t>
            </a:r>
            <a:r>
              <a:rPr lang="en-US" sz="27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27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2700" b="1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thương</a:t>
            </a:r>
            <a:r>
              <a:rPr lang="en-US" sz="27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mại</a:t>
            </a:r>
            <a:r>
              <a:rPr lang="en-US" sz="27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851849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2514600" y="228600"/>
            <a:ext cx="5257800" cy="971550"/>
          </a:xfrm>
          <a:prstGeom prst="star16">
            <a:avLst>
              <a:gd name="adj" fmla="val 37500"/>
            </a:avLst>
          </a:prstGeom>
          <a:solidFill>
            <a:srgbClr val="F9F7A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0" tIns="34290" rIns="68580" bIns="34290" anchor="ctr"/>
          <a:lstStyle/>
          <a:p>
            <a:pPr algn="ctr"/>
            <a:r>
              <a:rPr lang="en-US" sz="2700" dirty="0">
                <a:solidFill>
                  <a:srgbClr val="002060"/>
                </a:solidFill>
                <a:latin typeface="Times New Roman" pitchFamily="18" charset="0"/>
              </a:rPr>
              <a:t>Đọc thầm SGK TL N 4</a:t>
            </a:r>
          </a:p>
        </p:txBody>
      </p:sp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519545" y="1450182"/>
            <a:ext cx="8575963" cy="3531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1.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</a:rPr>
              <a:t>Hoạt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</a:rPr>
              <a:t>động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</a:rPr>
              <a:t>thương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</a:rPr>
              <a:t>mại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</a:rPr>
              <a:t>có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 ở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</a:rPr>
              <a:t>những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</a:rPr>
              <a:t>đâu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</a:rPr>
              <a:t>trên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</a:rPr>
              <a:t>đất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</a:rPr>
              <a:t>nước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 ta?</a:t>
            </a:r>
          </a:p>
          <a:p>
            <a:pPr eaLnBrk="1" hangingPunct="1"/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2.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</a:rPr>
              <a:t>Những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</a:rPr>
              <a:t>địa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</a:rPr>
              <a:t>phương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</a:rPr>
              <a:t>nào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</a:rPr>
              <a:t>có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</a:rPr>
              <a:t>hoạt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</a:rPr>
              <a:t>động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</a:rPr>
              <a:t>thương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</a:rPr>
              <a:t>mại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</a:rPr>
              <a:t>lớn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</a:rPr>
              <a:t>nhất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</a:rPr>
              <a:t>cả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</a:rPr>
              <a:t>nước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?</a:t>
            </a:r>
          </a:p>
          <a:p>
            <a:pPr eaLnBrk="1" hangingPunct="1"/>
            <a:endParaRPr lang="en-US" sz="3300" dirty="0">
              <a:solidFill>
                <a:srgbClr val="FF0000"/>
              </a:solidFill>
              <a:latin typeface="Times New Roman" pitchFamily="18" charset="0"/>
            </a:endParaRPr>
          </a:p>
          <a:p>
            <a:pPr eaLnBrk="1" hangingPunct="1"/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3.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</a:rPr>
              <a:t>Nêu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</a:rPr>
              <a:t>vai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</a:rPr>
              <a:t>trò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</a:rPr>
              <a:t>của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</a:rPr>
              <a:t>các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</a:rPr>
              <a:t>hoạt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</a:rPr>
              <a:t>động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</a:rPr>
              <a:t>thương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300" dirty="0" err="1">
                <a:solidFill>
                  <a:srgbClr val="FF0000"/>
                </a:solidFill>
                <a:latin typeface="Times New Roman" pitchFamily="18" charset="0"/>
              </a:rPr>
              <a:t>mại</a:t>
            </a:r>
            <a:r>
              <a:rPr lang="en-US" sz="3300" dirty="0">
                <a:solidFill>
                  <a:srgbClr val="FF0000"/>
                </a:solidFill>
                <a:latin typeface="Times New Roman" pitchFamily="18" charset="0"/>
              </a:rPr>
              <a:t>?</a:t>
            </a:r>
          </a:p>
          <a:p>
            <a:pPr eaLnBrk="1" hangingPunct="1"/>
            <a:endParaRPr lang="en-US" sz="2700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6120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72966" y="213558"/>
            <a:ext cx="6921062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35719"/>
            <a:r>
              <a:rPr lang="da-DK" sz="2700" b="1" i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Hoạt động thương mại.</a:t>
            </a:r>
            <a:endParaRPr lang="en-US" sz="27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 rot="10800000" flipV="1">
            <a:off x="424475" y="3657742"/>
            <a:ext cx="8560197" cy="1357604"/>
          </a:xfrm>
          <a:prstGeom prst="roundRect">
            <a:avLst/>
          </a:prstGeom>
          <a:solidFill>
            <a:srgbClr val="FFE7E7"/>
          </a:solidFill>
          <a:ln w="28575"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lvl="0"/>
            <a:r>
              <a:rPr lang="en-US" sz="3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vi-VN" sz="3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ai trò của thương mại</a:t>
            </a:r>
            <a:r>
              <a:rPr lang="en-US" sz="3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sz="3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700" b="1" dirty="0">
                <a:solidFill>
                  <a:srgbClr val="00B050"/>
                </a:solidFill>
                <a:latin typeface="+mj-lt"/>
                <a:cs typeface="Arial" panose="020B0604020202020204" pitchFamily="34" charset="0"/>
              </a:rPr>
              <a:t>Là cầu nối giữa</a:t>
            </a:r>
            <a:r>
              <a:rPr lang="en-US" sz="2700" b="1" dirty="0">
                <a:solidFill>
                  <a:srgbClr val="00B05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700" b="1" dirty="0">
                <a:solidFill>
                  <a:srgbClr val="00B05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ngành</a:t>
            </a:r>
            <a:r>
              <a:rPr lang="vi-VN" sz="3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sản xuất và </a:t>
            </a:r>
            <a:r>
              <a:rPr lang="en-US" sz="3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tiêu dùng</a:t>
            </a:r>
            <a:endParaRPr lang="en-US" sz="3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72966" y="2181720"/>
            <a:ext cx="8511707" cy="1316554"/>
          </a:xfrm>
          <a:prstGeom prst="roundRect">
            <a:avLst/>
          </a:prstGeom>
          <a:solidFill>
            <a:srgbClr val="FFE7E7"/>
          </a:solidFill>
          <a:ln w="28575"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700" b="1" dirty="0" err="1">
                <a:solidFill>
                  <a:srgbClr val="FF2F2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vi-VN" sz="2700" b="1" dirty="0">
                <a:solidFill>
                  <a:srgbClr val="FF2F2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nơi có hoạt</a:t>
            </a:r>
            <a:r>
              <a:rPr lang="en-US" sz="2700" b="1" dirty="0">
                <a:solidFill>
                  <a:srgbClr val="FF2F2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700" b="1" dirty="0">
                <a:solidFill>
                  <a:srgbClr val="FF2F2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 thương mại phát triển nhất nước ta</a:t>
            </a:r>
            <a:r>
              <a:rPr lang="en-US" sz="2700" b="1" dirty="0">
                <a:solidFill>
                  <a:srgbClr val="FF2F2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2F2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700" b="1" dirty="0">
                <a:solidFill>
                  <a:srgbClr val="FF2F2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2F2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</a:t>
            </a:r>
            <a:r>
              <a:rPr lang="en-US" sz="2700" b="1" dirty="0">
                <a:solidFill>
                  <a:srgbClr val="FF2F2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2F2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2700" b="1" dirty="0">
                <a:solidFill>
                  <a:srgbClr val="FF2F2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2F2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700" b="1" dirty="0">
                <a:solidFill>
                  <a:srgbClr val="FF2F2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2F2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700" b="1" dirty="0">
                <a:solidFill>
                  <a:srgbClr val="FF2F2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2F2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phố</a:t>
            </a:r>
            <a:r>
              <a:rPr lang="en-US" sz="2700" b="1" dirty="0">
                <a:solidFill>
                  <a:srgbClr val="FF2F2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2F2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</a:t>
            </a:r>
            <a:r>
              <a:rPr lang="en-US" sz="2700" b="1" dirty="0">
                <a:solidFill>
                  <a:srgbClr val="FF2F2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FF2F2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</a:t>
            </a:r>
            <a:r>
              <a:rPr lang="en-US" sz="2700" b="1" dirty="0">
                <a:solidFill>
                  <a:srgbClr val="FF2F2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Minh</a:t>
            </a:r>
            <a:endParaRPr lang="en-US" sz="2700" b="1" dirty="0">
              <a:solidFill>
                <a:srgbClr val="FF2F2F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72966" y="699562"/>
            <a:ext cx="8373161" cy="1772823"/>
            <a:chOff x="1695274" y="4165493"/>
            <a:chExt cx="10191927" cy="8307566"/>
          </a:xfrm>
        </p:grpSpPr>
        <p:grpSp>
          <p:nvGrpSpPr>
            <p:cNvPr id="15" name="Group 14"/>
            <p:cNvGrpSpPr/>
            <p:nvPr/>
          </p:nvGrpSpPr>
          <p:grpSpPr>
            <a:xfrm>
              <a:off x="1695274" y="4165493"/>
              <a:ext cx="10191927" cy="6387827"/>
              <a:chOff x="1695274" y="4311125"/>
              <a:chExt cx="10191927" cy="9333944"/>
            </a:xfrm>
          </p:grpSpPr>
          <p:sp>
            <p:nvSpPr>
              <p:cNvPr id="17" name="Rounded Rectangle 16"/>
              <p:cNvSpPr/>
              <p:nvPr/>
            </p:nvSpPr>
            <p:spPr>
              <a:xfrm>
                <a:off x="1695274" y="4311125"/>
                <a:ext cx="10191927" cy="9333944"/>
              </a:xfrm>
              <a:prstGeom prst="roundRect">
                <a:avLst/>
              </a:prstGeom>
              <a:solidFill>
                <a:srgbClr val="FFE7E7"/>
              </a:solidFill>
              <a:ln w="28575">
                <a:solidFill>
                  <a:srgbClr val="FF99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2983606" y="4442402"/>
                <a:ext cx="8903594" cy="41095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endParaRPr lang="en-US" sz="33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6" name="Rectangle 15"/>
            <p:cNvSpPr/>
            <p:nvPr/>
          </p:nvSpPr>
          <p:spPr>
            <a:xfrm>
              <a:off x="1827299" y="9876988"/>
              <a:ext cx="9171710" cy="25960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endParaRPr lang="en-US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723043" y="715028"/>
            <a:ext cx="8033030" cy="13157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pt-BR" sz="2700" b="1" dirty="0">
                <a:solidFill>
                  <a:srgbClr val="186AB3"/>
                </a:solidFill>
                <a:latin typeface="Times New Roman" pitchFamily="18" charset="0"/>
                <a:cs typeface="Times New Roman" pitchFamily="18" charset="0"/>
              </a:rPr>
              <a:t>Hoạt động thương mại có ở khắp nơi trên đất nước ta trong các chợ, các trung tâm thương mại, các siêu thị, trên phố,...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38595753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84267"/>
            <a:ext cx="8883869" cy="4974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Down Arrow Callout 6"/>
          <p:cNvSpPr/>
          <p:nvPr/>
        </p:nvSpPr>
        <p:spPr>
          <a:xfrm>
            <a:off x="1600204" y="341616"/>
            <a:ext cx="1347953" cy="543910"/>
          </a:xfrm>
          <a:prstGeom prst="downArrowCallou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400" b="1" spc="38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Chợ</a:t>
            </a:r>
            <a:r>
              <a:rPr lang="en-US" sz="2400" b="1" spc="38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400" b="1" spc="38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quê</a:t>
            </a:r>
            <a:endParaRPr lang="en-US" sz="2400" b="1" spc="38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Down Arrow Callout 7"/>
          <p:cNvSpPr/>
          <p:nvPr/>
        </p:nvSpPr>
        <p:spPr>
          <a:xfrm>
            <a:off x="5896309" y="436272"/>
            <a:ext cx="1292773" cy="543910"/>
          </a:xfrm>
          <a:prstGeom prst="downArrowCallou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1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Chợ</a:t>
            </a:r>
            <a:r>
              <a:rPr lang="en-US" sz="21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1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nổi</a:t>
            </a:r>
            <a:endParaRPr lang="en-US" sz="21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4" y="936827"/>
            <a:ext cx="4096224" cy="41224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348" y="936827"/>
            <a:ext cx="4567526" cy="4122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0811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07" y="82060"/>
            <a:ext cx="8883869" cy="497496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softEdge rad="11250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40" y="1072055"/>
            <a:ext cx="3943205" cy="398497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179" y="1084119"/>
            <a:ext cx="4647135" cy="397291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Down Arrow Callout 4"/>
          <p:cNvSpPr/>
          <p:nvPr/>
        </p:nvSpPr>
        <p:spPr>
          <a:xfrm>
            <a:off x="1442545" y="392917"/>
            <a:ext cx="1198178" cy="543910"/>
          </a:xfrm>
          <a:prstGeom prst="downArrowCallo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100" dirty="0" err="1"/>
              <a:t>Siêu</a:t>
            </a:r>
            <a:r>
              <a:rPr lang="en-US" sz="2100" dirty="0"/>
              <a:t> </a:t>
            </a:r>
            <a:r>
              <a:rPr lang="en-US" sz="2100" dirty="0" err="1"/>
              <a:t>thị</a:t>
            </a:r>
            <a:endParaRPr lang="en-US" sz="2100" dirty="0"/>
          </a:p>
        </p:txBody>
      </p:sp>
      <p:sp>
        <p:nvSpPr>
          <p:cNvPr id="6" name="Down Arrow Callout 5"/>
          <p:cNvSpPr/>
          <p:nvPr/>
        </p:nvSpPr>
        <p:spPr>
          <a:xfrm>
            <a:off x="5415461" y="383813"/>
            <a:ext cx="2585545" cy="543910"/>
          </a:xfrm>
          <a:prstGeom prst="downArrowCallo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100" dirty="0" err="1"/>
              <a:t>Trung</a:t>
            </a:r>
            <a:r>
              <a:rPr lang="en-US" sz="2100" dirty="0"/>
              <a:t> </a:t>
            </a:r>
            <a:r>
              <a:rPr lang="en-US" sz="2100" dirty="0" err="1"/>
              <a:t>tâm</a:t>
            </a:r>
            <a:r>
              <a:rPr lang="en-US" sz="2100" dirty="0"/>
              <a:t> </a:t>
            </a:r>
            <a:r>
              <a:rPr lang="en-US" sz="2100" dirty="0" err="1"/>
              <a:t>trương</a:t>
            </a:r>
            <a:r>
              <a:rPr lang="en-US" sz="2100" dirty="0"/>
              <a:t> </a:t>
            </a:r>
            <a:r>
              <a:rPr lang="en-US" sz="2100" dirty="0" err="1"/>
              <a:t>mại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18099366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182" y="273844"/>
            <a:ext cx="7961168" cy="2060648"/>
          </a:xfrm>
        </p:spPr>
        <p:txBody>
          <a:bodyPr>
            <a:normAutofit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mại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360823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454666" y="114292"/>
            <a:ext cx="3269669" cy="498770"/>
          </a:xfrm>
          <a:prstGeom prst="roundRect">
            <a:avLst/>
          </a:prstGeom>
          <a:solidFill>
            <a:schemeClr val="accent4"/>
          </a:solidFill>
          <a:ln w="28575">
            <a:solidFill>
              <a:srgbClr val="FF9F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mại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87041" y="613062"/>
            <a:ext cx="3902460" cy="1122211"/>
            <a:chOff x="249388" y="817416"/>
            <a:chExt cx="5203280" cy="1496281"/>
          </a:xfrm>
        </p:grpSpPr>
        <p:sp>
          <p:nvSpPr>
            <p:cNvPr id="5" name="Rounded Rectangle 4"/>
            <p:cNvSpPr/>
            <p:nvPr/>
          </p:nvSpPr>
          <p:spPr>
            <a:xfrm>
              <a:off x="249388" y="1357735"/>
              <a:ext cx="4433455" cy="955962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Mua</a:t>
              </a:r>
              <a:r>
                <a:rPr lang="en-US" sz="21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1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bán</a:t>
              </a:r>
              <a:r>
                <a:rPr lang="en-US" sz="21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1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1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1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nước</a:t>
              </a:r>
              <a:endParaRPr lang="en-US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" name="Straight Arrow Connector 7"/>
            <p:cNvCxnSpPr/>
            <p:nvPr/>
          </p:nvCxnSpPr>
          <p:spPr>
            <a:xfrm flipH="1">
              <a:off x="2719177" y="817416"/>
              <a:ext cx="2733491" cy="54031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/>
          <p:cNvGrpSpPr/>
          <p:nvPr/>
        </p:nvGrpSpPr>
        <p:grpSpPr>
          <a:xfrm>
            <a:off x="4048902" y="613062"/>
            <a:ext cx="3653160" cy="1125780"/>
            <a:chOff x="5389409" y="812660"/>
            <a:chExt cx="4461164" cy="1501037"/>
          </a:xfrm>
        </p:grpSpPr>
        <p:sp>
          <p:nvSpPr>
            <p:cNvPr id="6" name="Rounded Rectangle 5"/>
            <p:cNvSpPr/>
            <p:nvPr/>
          </p:nvSpPr>
          <p:spPr>
            <a:xfrm>
              <a:off x="5389409" y="1198814"/>
              <a:ext cx="4461164" cy="1114883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Mua</a:t>
              </a:r>
              <a:r>
                <a:rPr lang="en-US" sz="21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1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bán</a:t>
              </a:r>
              <a:r>
                <a:rPr lang="en-US" sz="21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1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21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1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nước</a:t>
              </a:r>
              <a:r>
                <a:rPr lang="en-US" sz="21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1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ngoài</a:t>
              </a:r>
              <a:endParaRPr lang="en-US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" name="Straight Arrow Connector 9"/>
            <p:cNvCxnSpPr>
              <a:stCxn id="4" idx="2"/>
            </p:cNvCxnSpPr>
            <p:nvPr/>
          </p:nvCxnSpPr>
          <p:spPr>
            <a:xfrm>
              <a:off x="5438988" y="812660"/>
              <a:ext cx="1621266" cy="38615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2313476" y="1738841"/>
            <a:ext cx="6670730" cy="1292829"/>
            <a:chOff x="3112965" y="2204283"/>
            <a:chExt cx="8894307" cy="1723773"/>
          </a:xfrm>
        </p:grpSpPr>
        <p:sp>
          <p:nvSpPr>
            <p:cNvPr id="11" name="Rounded Rectangle 10"/>
            <p:cNvSpPr/>
            <p:nvPr/>
          </p:nvSpPr>
          <p:spPr>
            <a:xfrm>
              <a:off x="3112965" y="2881730"/>
              <a:ext cx="4229945" cy="1046326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b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Xuất</a:t>
              </a:r>
              <a:r>
                <a:rPr lang="en-US" sz="21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100" b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khẩu</a:t>
              </a:r>
              <a:endParaRPr lang="en-US" sz="2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7632445" y="2881730"/>
              <a:ext cx="4374827" cy="1046325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Nhập</a:t>
              </a:r>
              <a:r>
                <a:rPr lang="en-US" sz="2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khẩu</a:t>
              </a:r>
              <a:endPara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en-US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4" name="Straight Arrow Connector 13"/>
            <p:cNvCxnSpPr>
              <a:stCxn id="6" idx="2"/>
              <a:endCxn id="11" idx="0"/>
            </p:cNvCxnSpPr>
            <p:nvPr/>
          </p:nvCxnSpPr>
          <p:spPr>
            <a:xfrm flipH="1">
              <a:off x="5227938" y="2204284"/>
              <a:ext cx="2634368" cy="67744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>
              <a:stCxn id="6" idx="2"/>
              <a:endCxn id="13" idx="0"/>
            </p:cNvCxnSpPr>
            <p:nvPr/>
          </p:nvCxnSpPr>
          <p:spPr>
            <a:xfrm>
              <a:off x="7862307" y="2204285"/>
              <a:ext cx="1957552" cy="67744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Rounded Rectangle 31"/>
          <p:cNvSpPr/>
          <p:nvPr/>
        </p:nvSpPr>
        <p:spPr>
          <a:xfrm>
            <a:off x="1676401" y="3477295"/>
            <a:ext cx="3740723" cy="1510340"/>
          </a:xfrm>
          <a:prstGeom prst="roundRect">
            <a:avLst/>
          </a:prstGeom>
          <a:solidFill>
            <a:srgbClr val="FFE7E7"/>
          </a:solidFill>
          <a:ln w="28575"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Khoáng</a:t>
            </a:r>
            <a:r>
              <a:rPr lang="en-US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r>
              <a:rPr lang="en-US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nhẹ</a:t>
            </a:r>
            <a:r>
              <a:rPr lang="en-US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thủ</a:t>
            </a:r>
            <a:r>
              <a:rPr lang="en-US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r>
              <a:rPr lang="en-US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Nông</a:t>
            </a:r>
            <a:r>
              <a:rPr lang="en-US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thủy</a:t>
            </a:r>
            <a:r>
              <a:rPr lang="en-US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endParaRPr lang="en-U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5569528" y="3477295"/>
            <a:ext cx="3435927" cy="1510341"/>
          </a:xfrm>
          <a:prstGeom prst="roundRect">
            <a:avLst/>
          </a:prstGeom>
          <a:solidFill>
            <a:srgbClr val="FFE7E7"/>
          </a:solidFill>
          <a:ln w="28575"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endParaRPr lang="en-US" sz="2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móc</a:t>
            </a:r>
            <a:r>
              <a:rPr lang="en-US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1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hiên</a:t>
            </a:r>
            <a:r>
              <a:rPr lang="en-US" sz="2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1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en-US" sz="2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" name="Straight Arrow Connector 40"/>
          <p:cNvCxnSpPr>
            <a:stCxn id="11" idx="2"/>
            <a:endCxn id="32" idx="0"/>
          </p:cNvCxnSpPr>
          <p:nvPr/>
        </p:nvCxnSpPr>
        <p:spPr>
          <a:xfrm flipH="1">
            <a:off x="3546763" y="3031673"/>
            <a:ext cx="352943" cy="44562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13" idx="2"/>
          </p:cNvCxnSpPr>
          <p:nvPr/>
        </p:nvCxnSpPr>
        <p:spPr>
          <a:xfrm flipH="1">
            <a:off x="7323860" y="3031672"/>
            <a:ext cx="19786" cy="44562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950780" y="1300690"/>
            <a:ext cx="1797608" cy="3924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lvl="0" algn="ctr"/>
            <a:r>
              <a:rPr lang="en-US" sz="2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1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2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9" name="Rectangle 8"/>
          <p:cNvSpPr/>
          <p:nvPr/>
        </p:nvSpPr>
        <p:spPr>
          <a:xfrm>
            <a:off x="4668036" y="1356139"/>
            <a:ext cx="2112598" cy="3924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lvl="0" algn="ctr"/>
            <a:r>
              <a:rPr lang="en-US" sz="2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1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sz="2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2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623175" y="2553626"/>
            <a:ext cx="2726949" cy="3924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lvl="0" algn="ctr"/>
            <a:r>
              <a:rPr lang="en-US" sz="2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sz="2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4" name="Rectangle 33"/>
          <p:cNvSpPr/>
          <p:nvPr/>
        </p:nvSpPr>
        <p:spPr>
          <a:xfrm rot="10800000" flipV="1">
            <a:off x="5839691" y="2553670"/>
            <a:ext cx="3075709" cy="43858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954341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7" grpId="0"/>
      <p:bldP spid="9" grpId="0"/>
      <p:bldP spid="31" grpId="0"/>
      <p:bldP spid="3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502632" y="93734"/>
            <a:ext cx="3848100" cy="2164556"/>
            <a:chOff x="732560" y="245051"/>
            <a:chExt cx="5130800" cy="288607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560" y="245051"/>
              <a:ext cx="5130800" cy="2886075"/>
            </a:xfrm>
            <a:prstGeom prst="rect">
              <a:avLst/>
            </a:prstGeom>
          </p:spPr>
        </p:pic>
        <p:sp>
          <p:nvSpPr>
            <p:cNvPr id="9" name="Rounded Rectangle 8"/>
            <p:cNvSpPr/>
            <p:nvPr/>
          </p:nvSpPr>
          <p:spPr>
            <a:xfrm>
              <a:off x="4055053" y="387927"/>
              <a:ext cx="1653021" cy="464127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700" i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Gạo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520040" y="183787"/>
            <a:ext cx="4145972" cy="2164556"/>
            <a:chOff x="6026719" y="245049"/>
            <a:chExt cx="5527963" cy="288607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26719" y="245049"/>
              <a:ext cx="5527963" cy="2886075"/>
            </a:xfrm>
            <a:prstGeom prst="rect">
              <a:avLst/>
            </a:prstGeom>
          </p:spPr>
        </p:pic>
        <p:sp>
          <p:nvSpPr>
            <p:cNvPr id="10" name="Rounded Rectangle 9"/>
            <p:cNvSpPr/>
            <p:nvPr/>
          </p:nvSpPr>
          <p:spPr>
            <a:xfrm>
              <a:off x="9296400" y="387927"/>
              <a:ext cx="2078183" cy="464127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700" i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Than đá 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61110" y="2466690"/>
            <a:ext cx="3820537" cy="2552119"/>
            <a:chOff x="748146" y="3288919"/>
            <a:chExt cx="5094049" cy="340282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8146" y="3288919"/>
              <a:ext cx="5094049" cy="3402825"/>
            </a:xfrm>
            <a:prstGeom prst="rect">
              <a:avLst/>
            </a:prstGeom>
          </p:spPr>
        </p:pic>
        <p:sp>
          <p:nvSpPr>
            <p:cNvPr id="11" name="Rounded Rectangle 10"/>
            <p:cNvSpPr/>
            <p:nvPr/>
          </p:nvSpPr>
          <p:spPr>
            <a:xfrm>
              <a:off x="3671419" y="3474016"/>
              <a:ext cx="2078183" cy="464127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700" i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Cà phê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520040" y="2466690"/>
            <a:ext cx="4149533" cy="2552119"/>
            <a:chOff x="6026719" y="3288919"/>
            <a:chExt cx="5532711" cy="340282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26719" y="3288919"/>
              <a:ext cx="5532711" cy="3402825"/>
            </a:xfrm>
            <a:prstGeom prst="rect">
              <a:avLst/>
            </a:prstGeom>
          </p:spPr>
        </p:pic>
        <p:sp>
          <p:nvSpPr>
            <p:cNvPr id="12" name="Rounded Rectangle 11"/>
            <p:cNvSpPr/>
            <p:nvPr/>
          </p:nvSpPr>
          <p:spPr>
            <a:xfrm>
              <a:off x="9102436" y="3491340"/>
              <a:ext cx="2272147" cy="464127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700" i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 Ba sa </a:t>
              </a:r>
            </a:p>
          </p:txBody>
        </p:sp>
      </p:grp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2486312" y="2097520"/>
            <a:ext cx="3929064" cy="438581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Một số mặt hàng xuất khẩu</a:t>
            </a:r>
          </a:p>
        </p:txBody>
      </p:sp>
    </p:spTree>
    <p:extLst>
      <p:ext uri="{BB962C8B-B14F-4D97-AF65-F5344CB8AC3E}">
        <p14:creationId xmlns:p14="http://schemas.microsoft.com/office/powerpoint/2010/main" val="4998661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Hình nền mầm non đẹp, hình nền mầm non powerpoint đẹp - QuanTriMang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9144001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548202" y="1332159"/>
            <a:ext cx="42386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vi-VN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KHỞI ĐỘNG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100484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7"/>
          <p:cNvSpPr txBox="1">
            <a:spLocks noChangeArrowheads="1"/>
          </p:cNvSpPr>
          <p:nvPr/>
        </p:nvSpPr>
        <p:spPr bwMode="auto">
          <a:xfrm>
            <a:off x="128586" y="623874"/>
            <a:ext cx="3929064" cy="438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mặt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hàng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nhập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khẩu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17411" name="Group 22"/>
          <p:cNvGrpSpPr>
            <a:grpSpLocks/>
          </p:cNvGrpSpPr>
          <p:nvPr/>
        </p:nvGrpSpPr>
        <p:grpSpPr bwMode="auto">
          <a:xfrm>
            <a:off x="-1" y="3094435"/>
            <a:ext cx="4686301" cy="2049065"/>
            <a:chOff x="192" y="3050"/>
            <a:chExt cx="2592" cy="1174"/>
          </a:xfrm>
        </p:grpSpPr>
        <p:pic>
          <p:nvPicPr>
            <p:cNvPr id="17430" name="Picture 12" descr="Thiet bi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3050"/>
              <a:ext cx="2592" cy="117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0066"/>
              </a:solidFill>
              <a:miter lim="800000"/>
              <a:headEnd/>
              <a:tailEnd/>
            </a:ln>
          </p:spPr>
        </p:pic>
        <p:sp>
          <p:nvSpPr>
            <p:cNvPr id="17431" name="Text Box 17"/>
            <p:cNvSpPr txBox="1">
              <a:spLocks noChangeArrowheads="1"/>
            </p:cNvSpPr>
            <p:nvPr/>
          </p:nvSpPr>
          <p:spPr bwMode="auto">
            <a:xfrm>
              <a:off x="489" y="3512"/>
              <a:ext cx="1008" cy="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1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Thiết</a:t>
              </a:r>
              <a:r>
                <a:rPr lang="en-US" altLang="en-US" sz="21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1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bị</a:t>
              </a:r>
              <a:endParaRPr lang="en-US" altLang="en-US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412" name="Group 21"/>
          <p:cNvGrpSpPr>
            <a:grpSpLocks/>
          </p:cNvGrpSpPr>
          <p:nvPr/>
        </p:nvGrpSpPr>
        <p:grpSpPr bwMode="auto">
          <a:xfrm>
            <a:off x="5000626" y="1065818"/>
            <a:ext cx="4143375" cy="2036193"/>
            <a:chOff x="2976" y="1680"/>
            <a:chExt cx="2647" cy="1303"/>
          </a:xfrm>
        </p:grpSpPr>
        <p:pic>
          <p:nvPicPr>
            <p:cNvPr id="17428" name="Picture 15" descr="http://img.v3.news.zdn.vn/w660/Uploaded/abfluaa/2014_11_11/BenhviennhapthietbiBiorad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6" y="1680"/>
              <a:ext cx="2647" cy="1296"/>
            </a:xfrm>
            <a:prstGeom prst="rect">
              <a:avLst/>
            </a:prstGeom>
            <a:noFill/>
            <a:ln w="9525">
              <a:solidFill>
                <a:srgbClr val="FF006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429" name="Text Box 18"/>
            <p:cNvSpPr txBox="1">
              <a:spLocks noChangeArrowheads="1"/>
            </p:cNvSpPr>
            <p:nvPr/>
          </p:nvSpPr>
          <p:spPr bwMode="auto">
            <a:xfrm>
              <a:off x="4224" y="2688"/>
              <a:ext cx="1399" cy="29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Máy</a:t>
              </a:r>
              <a:r>
                <a:rPr lang="en-US" altLang="en-US" sz="2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móc</a:t>
              </a:r>
              <a:endParaRPr lang="en-US" alt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7414" name="Picture 16" descr="C:\Users\Administrator\Desktop\2451_4946_oi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5" y="3091072"/>
            <a:ext cx="4143376" cy="2010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0794570"/>
              </p:ext>
            </p:extLst>
          </p:nvPr>
        </p:nvGraphicFramePr>
        <p:xfrm>
          <a:off x="6686550" y="4499374"/>
          <a:ext cx="971550" cy="2817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15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77415">
                <a:tc>
                  <a:txBody>
                    <a:bodyPr/>
                    <a:lstStyle/>
                    <a:p>
                      <a:r>
                        <a:rPr lang="en-US" sz="1400" dirty="0" err="1">
                          <a:solidFill>
                            <a:srgbClr val="FF0000"/>
                          </a:solidFill>
                        </a:rPr>
                        <a:t>Nhiên</a:t>
                      </a:r>
                      <a:r>
                        <a:rPr lang="en-US" sz="1400" baseline="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FF0000"/>
                          </a:solidFill>
                        </a:rPr>
                        <a:t>liệu</a:t>
                      </a:r>
                      <a:endParaRPr lang="vi-VN" sz="14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02" marB="34202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7421" name="Picture 20" descr="C:\Users\Administrator\Desktop\nguyên vật liệu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1" y="1065818"/>
            <a:ext cx="4643439" cy="2025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4657029"/>
              </p:ext>
            </p:extLst>
          </p:nvPr>
        </p:nvGraphicFramePr>
        <p:xfrm>
          <a:off x="2457450" y="2630092"/>
          <a:ext cx="1600200" cy="2820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78606">
                <a:tc>
                  <a:txBody>
                    <a:bodyPr/>
                    <a:lstStyle/>
                    <a:p>
                      <a:r>
                        <a:rPr lang="en-US" sz="1400" dirty="0" err="1">
                          <a:solidFill>
                            <a:srgbClr val="FF0000"/>
                          </a:solidFill>
                        </a:rPr>
                        <a:t>Nguyên</a:t>
                      </a:r>
                      <a:r>
                        <a:rPr lang="en-US" sz="1400" baseline="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FF0000"/>
                          </a:solidFill>
                        </a:rPr>
                        <a:t>vật</a:t>
                      </a:r>
                      <a:r>
                        <a:rPr lang="en-US" sz="1400" baseline="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FF0000"/>
                          </a:solidFill>
                        </a:rPr>
                        <a:t>liệu</a:t>
                      </a:r>
                      <a:endParaRPr lang="vi-VN" sz="14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349" marB="3434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2316053" y="-64963"/>
            <a:ext cx="5000625" cy="807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 u="sng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altLang="en-US" sz="2400" b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endParaRPr lang="en-US" altLang="en-US" sz="2400" b="1" u="sng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 MẠI VÀ DU LỊCH</a:t>
            </a:r>
          </a:p>
        </p:txBody>
      </p:sp>
    </p:spTree>
    <p:extLst>
      <p:ext uri="{BB962C8B-B14F-4D97-AF65-F5344CB8AC3E}">
        <p14:creationId xmlns:p14="http://schemas.microsoft.com/office/powerpoint/2010/main" val="20848735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images862327_wto8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167" y="35279"/>
            <a:ext cx="4471988" cy="2167231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531" name="Group 9"/>
          <p:cNvGrpSpPr>
            <a:grpSpLocks/>
          </p:cNvGrpSpPr>
          <p:nvPr/>
        </p:nvGrpSpPr>
        <p:grpSpPr bwMode="auto">
          <a:xfrm>
            <a:off x="1018309" y="10715"/>
            <a:ext cx="2566555" cy="2183607"/>
            <a:chOff x="3504" y="720"/>
            <a:chExt cx="1602" cy="2010"/>
          </a:xfrm>
        </p:grpSpPr>
        <p:pic>
          <p:nvPicPr>
            <p:cNvPr id="22536" name="Picture 10" descr="20061108KHJN135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4" y="720"/>
              <a:ext cx="1584" cy="1188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537" name="Picture 1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4" y="1776"/>
              <a:ext cx="1602" cy="954"/>
            </a:xfrm>
            <a:prstGeom prst="rect">
              <a:avLst/>
            </a:prstGeom>
            <a:noFill/>
            <a:ln w="9525" algn="ctr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532" name="Picture 2" descr="Chủ tịch VN Trương Tấn Sa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3314700"/>
            <a:ext cx="2857500" cy="18288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3" name="Picture 11" descr="Thu-tuong-VN-Phap-5815-138016830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663" y="3257550"/>
            <a:ext cx="2943225" cy="18288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12" descr="pham_binh_minh_hillary_YUV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888" y="3314700"/>
            <a:ext cx="3186113" cy="177165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401" name="Text Box 17"/>
          <p:cNvSpPr txBox="1">
            <a:spLocks noChangeArrowheads="1"/>
          </p:cNvSpPr>
          <p:nvPr/>
        </p:nvSpPr>
        <p:spPr bwMode="auto">
          <a:xfrm>
            <a:off x="0" y="2276680"/>
            <a:ext cx="9144000" cy="1054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Việt</a:t>
            </a: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Nam </a:t>
            </a: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viên</a:t>
            </a: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tổ</a:t>
            </a: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chức</a:t>
            </a: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thương</a:t>
            </a: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mại</a:t>
            </a: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thế</a:t>
            </a: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giới</a:t>
            </a: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WTO </a:t>
            </a:r>
            <a:r>
              <a:rPr lang="en-US" altLang="en-US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ngày</a:t>
            </a: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01/11/2007</a:t>
            </a:r>
          </a:p>
        </p:txBody>
      </p:sp>
    </p:spTree>
    <p:extLst>
      <p:ext uri="{BB962C8B-B14F-4D97-AF65-F5344CB8AC3E}">
        <p14:creationId xmlns:p14="http://schemas.microsoft.com/office/powerpoint/2010/main" val="4291253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0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5583" y="1800557"/>
            <a:ext cx="7767205" cy="72725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b="1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vi-VN" sz="3000" b="1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Thương mại là hoạt động mua bán, trao đổi hàng hóa. 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B</a:t>
            </a:r>
            <a:r>
              <a:rPr lang="vi-VN" sz="30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ao gồm</a:t>
            </a:r>
            <a:r>
              <a:rPr lang="en-US" sz="3000" b="1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br>
              <a:rPr lang="en-US" sz="3000" b="1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5583" y="2726682"/>
            <a:ext cx="7815696" cy="464573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7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+ H</a:t>
            </a:r>
            <a:r>
              <a:rPr lang="vi-VN" sz="27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oạt động nội thương</a:t>
            </a:r>
            <a:r>
              <a:rPr lang="en-US" sz="27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: </a:t>
            </a:r>
            <a:r>
              <a:rPr lang="en-US" sz="2700" b="1" dirty="0" err="1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Buôn</a:t>
            </a:r>
            <a:r>
              <a:rPr lang="en-US" sz="27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bán</a:t>
            </a:r>
            <a:r>
              <a:rPr lang="en-US" sz="27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trong</a:t>
            </a:r>
            <a:r>
              <a:rPr lang="en-US" sz="27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nước</a:t>
            </a:r>
            <a:r>
              <a:rPr lang="en-US" sz="27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 rot="10800000" flipV="1">
            <a:off x="1045583" y="3308934"/>
            <a:ext cx="7242899" cy="90024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27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+ </a:t>
            </a:r>
            <a:r>
              <a:rPr lang="en-US" sz="2700" b="1" dirty="0" err="1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Hoạt</a:t>
            </a:r>
            <a:r>
              <a:rPr lang="en-US" sz="27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động</a:t>
            </a:r>
            <a:r>
              <a:rPr lang="vi-VN" sz="27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ngoại thương</a:t>
            </a:r>
            <a:r>
              <a:rPr lang="en-US" sz="27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: </a:t>
            </a:r>
            <a:r>
              <a:rPr lang="en-US" sz="2700" b="1" dirty="0" err="1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Buôn</a:t>
            </a:r>
            <a:r>
              <a:rPr lang="en-US" sz="27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bán</a:t>
            </a:r>
            <a:r>
              <a:rPr lang="en-US" sz="27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với</a:t>
            </a:r>
            <a:r>
              <a:rPr lang="en-US" sz="27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nước</a:t>
            </a:r>
            <a:r>
              <a:rPr lang="en-US" sz="27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ngoài</a:t>
            </a:r>
            <a:r>
              <a:rPr lang="en-US" sz="27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.</a:t>
            </a:r>
            <a:endParaRPr lang="en-US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 rot="10800000" flipV="1">
            <a:off x="920262" y="4103672"/>
            <a:ext cx="7924582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 algn="just"/>
            <a:endParaRPr lang="en-US" sz="1100" b="1" dirty="0">
              <a:solidFill>
                <a:srgbClr val="FF000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en-US" sz="27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- </a:t>
            </a:r>
            <a:r>
              <a:rPr lang="vi-VN" sz="27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Thương mại là cầu nối giữa sản xuất và tiêu dùng.</a:t>
            </a:r>
            <a:endParaRPr lang="en-US" sz="27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57746" y="172266"/>
            <a:ext cx="6435436" cy="90024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en-US" sz="24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b="1" u="sng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mại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endParaRPr lang="en-US" sz="3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63" y="1070616"/>
            <a:ext cx="4679183" cy="729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06688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3877" y="2756552"/>
            <a:ext cx="2955083" cy="51384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n-US" sz="2700" b="1" u="sng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2: </a:t>
            </a:r>
            <a:r>
              <a:rPr lang="en-US" sz="2700" b="1" u="sng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Ngành</a:t>
            </a:r>
            <a:r>
              <a:rPr lang="en-US" sz="2700" b="1" u="sng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 </a:t>
            </a:r>
            <a:r>
              <a:rPr lang="en-US" sz="2700" b="1" u="sng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lịch</a:t>
            </a:r>
            <a:r>
              <a:rPr lang="en-US" sz="2700" b="1" u="sng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700" u="sng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92432" y="378978"/>
            <a:ext cx="6159137" cy="210057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lí:</a:t>
            </a:r>
            <a:b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 mại và du lịch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7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700" dirty="0"/>
          </a:p>
        </p:txBody>
      </p:sp>
      <p:sp>
        <p:nvSpPr>
          <p:cNvPr id="5" name="Rectangle 4"/>
          <p:cNvSpPr/>
          <p:nvPr/>
        </p:nvSpPr>
        <p:spPr>
          <a:xfrm>
            <a:off x="883076" y="2000792"/>
            <a:ext cx="3982500" cy="513859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n-US" sz="2700" b="1" u="sng" dirty="0">
                <a:solidFill>
                  <a:srgbClr val="18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1: </a:t>
            </a:r>
            <a:r>
              <a:rPr lang="en-US" sz="2700" b="1" u="sng" dirty="0" err="1">
                <a:solidFill>
                  <a:srgbClr val="18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700" b="1" u="sng" dirty="0">
                <a:solidFill>
                  <a:srgbClr val="18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u="sng" dirty="0" err="1">
                <a:solidFill>
                  <a:srgbClr val="18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700" b="1" u="sng" dirty="0">
                <a:solidFill>
                  <a:srgbClr val="18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u="sng" dirty="0" err="1">
                <a:solidFill>
                  <a:srgbClr val="18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lang="en-US" sz="2700" b="1" u="sng" dirty="0">
                <a:solidFill>
                  <a:srgbClr val="18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u="sng" dirty="0" err="1">
                <a:solidFill>
                  <a:srgbClr val="18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mại</a:t>
            </a:r>
            <a:r>
              <a:rPr lang="en-US" sz="2700" b="1" u="sng" dirty="0">
                <a:solidFill>
                  <a:srgbClr val="18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700" u="sng" dirty="0">
              <a:solidFill>
                <a:srgbClr val="186AB3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8995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51" y="263635"/>
            <a:ext cx="4286250" cy="23931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17027" y="2264375"/>
            <a:ext cx="3416714" cy="39241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Lễ</a:t>
            </a:r>
            <a:r>
              <a:rPr lang="en-US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Hùng-Phú</a:t>
            </a:r>
            <a:r>
              <a:rPr lang="en-US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Thọ</a:t>
            </a:r>
            <a:endParaRPr lang="en-US" sz="2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30992" y="4534755"/>
            <a:ext cx="3557789" cy="39241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1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r>
              <a:rPr lang="en-US" sz="21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21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Đua</a:t>
            </a:r>
            <a:r>
              <a:rPr lang="en-US" sz="21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voi</a:t>
            </a:r>
            <a:r>
              <a:rPr lang="en-US" sz="21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1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Tây</a:t>
            </a:r>
            <a:r>
              <a:rPr lang="en-US" sz="21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endParaRPr lang="en-US" sz="21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4" descr="ANd9GcTPC8u39bQXWT-l0z8TnzcXBC58is3ERZ_4OtnfTdNBpGZdKD0uK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252" y="263635"/>
            <a:ext cx="4299526" cy="2334092"/>
          </a:xfrm>
          <a:prstGeom prst="rect">
            <a:avLst/>
          </a:prstGeom>
          <a:noFill/>
          <a:ln w="38100" cmpd="dbl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5715001" y="2264375"/>
            <a:ext cx="2219599" cy="392415"/>
          </a:xfrm>
          <a:prstGeom prst="rect">
            <a:avLst/>
          </a:prstGeom>
          <a:solidFill>
            <a:srgbClr val="E8B7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100" dirty="0" err="1">
                <a:solidFill>
                  <a:srgbClr val="0000FF"/>
                </a:solidFill>
                <a:latin typeface="Times New Roman" pitchFamily="18" charset="0"/>
              </a:rPr>
              <a:t>Rừng</a:t>
            </a:r>
            <a:r>
              <a:rPr lang="en-US" sz="21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100" dirty="0" err="1">
                <a:solidFill>
                  <a:srgbClr val="0000FF"/>
                </a:solidFill>
                <a:latin typeface="Times New Roman" pitchFamily="18" charset="0"/>
              </a:rPr>
              <a:t>thông</a:t>
            </a:r>
            <a:r>
              <a:rPr lang="en-US" sz="21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100" dirty="0" err="1">
                <a:solidFill>
                  <a:srgbClr val="0000FF"/>
                </a:solidFill>
                <a:latin typeface="Times New Roman" pitchFamily="18" charset="0"/>
              </a:rPr>
              <a:t>Đà</a:t>
            </a:r>
            <a:r>
              <a:rPr lang="en-US" sz="21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100" dirty="0" err="1">
                <a:solidFill>
                  <a:srgbClr val="0000FF"/>
                </a:solidFill>
                <a:latin typeface="Times New Roman" pitchFamily="18" charset="0"/>
              </a:rPr>
              <a:t>Lạt</a:t>
            </a:r>
            <a:endParaRPr lang="en-US" sz="2100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pic>
        <p:nvPicPr>
          <p:cNvPr id="2050" name="Picture 2" descr="Uplo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673" y="2684407"/>
            <a:ext cx="4249104" cy="2267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7"/>
          <p:cNvSpPr txBox="1">
            <a:spLocks noChangeArrowheads="1"/>
          </p:cNvSpPr>
          <p:nvPr/>
        </p:nvSpPr>
        <p:spPr bwMode="auto">
          <a:xfrm rot="10800000" flipV="1">
            <a:off x="5541168" y="4570795"/>
            <a:ext cx="2537433" cy="392415"/>
          </a:xfrm>
          <a:prstGeom prst="rect">
            <a:avLst/>
          </a:prstGeom>
          <a:solidFill>
            <a:srgbClr val="E8B7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100" dirty="0" err="1">
                <a:solidFill>
                  <a:srgbClr val="0000FF"/>
                </a:solidFill>
                <a:latin typeface="Times New Roman" pitchFamily="18" charset="0"/>
              </a:rPr>
              <a:t>Ngã</a:t>
            </a:r>
            <a:r>
              <a:rPr lang="en-US" sz="2100" dirty="0">
                <a:solidFill>
                  <a:srgbClr val="0000FF"/>
                </a:solidFill>
                <a:latin typeface="Times New Roman" pitchFamily="18" charset="0"/>
              </a:rPr>
              <a:t> Ba </a:t>
            </a:r>
            <a:r>
              <a:rPr lang="en-US" sz="2100" dirty="0" err="1">
                <a:solidFill>
                  <a:srgbClr val="0000FF"/>
                </a:solidFill>
                <a:latin typeface="Times New Roman" pitchFamily="18" charset="0"/>
              </a:rPr>
              <a:t>Đồng</a:t>
            </a:r>
            <a:r>
              <a:rPr lang="en-US" sz="21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100" dirty="0" err="1">
                <a:solidFill>
                  <a:srgbClr val="0000FF"/>
                </a:solidFill>
                <a:latin typeface="Times New Roman" pitchFamily="18" charset="0"/>
              </a:rPr>
              <a:t>Lộc</a:t>
            </a:r>
            <a:endParaRPr lang="en-US" sz="2100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52" y="2713271"/>
            <a:ext cx="4286249" cy="2213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1160320" y="4777129"/>
            <a:ext cx="3084113" cy="392415"/>
          </a:xfrm>
          <a:prstGeom prst="rect">
            <a:avLst/>
          </a:prstGeom>
          <a:solidFill>
            <a:srgbClr val="E8B7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100" dirty="0" err="1">
                <a:solidFill>
                  <a:srgbClr val="0000FF"/>
                </a:solidFill>
                <a:latin typeface="Times New Roman" pitchFamily="18" charset="0"/>
              </a:rPr>
              <a:t>Tháp</a:t>
            </a:r>
            <a:r>
              <a:rPr lang="en-US" sz="21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100" dirty="0" err="1">
                <a:solidFill>
                  <a:srgbClr val="0000FF"/>
                </a:solidFill>
                <a:latin typeface="Times New Roman" pitchFamily="18" charset="0"/>
              </a:rPr>
              <a:t>Bà</a:t>
            </a:r>
            <a:r>
              <a:rPr lang="en-US" sz="21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100" dirty="0" err="1">
                <a:solidFill>
                  <a:srgbClr val="0000FF"/>
                </a:solidFill>
                <a:latin typeface="Times New Roman" pitchFamily="18" charset="0"/>
              </a:rPr>
              <a:t>Poraga</a:t>
            </a:r>
            <a:r>
              <a:rPr lang="en-US" sz="21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100" dirty="0" err="1">
                <a:solidFill>
                  <a:srgbClr val="0000FF"/>
                </a:solidFill>
                <a:latin typeface="Times New Roman" pitchFamily="18" charset="0"/>
              </a:rPr>
              <a:t>Nha</a:t>
            </a:r>
            <a:r>
              <a:rPr lang="en-US" sz="21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100" dirty="0" err="1">
                <a:solidFill>
                  <a:srgbClr val="0000FF"/>
                </a:solidFill>
                <a:latin typeface="Times New Roman" pitchFamily="18" charset="0"/>
              </a:rPr>
              <a:t>Trang</a:t>
            </a:r>
            <a:endParaRPr lang="en-US" sz="2100" dirty="0">
              <a:solidFill>
                <a:srgbClr val="0000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2556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3443" y="454768"/>
            <a:ext cx="8298872" cy="5098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/>
          <p:cNvSpPr/>
          <p:nvPr/>
        </p:nvSpPr>
        <p:spPr>
          <a:xfrm>
            <a:off x="907474" y="3075709"/>
            <a:ext cx="6277040" cy="992558"/>
          </a:xfrm>
          <a:prstGeom prst="rect">
            <a:avLst/>
          </a:prstGeom>
        </p:spPr>
        <p:txBody>
          <a:bodyPr wrap="square" lIns="68561" tIns="34280" rIns="68561" bIns="34280">
            <a:spAutoFit/>
          </a:bodyPr>
          <a:lstStyle/>
          <a:p>
            <a:pPr defTabSz="685613"/>
            <a:r>
              <a:rPr lang="pt-BR" sz="3000" b="1" dirty="0">
                <a:solidFill>
                  <a:srgbClr val="FF0000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Em hãy nêu một số điều kiện để phát triển du lịch ở nước ta?</a:t>
            </a:r>
            <a:endParaRPr lang="vi-VN" sz="3000" b="1" dirty="0">
              <a:solidFill>
                <a:srgbClr val="FF0000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 rot="19839013">
            <a:off x="698669" y="1794816"/>
            <a:ext cx="1462931" cy="438568"/>
          </a:xfrm>
          <a:prstGeom prst="rect">
            <a:avLst/>
          </a:prstGeom>
          <a:noFill/>
        </p:spPr>
        <p:txBody>
          <a:bodyPr wrap="square" lIns="68569" tIns="34283" rIns="68569" bIns="34283" rtlCol="0">
            <a:spAutoFit/>
          </a:bodyPr>
          <a:lstStyle/>
          <a:p>
            <a:pPr algn="ctr" defTabSz="685613"/>
            <a:r>
              <a:rPr lang="en-US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/>
                <a:ea typeface="宋体"/>
              </a:rPr>
              <a:t>Suy</a:t>
            </a:r>
            <a:r>
              <a:rPr lang="en-US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/>
                <a:ea typeface="宋体"/>
              </a:rPr>
              <a:t> </a:t>
            </a:r>
            <a:r>
              <a:rPr lang="en-US" sz="2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/>
                <a:ea typeface="宋体"/>
              </a:rPr>
              <a:t>nghĩ</a:t>
            </a:r>
            <a:endParaRPr lang="vi-VN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Arial"/>
              <a:ea typeface="宋体"/>
            </a:endParaRPr>
          </a:p>
        </p:txBody>
      </p:sp>
      <p:pic>
        <p:nvPicPr>
          <p:cNvPr id="7" name="Picture 8" descr="nhomdo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564" y="1212569"/>
            <a:ext cx="2160240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3342960" y="1153352"/>
            <a:ext cx="2955083" cy="51385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en-US" sz="2700" u="sng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1246909" y="62346"/>
            <a:ext cx="7516091" cy="1091006"/>
          </a:xfrm>
          <a:prstGeom prst="star24">
            <a:avLst>
              <a:gd name="adj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0" tIns="34290" rIns="68580" bIns="34290" anchor="ctr"/>
          <a:lstStyle/>
          <a:p>
            <a:pPr lvl="0" algn="ctr"/>
            <a:r>
              <a:rPr lang="en-US" sz="2700" dirty="0" err="1">
                <a:solidFill>
                  <a:srgbClr val="0000FF"/>
                </a:solidFill>
                <a:latin typeface="Times New Roman" pitchFamily="18" charset="0"/>
              </a:rPr>
              <a:t>Đọc</a:t>
            </a:r>
            <a:r>
              <a:rPr lang="en-US" sz="27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700" dirty="0" err="1">
                <a:solidFill>
                  <a:srgbClr val="0000FF"/>
                </a:solidFill>
                <a:latin typeface="Times New Roman" pitchFamily="18" charset="0"/>
              </a:rPr>
              <a:t>mục</a:t>
            </a:r>
            <a:r>
              <a:rPr lang="en-US" sz="2700" dirty="0">
                <a:solidFill>
                  <a:srgbClr val="0000FF"/>
                </a:solidFill>
                <a:latin typeface="Times New Roman" pitchFamily="18" charset="0"/>
              </a:rPr>
              <a:t> 2. </a:t>
            </a:r>
            <a:r>
              <a:rPr lang="en-US" sz="2700" i="1" dirty="0" err="1">
                <a:solidFill>
                  <a:srgbClr val="0000FF"/>
                </a:solidFill>
                <a:latin typeface="Times New Roman" pitchFamily="18" charset="0"/>
              </a:rPr>
              <a:t>Ngành</a:t>
            </a:r>
            <a:r>
              <a:rPr lang="en-US" sz="2700" i="1" dirty="0">
                <a:solidFill>
                  <a:srgbClr val="0000FF"/>
                </a:solidFill>
                <a:latin typeface="Times New Roman" pitchFamily="18" charset="0"/>
              </a:rPr>
              <a:t> du </a:t>
            </a:r>
            <a:r>
              <a:rPr lang="en-US" sz="2700" i="1" dirty="0" err="1">
                <a:solidFill>
                  <a:srgbClr val="0000FF"/>
                </a:solidFill>
                <a:latin typeface="Times New Roman" pitchFamily="18" charset="0"/>
              </a:rPr>
              <a:t>lịch</a:t>
            </a:r>
            <a:endParaRPr lang="en-US" sz="2700" i="1" dirty="0">
              <a:solidFill>
                <a:srgbClr val="0000FF"/>
              </a:solidFill>
              <a:latin typeface="Times New Roman" pitchFamily="18" charset="0"/>
            </a:endParaRPr>
          </a:p>
          <a:p>
            <a:pPr lvl="0" algn="ctr"/>
            <a:r>
              <a:rPr lang="en-US" sz="2700" dirty="0">
                <a:solidFill>
                  <a:srgbClr val="0000FF"/>
                </a:solidFill>
                <a:latin typeface="Times New Roman" pitchFamily="18" charset="0"/>
              </a:rPr>
              <a:t> SGK </a:t>
            </a:r>
            <a:r>
              <a:rPr lang="en-US" sz="2700" dirty="0" err="1">
                <a:solidFill>
                  <a:srgbClr val="0000FF"/>
                </a:solidFill>
                <a:latin typeface="Times New Roman" pitchFamily="18" charset="0"/>
              </a:rPr>
              <a:t>trang</a:t>
            </a:r>
            <a:r>
              <a:rPr lang="en-US" sz="2700" dirty="0">
                <a:solidFill>
                  <a:srgbClr val="0000FF"/>
                </a:solidFill>
                <a:latin typeface="Times New Roman" pitchFamily="18" charset="0"/>
              </a:rPr>
              <a:t> 99 - 100</a:t>
            </a:r>
          </a:p>
        </p:txBody>
      </p:sp>
    </p:spTree>
    <p:extLst>
      <p:ext uri="{BB962C8B-B14F-4D97-AF65-F5344CB8AC3E}">
        <p14:creationId xmlns:p14="http://schemas.microsoft.com/office/powerpoint/2010/main" val="15940257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893867" y="1854778"/>
            <a:ext cx="3366654" cy="1402773"/>
          </a:xfrm>
          <a:prstGeom prst="ellipse">
            <a:avLst/>
          </a:prstGeom>
          <a:solidFill>
            <a:schemeClr val="accent4"/>
          </a:solidFill>
          <a:ln w="28575">
            <a:solidFill>
              <a:srgbClr val="FF9F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n-US" sz="2100" b="1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Điều</a:t>
            </a:r>
            <a:r>
              <a:rPr lang="en-US" sz="21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kiện</a:t>
            </a:r>
            <a:r>
              <a:rPr lang="en-US" sz="21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21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phát</a:t>
            </a:r>
            <a:r>
              <a:rPr lang="en-US" sz="21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triển</a:t>
            </a:r>
            <a:r>
              <a:rPr lang="en-US" sz="21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ngành</a:t>
            </a:r>
            <a:r>
              <a:rPr lang="en-US" sz="21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du </a:t>
            </a:r>
            <a:r>
              <a:rPr lang="en-US" sz="2100" b="1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lịch</a:t>
            </a:r>
            <a:r>
              <a:rPr lang="en-US" sz="21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ở </a:t>
            </a:r>
            <a:r>
              <a:rPr lang="en-US" sz="2100" b="1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nước</a:t>
            </a:r>
            <a:r>
              <a:rPr lang="en-US" sz="21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ta.</a:t>
            </a:r>
            <a:endParaRPr lang="en-US" sz="1500" b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210790" y="228601"/>
            <a:ext cx="2732809" cy="77931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lvl="0" algn="ctr"/>
            <a:r>
              <a:rPr lang="en-US" sz="2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Phong</a:t>
            </a:r>
            <a:r>
              <a:rPr lang="en-US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cảnh</a:t>
            </a:r>
            <a:r>
              <a:rPr lang="en-US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đẹp</a:t>
            </a:r>
            <a:r>
              <a:rPr lang="en-US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bãi</a:t>
            </a:r>
            <a:r>
              <a:rPr lang="en-US" sz="2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tắm</a:t>
            </a:r>
            <a:r>
              <a:rPr lang="en-US" sz="2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endParaRPr lang="en-US" sz="2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61058" y="3075709"/>
            <a:ext cx="2732809" cy="77931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100" dirty="0">
                <a:solidFill>
                  <a:prstClr val="black"/>
                </a:solidFill>
                <a:cs typeface="Arial" panose="020B0604020202020204" pitchFamily="34" charset="0"/>
              </a:rPr>
              <a:t>Đ</a:t>
            </a:r>
            <a:r>
              <a:rPr lang="vi-VN" sz="2100" dirty="0">
                <a:solidFill>
                  <a:prstClr val="black"/>
                </a:solidFill>
                <a:cs typeface="Arial" panose="020B0604020202020204" pitchFamily="34" charset="0"/>
              </a:rPr>
              <a:t>ời sống nâng cao</a:t>
            </a:r>
            <a:endParaRPr lang="en-US" sz="1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61058" y="1283277"/>
            <a:ext cx="2732809" cy="77931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lvl="0" algn="ctr"/>
            <a:r>
              <a:rPr lang="en-US" sz="2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vi-VN" sz="2100" dirty="0">
                <a:solidFill>
                  <a:prstClr val="black"/>
                </a:solidFill>
                <a:cs typeface="Arial" panose="020B0604020202020204" pitchFamily="34" charset="0"/>
              </a:rPr>
              <a:t>ác dịch vụ </a:t>
            </a:r>
            <a:r>
              <a:rPr lang="en-US" sz="2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</a:t>
            </a:r>
            <a:r>
              <a:rPr lang="en-US" sz="21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lịch</a:t>
            </a:r>
            <a:r>
              <a:rPr lang="en-US" sz="2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100" dirty="0">
                <a:solidFill>
                  <a:prstClr val="black"/>
                </a:solidFill>
                <a:cs typeface="Arial" panose="020B0604020202020204" pitchFamily="34" charset="0"/>
              </a:rPr>
              <a:t> trong nước t</a:t>
            </a:r>
            <a:r>
              <a:rPr lang="en-US" sz="21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ăng</a:t>
            </a:r>
            <a:endParaRPr lang="en-US" sz="2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260521" y="1283276"/>
            <a:ext cx="2732809" cy="77931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lvl="0" algn="ctr"/>
            <a:r>
              <a:rPr lang="en-US" sz="21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Vườn</a:t>
            </a:r>
            <a:r>
              <a:rPr lang="en-US" sz="2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2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endParaRPr lang="en-US" sz="2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260520" y="3075709"/>
            <a:ext cx="2732809" cy="77931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lvl="0" algn="ctr"/>
            <a:r>
              <a:rPr lang="en-US" sz="21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2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trúc</a:t>
            </a:r>
            <a:endParaRPr lang="en-US" sz="2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210790" y="4104411"/>
            <a:ext cx="2732809" cy="77931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lvl="0" algn="ctr"/>
            <a:r>
              <a:rPr lang="en-US" sz="21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r>
              <a:rPr lang="en-US" sz="2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2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truyền</a:t>
            </a:r>
            <a:r>
              <a:rPr lang="en-US" sz="2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sz="2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di </a:t>
            </a:r>
            <a:r>
              <a:rPr lang="en-US" sz="21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2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lịch</a:t>
            </a:r>
            <a:r>
              <a:rPr lang="en-US" sz="2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12" name="Straight Arrow Connector 11"/>
          <p:cNvCxnSpPr>
            <a:stCxn id="4" idx="0"/>
            <a:endCxn id="5" idx="2"/>
          </p:cNvCxnSpPr>
          <p:nvPr/>
        </p:nvCxnSpPr>
        <p:spPr>
          <a:xfrm flipV="1">
            <a:off x="4577194" y="1007919"/>
            <a:ext cx="1" cy="846859"/>
          </a:xfrm>
          <a:prstGeom prst="straightConnector1">
            <a:avLst/>
          </a:prstGeom>
          <a:ln w="38100">
            <a:solidFill>
              <a:srgbClr val="FF2F2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4" idx="7"/>
            <a:endCxn id="8" idx="1"/>
          </p:cNvCxnSpPr>
          <p:nvPr/>
        </p:nvCxnSpPr>
        <p:spPr>
          <a:xfrm flipV="1">
            <a:off x="5767486" y="1672935"/>
            <a:ext cx="493035" cy="387274"/>
          </a:xfrm>
          <a:prstGeom prst="straightConnector1">
            <a:avLst/>
          </a:prstGeom>
          <a:ln w="38100">
            <a:solidFill>
              <a:srgbClr val="FF2F2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4" idx="5"/>
            <a:endCxn id="9" idx="1"/>
          </p:cNvCxnSpPr>
          <p:nvPr/>
        </p:nvCxnSpPr>
        <p:spPr>
          <a:xfrm>
            <a:off x="5767486" y="3052120"/>
            <a:ext cx="493034" cy="413248"/>
          </a:xfrm>
          <a:prstGeom prst="straightConnector1">
            <a:avLst/>
          </a:prstGeom>
          <a:ln w="38100">
            <a:solidFill>
              <a:srgbClr val="FF2F2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4" idx="4"/>
            <a:endCxn id="10" idx="0"/>
          </p:cNvCxnSpPr>
          <p:nvPr/>
        </p:nvCxnSpPr>
        <p:spPr>
          <a:xfrm>
            <a:off x="4577194" y="3257551"/>
            <a:ext cx="1" cy="846860"/>
          </a:xfrm>
          <a:prstGeom prst="straightConnector1">
            <a:avLst/>
          </a:prstGeom>
          <a:ln w="38100">
            <a:solidFill>
              <a:srgbClr val="FF2F2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4" idx="3"/>
            <a:endCxn id="6" idx="3"/>
          </p:cNvCxnSpPr>
          <p:nvPr/>
        </p:nvCxnSpPr>
        <p:spPr>
          <a:xfrm flipH="1">
            <a:off x="2893867" y="3052120"/>
            <a:ext cx="493035" cy="413248"/>
          </a:xfrm>
          <a:prstGeom prst="straightConnector1">
            <a:avLst/>
          </a:prstGeom>
          <a:ln w="38100">
            <a:solidFill>
              <a:srgbClr val="FF2F2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4" idx="1"/>
            <a:endCxn id="7" idx="3"/>
          </p:cNvCxnSpPr>
          <p:nvPr/>
        </p:nvCxnSpPr>
        <p:spPr>
          <a:xfrm flipH="1" flipV="1">
            <a:off x="2893867" y="1672936"/>
            <a:ext cx="493035" cy="387273"/>
          </a:xfrm>
          <a:prstGeom prst="straightConnector1">
            <a:avLst/>
          </a:prstGeom>
          <a:ln w="38100">
            <a:solidFill>
              <a:srgbClr val="FF2F2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99958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816" y="263635"/>
            <a:ext cx="4240829" cy="23931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362" y="2713271"/>
            <a:ext cx="3400828" cy="22672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51" y="263635"/>
            <a:ext cx="4286250" cy="23931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17027" y="2264375"/>
            <a:ext cx="3416714" cy="39241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100" i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 hội Đền Hùng-Phú Thọ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20636" y="2264375"/>
            <a:ext cx="2344759" cy="39241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100" i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 Lim- Bắc Ninh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457" y="4638737"/>
            <a:ext cx="4198836" cy="39241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100" i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 hội Vía Bà Chúa Xứ-An Giang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8"/>
          <a:stretch/>
        </p:blipFill>
        <p:spPr>
          <a:xfrm>
            <a:off x="5180845" y="2713271"/>
            <a:ext cx="3424340" cy="226721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114120" y="4638664"/>
            <a:ext cx="3557789" cy="39241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100" i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 hội Đua voi- Tây Nguyên</a:t>
            </a:r>
          </a:p>
        </p:txBody>
      </p:sp>
    </p:spTree>
    <p:extLst>
      <p:ext uri="{BB962C8B-B14F-4D97-AF65-F5344CB8AC3E}">
        <p14:creationId xmlns:p14="http://schemas.microsoft.com/office/powerpoint/2010/main" val="8034126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vungta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600" y="2857500"/>
            <a:ext cx="4341813" cy="2171700"/>
          </a:xfrm>
          <a:prstGeom prst="rect">
            <a:avLst/>
          </a:prstGeom>
          <a:noFill/>
          <a:ln w="38100" cmpd="dbl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6" y="2852739"/>
            <a:ext cx="4271963" cy="2212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 descr="ho guo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589" y="639366"/>
            <a:ext cx="4291012" cy="2057400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3429001" y="133351"/>
            <a:ext cx="1857720" cy="392415"/>
          </a:xfrm>
          <a:prstGeom prst="rect">
            <a:avLst/>
          </a:prstGeom>
          <a:solidFill>
            <a:srgbClr val="A3D7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100">
                <a:solidFill>
                  <a:srgbClr val="FF3300"/>
                </a:solidFill>
                <a:latin typeface="Times New Roman" pitchFamily="18" charset="0"/>
              </a:rPr>
              <a:t>Phong cảnh đẹp</a:t>
            </a: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1981201" y="4788694"/>
            <a:ext cx="560490" cy="300083"/>
          </a:xfrm>
          <a:prstGeom prst="rect">
            <a:avLst/>
          </a:prstGeom>
          <a:solidFill>
            <a:srgbClr val="E8B7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500">
                <a:solidFill>
                  <a:srgbClr val="0000FF"/>
                </a:solidFill>
                <a:latin typeface="Times New Roman" pitchFamily="18" charset="0"/>
              </a:rPr>
              <a:t>Sa pa</a:t>
            </a: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6178550" y="2388394"/>
            <a:ext cx="917559" cy="300083"/>
          </a:xfrm>
          <a:prstGeom prst="rect">
            <a:avLst/>
          </a:prstGeom>
          <a:solidFill>
            <a:srgbClr val="E8B7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500" dirty="0" err="1">
                <a:solidFill>
                  <a:srgbClr val="0000FF"/>
                </a:solidFill>
                <a:latin typeface="Times New Roman" pitchFamily="18" charset="0"/>
              </a:rPr>
              <a:t>Hồ</a:t>
            </a:r>
            <a:r>
              <a:rPr lang="en-US" sz="15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1500" dirty="0" err="1">
                <a:solidFill>
                  <a:srgbClr val="0000FF"/>
                </a:solidFill>
                <a:latin typeface="Times New Roman" pitchFamily="18" charset="0"/>
              </a:rPr>
              <a:t>Gươm</a:t>
            </a:r>
            <a:endParaRPr lang="en-US" sz="1500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6330951" y="4743451"/>
            <a:ext cx="910490" cy="300083"/>
          </a:xfrm>
          <a:prstGeom prst="rect">
            <a:avLst/>
          </a:prstGeom>
          <a:solidFill>
            <a:srgbClr val="E8B7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500">
                <a:solidFill>
                  <a:srgbClr val="0000FF"/>
                </a:solidFill>
                <a:latin typeface="Times New Roman" pitchFamily="18" charset="0"/>
              </a:rPr>
              <a:t>Vũng Tàu</a:t>
            </a:r>
          </a:p>
        </p:txBody>
      </p:sp>
      <p:pic>
        <p:nvPicPr>
          <p:cNvPr id="5122" name="Picture 2" descr="https://didauchoigi.com/wp-content/uploads/2018/11/thacbangioc1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07" y="554002"/>
            <a:ext cx="4287332" cy="213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2260869" y="2352653"/>
            <a:ext cx="2116205" cy="300083"/>
          </a:xfrm>
          <a:prstGeom prst="rect">
            <a:avLst/>
          </a:prstGeom>
          <a:solidFill>
            <a:srgbClr val="E8B7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500" dirty="0" err="1">
                <a:solidFill>
                  <a:srgbClr val="0000FF"/>
                </a:solidFill>
                <a:latin typeface="Times New Roman" pitchFamily="18" charset="0"/>
              </a:rPr>
              <a:t>Thác</a:t>
            </a:r>
            <a:r>
              <a:rPr lang="en-US" sz="15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1500" dirty="0" err="1">
                <a:solidFill>
                  <a:srgbClr val="0000FF"/>
                </a:solidFill>
                <a:latin typeface="Times New Roman" pitchFamily="18" charset="0"/>
              </a:rPr>
              <a:t>Bản</a:t>
            </a:r>
            <a:r>
              <a:rPr lang="en-US" sz="15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1500" dirty="0" err="1">
                <a:solidFill>
                  <a:srgbClr val="0000FF"/>
                </a:solidFill>
                <a:latin typeface="Times New Roman" pitchFamily="18" charset="0"/>
              </a:rPr>
              <a:t>Gioc</a:t>
            </a:r>
            <a:r>
              <a:rPr lang="en-US" sz="1500" dirty="0">
                <a:solidFill>
                  <a:srgbClr val="0000FF"/>
                </a:solidFill>
                <a:latin typeface="Times New Roman" pitchFamily="18" charset="0"/>
              </a:rPr>
              <a:t> Cao </a:t>
            </a:r>
            <a:r>
              <a:rPr lang="en-US" sz="1500" dirty="0" err="1">
                <a:solidFill>
                  <a:srgbClr val="0000FF"/>
                </a:solidFill>
                <a:latin typeface="Times New Roman" pitchFamily="18" charset="0"/>
              </a:rPr>
              <a:t>Bằng</a:t>
            </a:r>
            <a:endParaRPr lang="en-US" sz="1500" dirty="0">
              <a:solidFill>
                <a:srgbClr val="0000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6714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19051" y="-21431"/>
            <a:ext cx="8937625" cy="5086350"/>
            <a:chOff x="50" y="1190"/>
            <a:chExt cx="5630" cy="3130"/>
          </a:xfrm>
        </p:grpSpPr>
        <p:pic>
          <p:nvPicPr>
            <p:cNvPr id="20484" name="Picture 106" descr="myso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" y="2919"/>
              <a:ext cx="2832" cy="1401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485" name="Text Box 107"/>
            <p:cNvSpPr txBox="1">
              <a:spLocks noChangeArrowheads="1"/>
            </p:cNvSpPr>
            <p:nvPr/>
          </p:nvSpPr>
          <p:spPr bwMode="auto">
            <a:xfrm>
              <a:off x="3273" y="3984"/>
              <a:ext cx="1431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vi-VN" sz="1800" b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Di tích Mĩ Sơn</a:t>
              </a:r>
            </a:p>
          </p:txBody>
        </p:sp>
        <p:pic>
          <p:nvPicPr>
            <p:cNvPr id="20486" name="Picture 1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" y="1190"/>
              <a:ext cx="2848" cy="1690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487" name="Picture 1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" y="2911"/>
              <a:ext cx="2664" cy="1409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488" name="Text Box 107"/>
            <p:cNvSpPr txBox="1">
              <a:spLocks noChangeArrowheads="1"/>
            </p:cNvSpPr>
            <p:nvPr/>
          </p:nvSpPr>
          <p:spPr bwMode="auto">
            <a:xfrm>
              <a:off x="3648" y="2544"/>
              <a:ext cx="1488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vi-VN" sz="1800" b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Kinh thành Huế</a:t>
              </a:r>
            </a:p>
          </p:txBody>
        </p:sp>
        <p:sp>
          <p:nvSpPr>
            <p:cNvPr id="20489" name="Text Box 107"/>
            <p:cNvSpPr txBox="1">
              <a:spLocks noChangeArrowheads="1"/>
            </p:cNvSpPr>
            <p:nvPr/>
          </p:nvSpPr>
          <p:spPr bwMode="auto">
            <a:xfrm>
              <a:off x="50" y="2560"/>
              <a:ext cx="1782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en-US" altLang="vi-VN" sz="2400" b="1">
                <a:solidFill>
                  <a:srgbClr val="F92805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20490" name="Picture 78" descr="den_hung(1)[1]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" y="1200"/>
              <a:ext cx="2688" cy="1680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491" name="Text Box 107"/>
            <p:cNvSpPr txBox="1">
              <a:spLocks noChangeArrowheads="1"/>
            </p:cNvSpPr>
            <p:nvPr/>
          </p:nvSpPr>
          <p:spPr bwMode="auto">
            <a:xfrm>
              <a:off x="79" y="2544"/>
              <a:ext cx="1025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vi-VN" sz="1800" b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Đền Hùng</a:t>
              </a:r>
            </a:p>
          </p:txBody>
        </p:sp>
        <p:sp>
          <p:nvSpPr>
            <p:cNvPr id="20492" name="Text Box 107"/>
            <p:cNvSpPr txBox="1">
              <a:spLocks noChangeArrowheads="1"/>
            </p:cNvSpPr>
            <p:nvPr/>
          </p:nvSpPr>
          <p:spPr bwMode="auto">
            <a:xfrm>
              <a:off x="1008" y="3984"/>
              <a:ext cx="1344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vi-VN" sz="18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Phố cổ Hội An</a:t>
              </a:r>
            </a:p>
          </p:txBody>
        </p:sp>
      </p:grpSp>
      <p:sp>
        <p:nvSpPr>
          <p:cNvPr id="20483" name="Rectangle 36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8580" tIns="34290" rIns="68580" bIns="34290" anchor="ctr"/>
          <a:lstStyle/>
          <a:p>
            <a:endParaRPr lang="vi-VN" alt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3596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mg.dantocmiennui.vn/t620/uploaddtmn/2018/2/7/medium_avkt7271829-1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898923"/>
            <a:ext cx="6262688" cy="3406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2" descr="8 chữ vàng Bác Hồ dành tặng cho phụ nữ Việt Nam - IOJ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Bevel 3">
            <a:hlinkClick r:id="rId4" action="ppaction://hlinksldjump"/>
          </p:cNvPr>
          <p:cNvSpPr/>
          <p:nvPr/>
        </p:nvSpPr>
        <p:spPr>
          <a:xfrm>
            <a:off x="1302545" y="828675"/>
            <a:ext cx="3317875" cy="1881188"/>
          </a:xfrm>
          <a:prstGeom prst="beve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5" name="Bevel 4">
            <a:hlinkClick r:id="rId5" action="ppaction://hlinksldjump"/>
          </p:cNvPr>
          <p:cNvSpPr/>
          <p:nvPr/>
        </p:nvSpPr>
        <p:spPr>
          <a:xfrm>
            <a:off x="4602164" y="828675"/>
            <a:ext cx="3348037" cy="1883569"/>
          </a:xfrm>
          <a:prstGeom prst="beve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6" name="Bevel 5">
            <a:hlinkClick r:id="rId6" action="ppaction://hlinksldjump"/>
          </p:cNvPr>
          <p:cNvSpPr/>
          <p:nvPr/>
        </p:nvSpPr>
        <p:spPr>
          <a:xfrm>
            <a:off x="1255714" y="2715816"/>
            <a:ext cx="3355975" cy="1883569"/>
          </a:xfrm>
          <a:prstGeom prst="beve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7" name="Bevel 6">
            <a:hlinkClick r:id="rId7" action="ppaction://hlinksldjump"/>
          </p:cNvPr>
          <p:cNvSpPr/>
          <p:nvPr/>
        </p:nvSpPr>
        <p:spPr>
          <a:xfrm>
            <a:off x="4629151" y="2717007"/>
            <a:ext cx="3311525" cy="1874044"/>
          </a:xfrm>
          <a:prstGeom prst="beve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2098211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078" y="-198085"/>
            <a:ext cx="8292662" cy="55200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/>
          <p:cNvSpPr/>
          <p:nvPr/>
        </p:nvSpPr>
        <p:spPr>
          <a:xfrm>
            <a:off x="1770304" y="2252770"/>
            <a:ext cx="5414210" cy="992558"/>
          </a:xfrm>
          <a:prstGeom prst="rect">
            <a:avLst/>
          </a:prstGeom>
        </p:spPr>
        <p:txBody>
          <a:bodyPr wrap="square" lIns="68561" tIns="34280" rIns="68561" bIns="34280">
            <a:spAutoFit/>
          </a:bodyPr>
          <a:lstStyle/>
          <a:p>
            <a:pPr defTabSz="685613"/>
            <a:r>
              <a:rPr lang="pt-BR" sz="3000" b="1" dirty="0">
                <a:solidFill>
                  <a:srgbClr val="FF0000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Em hãy nêu một số địa điểm du lịch nổi tiếng ở nước ta?</a:t>
            </a:r>
            <a:endParaRPr lang="vi-VN" sz="3000" b="1" dirty="0">
              <a:solidFill>
                <a:srgbClr val="FF0000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42960" y="1153352"/>
            <a:ext cx="2955083" cy="51385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en-US" sz="2700" u="sng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9202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3" action="ppaction://hlinkfile"/>
          </p:cNvPr>
          <p:cNvSpPr/>
          <p:nvPr/>
        </p:nvSpPr>
        <p:spPr>
          <a:xfrm>
            <a:off x="802806" y="2000581"/>
            <a:ext cx="8181305" cy="140302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n-US" sz="27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vi-VN" sz="2700" b="1" dirty="0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Các trung tâm du lịch của nước ta như: Hà Nội, Thành phố Hồ Chí Minh, Hạ Long, Huế, Đà Nẵng, Vũng </a:t>
            </a:r>
            <a:r>
              <a:rPr lang="vi-VN" sz="2700" b="1" dirty="0" smtClean="0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Tàu</a:t>
            </a:r>
            <a:r>
              <a:rPr lang="en-US" sz="2700" b="1" dirty="0" smtClean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, </a:t>
            </a:r>
            <a:r>
              <a:rPr lang="en-US" sz="2700" b="1" dirty="0" err="1" smtClean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Nghệ</a:t>
            </a:r>
            <a:r>
              <a:rPr lang="en-US" sz="2700" b="1" dirty="0" smtClean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7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An</a:t>
            </a:r>
          </a:p>
        </p:txBody>
      </p:sp>
      <p:sp>
        <p:nvSpPr>
          <p:cNvPr id="3" name="Rectangle 2"/>
          <p:cNvSpPr/>
          <p:nvPr/>
        </p:nvSpPr>
        <p:spPr>
          <a:xfrm>
            <a:off x="1482635" y="0"/>
            <a:ext cx="6159137" cy="163891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lí:</a:t>
            </a:r>
            <a:b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: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Thương mại và du lịch</a:t>
            </a:r>
            <a:b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7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700" dirty="0"/>
          </a:p>
        </p:txBody>
      </p:sp>
      <p:sp>
        <p:nvSpPr>
          <p:cNvPr id="4" name="Rectangle 3"/>
          <p:cNvSpPr/>
          <p:nvPr/>
        </p:nvSpPr>
        <p:spPr>
          <a:xfrm>
            <a:off x="802807" y="1486738"/>
            <a:ext cx="2955083" cy="51384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n-US" sz="2700" b="1" u="sng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2: </a:t>
            </a:r>
            <a:r>
              <a:rPr lang="en-US" sz="2700" b="1" u="sng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Ngành</a:t>
            </a:r>
            <a:r>
              <a:rPr lang="en-US" sz="2700" b="1" u="sng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 </a:t>
            </a:r>
            <a:r>
              <a:rPr lang="en-US" sz="2700" b="1" u="sng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lịch</a:t>
            </a:r>
            <a:r>
              <a:rPr lang="en-US" sz="2700" b="1" u="sng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700" u="sng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/>
              <p14:cNvContentPartPr/>
              <p14:nvPr/>
            </p14:nvContentPartPr>
            <p14:xfrm>
              <a:off x="6056370" y="2674350"/>
              <a:ext cx="2026080" cy="53109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065800" y="3556440"/>
                <a:ext cx="2720160" cy="726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262938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ời gian và địa điểm tổ chức các lễ hội lớn ở An Giang – Andesc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85" y="115870"/>
            <a:ext cx="4389224" cy="25218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2" name="Rectangle 11"/>
          <p:cNvSpPr/>
          <p:nvPr/>
        </p:nvSpPr>
        <p:spPr>
          <a:xfrm>
            <a:off x="548852" y="2213231"/>
            <a:ext cx="3479090" cy="43858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lIns="68580" tIns="34290" rIns="68580" bIns="3429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 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Lễ hội đua bò ở Tri Tôn</a:t>
            </a:r>
          </a:p>
        </p:txBody>
      </p:sp>
      <p:pic>
        <p:nvPicPr>
          <p:cNvPr id="1028" name="Picture 4" descr="TOP 5 LỄ HỘI ĐẶC SẮC KHÔNG THỂ BỎ QUA Ở AN GIA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181" y="115870"/>
            <a:ext cx="4281587" cy="261536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Địa điểm du lịch, vui chơi nổi tiếng ở An Giang kèm giá vé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85" y="2825261"/>
            <a:ext cx="4536830" cy="2227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410307" y="2813538"/>
            <a:ext cx="1739545" cy="43858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lIns="68580" tIns="34290" rIns="68580" bIns="3429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 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Thoại Sơn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91200" y="206186"/>
            <a:ext cx="1453662" cy="43858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lIns="68580" tIns="34290" rIns="68580" bIns="3429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  Châu Đốc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6" name="Picture 12" descr="Tắm Biển Nhân Tạo - Khu Du Lịch VẠN HƯƠNG MAI - Flycam Biển xanh tuyệt đẹp  - DJI Spark - YouTub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784" y="2848707"/>
            <a:ext cx="4396153" cy="2227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03975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5 Điểm tham quan thú vị ở Châu Đố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4" y="-2"/>
            <a:ext cx="4422176" cy="2698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2872940" y="2259590"/>
            <a:ext cx="3234440" cy="43858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lIns="68580" tIns="34290" rIns="68580" bIns="3429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 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Khu di tích An Giang</a:t>
            </a:r>
          </a:p>
        </p:txBody>
      </p:sp>
      <p:sp>
        <p:nvSpPr>
          <p:cNvPr id="9" name="Rectangle 8"/>
          <p:cNvSpPr/>
          <p:nvPr/>
        </p:nvSpPr>
        <p:spPr>
          <a:xfrm>
            <a:off x="872036" y="5311"/>
            <a:ext cx="2691779" cy="43858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</a:rPr>
              <a:t>  </a:t>
            </a:r>
            <a:r>
              <a:rPr lang="en-US" sz="2400" b="1" dirty="0">
                <a:solidFill>
                  <a:srgbClr val="0070C0"/>
                </a:solidFill>
              </a:rPr>
              <a:t>Đồi Tức Dụp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Di tích lịch sử Khu lưu niệm Chủ tịch Tôn Đức Thắng tại Mỹ Hòa Hưng (thành  phố Long Xuyên, tỉnh An Giang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Di tích lịch sử Khu lưu niệm Chủ tịch Tôn Đức Thắng tại Mỹ Hòa Hưng (thành  phố Long Xuyên, tỉnh An Giang)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6" descr="Di tích lịch sử Khu lưu niệm Chủ tịch Tôn Đức Thắng tại Mỹ Hòa Hưng (thành  phố Long Xuyên, tỉnh An Giang)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6" name="Picture 8" descr="Khu du lịch di tích lịch sử lưu niệm chủ tishc Tôn Đức Thắng tại Long Xuyê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160" y="60140"/>
            <a:ext cx="4422176" cy="279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Di tích lịch sử Đình Thới Sơn ở An Gia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4" y="2798514"/>
            <a:ext cx="4334585" cy="231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2" descr="Huyện Tri Tôn | Cổng thông tin điện tử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14" descr="Huyện Tri Tôn | Cổng thông tin điện tử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64" name="Picture 16" descr="Huyện Tri Tôn | Cổng thông tin điện t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723" y="2798515"/>
            <a:ext cx="4560277" cy="2313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69328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5905" y="1896808"/>
            <a:ext cx="2955083" cy="51384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n-US" sz="2700" b="1" u="sng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2: </a:t>
            </a:r>
            <a:r>
              <a:rPr lang="en-US" sz="2700" b="1" u="sng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Ngành</a:t>
            </a:r>
            <a:r>
              <a:rPr lang="en-US" sz="2700" b="1" u="sng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 </a:t>
            </a:r>
            <a:r>
              <a:rPr lang="en-US" sz="2700" b="1" u="sng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lịch</a:t>
            </a:r>
            <a:r>
              <a:rPr lang="en-US" sz="2700" b="1" u="sng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700" u="sng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1823" y="107052"/>
            <a:ext cx="6159137" cy="163891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lí:</a:t>
            </a:r>
            <a:b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: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Thương mại và du lịch</a:t>
            </a:r>
            <a:b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7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700" dirty="0"/>
          </a:p>
        </p:txBody>
      </p:sp>
      <p:sp>
        <p:nvSpPr>
          <p:cNvPr id="5" name="Rectangle 4"/>
          <p:cNvSpPr/>
          <p:nvPr/>
        </p:nvSpPr>
        <p:spPr>
          <a:xfrm>
            <a:off x="785104" y="1412973"/>
            <a:ext cx="3982500" cy="513859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n-US" sz="2700" b="1" u="sng" dirty="0">
                <a:solidFill>
                  <a:srgbClr val="18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1: </a:t>
            </a:r>
            <a:r>
              <a:rPr lang="en-US" sz="2700" b="1" u="sng" dirty="0" err="1">
                <a:solidFill>
                  <a:srgbClr val="18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700" b="1" u="sng" dirty="0">
                <a:solidFill>
                  <a:srgbClr val="18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u="sng" dirty="0" err="1">
                <a:solidFill>
                  <a:srgbClr val="18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700" b="1" u="sng" dirty="0">
                <a:solidFill>
                  <a:srgbClr val="18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u="sng" dirty="0" err="1">
                <a:solidFill>
                  <a:srgbClr val="18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lang="en-US" sz="2700" b="1" u="sng" dirty="0">
                <a:solidFill>
                  <a:srgbClr val="18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u="sng" dirty="0" err="1">
                <a:solidFill>
                  <a:srgbClr val="18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mại</a:t>
            </a:r>
            <a:r>
              <a:rPr lang="en-US" sz="2700" b="1" u="sng" dirty="0">
                <a:solidFill>
                  <a:srgbClr val="186AB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700" u="sng" dirty="0">
              <a:solidFill>
                <a:srgbClr val="186AB3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7002" y="2526083"/>
            <a:ext cx="7817526" cy="1727012"/>
          </a:xfrm>
          <a:prstGeom prst="rect">
            <a:avLst/>
          </a:prstGeom>
          <a:solidFill>
            <a:schemeClr val="accent1">
              <a:lumMod val="20000"/>
              <a:lumOff val="80000"/>
              <a:alpha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- </a:t>
            </a:r>
            <a:r>
              <a:rPr lang="vi-VN" sz="2400" b="1" i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Nhờ có điều kiện thuận lợi, ngành du lịch của nước ta ngày càng phát triển. </a:t>
            </a:r>
            <a:endParaRPr lang="en-US" sz="2400" b="1" i="1" dirty="0">
              <a:solidFill>
                <a:srgbClr val="FF000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- </a:t>
            </a:r>
            <a:r>
              <a:rPr lang="vi-VN" sz="2400" b="1" i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Các trung tâm du lịch của nước ta như: Hà Nội, Thành phố Hồ Chí Minh, Hạ Long, Huế, Đà Nẵng, Vũng Tàu,…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8944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97834" y="1"/>
            <a:ext cx="6159137" cy="200824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lí:</a:t>
            </a:r>
            <a:b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: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Thương mại và du lịch</a:t>
            </a:r>
            <a:b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7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700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512618" y="1188786"/>
            <a:ext cx="8363594" cy="3752239"/>
          </a:xfrm>
          <a:prstGeom prst="horizontalScroll">
            <a:avLst>
              <a:gd name="adj" fmla="val 12500"/>
            </a:avLst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lIns="68580" tIns="34290" rIns="68580" bIns="34290" anchor="ctr"/>
          <a:lstStyle>
            <a:lvl1pPr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lvl="0">
              <a:defRPr/>
            </a:pP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lvl="0">
              <a:defRPr/>
            </a:pP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mại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hoá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defRPr/>
            </a:pP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Nước ta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khẩu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khoáng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endParaRPr lang="en-US" sz="2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mỏ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than…)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thuỷ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Nhập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khẩu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defRPr/>
            </a:pP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móc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defRPr/>
            </a:pP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thuận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ngành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du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defRPr/>
            </a:pP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càng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1129145" y="1752601"/>
            <a:ext cx="1641764" cy="43858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IN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IN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IN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035662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74663" y="571501"/>
            <a:ext cx="8686800" cy="753540"/>
          </a:xfrm>
        </p:spPr>
        <p:txBody>
          <a:bodyPr>
            <a:spAutoFit/>
          </a:bodyPr>
          <a:lstStyle/>
          <a:p>
            <a:pPr marL="0" indent="0" eaLnBrk="1" hangingPunct="1">
              <a:buFont typeface="Arial" charset="0"/>
              <a:buNone/>
            </a:pPr>
            <a:r>
              <a:rPr lang="en-US" altLang="en-US" b="1">
                <a:latin typeface="Times New Roman" pitchFamily="18" charset="0"/>
                <a:cs typeface="Times New Roman" pitchFamily="18" charset="0"/>
              </a:rPr>
              <a:t>Câu 1: Nước ta có những loại hình giao thông vận tải nào?</a:t>
            </a:r>
          </a:p>
          <a:p>
            <a:pPr marL="0" indent="0" eaLnBrk="1" hangingPunct="1">
              <a:buFont typeface="Arial" charset="0"/>
              <a:buNone/>
            </a:pPr>
            <a:endParaRPr lang="en-US" alt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84127" y="1571079"/>
            <a:ext cx="6405349" cy="191893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ight Arrow 5">
            <a:hlinkClick r:id="rId2" action="ppaction://hlinksldjump"/>
          </p:cNvPr>
          <p:cNvSpPr/>
          <p:nvPr/>
        </p:nvSpPr>
        <p:spPr>
          <a:xfrm>
            <a:off x="8153400" y="4572000"/>
            <a:ext cx="381000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1946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/>
          <p:cNvSpPr txBox="1">
            <a:spLocks/>
          </p:cNvSpPr>
          <p:nvPr/>
        </p:nvSpPr>
        <p:spPr bwMode="auto">
          <a:xfrm>
            <a:off x="381000" y="135731"/>
            <a:ext cx="8686800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en-US" altLang="en-US" b="1">
                <a:latin typeface="Times New Roman" pitchFamily="18" charset="0"/>
                <a:cs typeface="Times New Roman" pitchFamily="18" charset="0"/>
              </a:rPr>
              <a:t>Câu 2: Loại hình giao thông vận tải có khối lượng vận chuyển lớn nhất nước ta là:</a:t>
            </a: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en-US" altLang="en-US">
                <a:latin typeface="Times New Roman" pitchFamily="18" charset="0"/>
                <a:cs typeface="Times New Roman" pitchFamily="18" charset="0"/>
              </a:rPr>
              <a:t>A. Đường ô tô.</a:t>
            </a: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en-US" altLang="en-US">
                <a:latin typeface="Times New Roman" pitchFamily="18" charset="0"/>
                <a:cs typeface="Times New Roman" pitchFamily="18" charset="0"/>
              </a:rPr>
              <a:t>B. Đường sông.</a:t>
            </a: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en-US" altLang="en-US">
                <a:latin typeface="Times New Roman" pitchFamily="18" charset="0"/>
                <a:cs typeface="Times New Roman" pitchFamily="18" charset="0"/>
              </a:rPr>
              <a:t>C. Đường sắt.</a:t>
            </a: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en-US" altLang="en-US">
                <a:latin typeface="Times New Roman" pitchFamily="18" charset="0"/>
                <a:cs typeface="Times New Roman" pitchFamily="18" charset="0"/>
              </a:rPr>
              <a:t>D. Đường biển.</a:t>
            </a: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en-US" alt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ight Arrow 3">
            <a:hlinkClick r:id="rId2" action="ppaction://hlinksldjump"/>
          </p:cNvPr>
          <p:cNvSpPr/>
          <p:nvPr/>
        </p:nvSpPr>
        <p:spPr>
          <a:xfrm>
            <a:off x="8534400" y="4743450"/>
            <a:ext cx="304800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81000" y="1279880"/>
            <a:ext cx="2819400" cy="4714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88462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 bwMode="auto">
          <a:xfrm>
            <a:off x="304800" y="285750"/>
            <a:ext cx="8686800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en-US" altLang="en-US" b="1">
                <a:latin typeface="Times New Roman" pitchFamily="18" charset="0"/>
                <a:cs typeface="Times New Roman" pitchFamily="18" charset="0"/>
              </a:rPr>
              <a:t>Câu 3: Đường sắt Bắc- Nam và đường Quốc lộ 1A không đi qua tỉnh nào đưới đây:</a:t>
            </a: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en-US" altLang="en-US">
                <a:latin typeface="Times New Roman" pitchFamily="18" charset="0"/>
                <a:cs typeface="Times New Roman" pitchFamily="18" charset="0"/>
              </a:rPr>
              <a:t>A. Hà Nội.</a:t>
            </a: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en-US" altLang="en-US">
                <a:latin typeface="Times New Roman" pitchFamily="18" charset="0"/>
                <a:cs typeface="Times New Roman" pitchFamily="18" charset="0"/>
              </a:rPr>
              <a:t>B. Hải Phòng.</a:t>
            </a: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en-US" altLang="en-US">
                <a:latin typeface="Times New Roman" pitchFamily="18" charset="0"/>
                <a:cs typeface="Times New Roman" pitchFamily="18" charset="0"/>
              </a:rPr>
              <a:t>C. Đà Nẵng.</a:t>
            </a: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en-US" altLang="en-US">
                <a:latin typeface="Times New Roman" pitchFamily="18" charset="0"/>
                <a:cs typeface="Times New Roman" pitchFamily="18" charset="0"/>
              </a:rPr>
              <a:t>D. Cao Bằng.</a:t>
            </a: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en-US" alt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3175143"/>
            <a:ext cx="2438400" cy="4714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D. Cao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Arial" pitchFamily="34" charset="0"/>
              <a:buNone/>
              <a:defRPr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ight Arrow 1">
            <a:hlinkClick r:id="rId2" action="ppaction://hlinksldjump"/>
          </p:cNvPr>
          <p:cNvSpPr/>
          <p:nvPr/>
        </p:nvSpPr>
        <p:spPr>
          <a:xfrm>
            <a:off x="8497888" y="4689873"/>
            <a:ext cx="419100" cy="3202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6481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46100" y="685800"/>
            <a:ext cx="86106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Câu 4: Kể tên hai sân bay Quốc tế lớn nhất ở nước ta?</a:t>
            </a:r>
          </a:p>
          <a:p>
            <a:endParaRPr lang="en-US" alt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ight Arrow 6">
            <a:hlinkClick r:id="rId2" action="ppaction://hlinksldjump"/>
          </p:cNvPr>
          <p:cNvSpPr/>
          <p:nvPr/>
        </p:nvSpPr>
        <p:spPr>
          <a:xfrm>
            <a:off x="8656638" y="4743450"/>
            <a:ext cx="381000" cy="3429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73724" y="1847850"/>
            <a:ext cx="7760676" cy="1833196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Hai sân bay Quốc tế lớn nhất ở nước ta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defRPr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Nội Bài ( Hà Nội )</a:t>
            </a:r>
          </a:p>
          <a:p>
            <a:pPr algn="ctr">
              <a:defRPr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Tân Sơn nhất ( TP Hồ Chí Minh ) </a:t>
            </a:r>
          </a:p>
        </p:txBody>
      </p:sp>
    </p:spTree>
    <p:extLst>
      <p:ext uri="{BB962C8B-B14F-4D97-AF65-F5344CB8AC3E}">
        <p14:creationId xmlns:p14="http://schemas.microsoft.com/office/powerpoint/2010/main" val="40956512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Free &lt;strong&gt;Background&lt;/strong&gt; &lt;strong&gt;Power Point&lt;/strong&gt;, Download Free &lt;strong&gt;Background&lt;/strong&gt;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382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976745" y="872836"/>
            <a:ext cx="6927273" cy="530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  <a:defRPr/>
            </a:pPr>
            <a:r>
              <a:rPr lang="en-US" altLang="vi-VN" sz="3000" b="1" u="sng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Địa</a:t>
            </a:r>
            <a:r>
              <a:rPr lang="en-US" altLang="vi-VN" sz="3000" b="1" u="sng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u="sng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lí</a:t>
            </a:r>
            <a:endParaRPr lang="en-US" altLang="vi-VN" sz="3000" b="1" u="sng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43000" y="1697074"/>
            <a:ext cx="7398327" cy="6232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 MẠI VÀ DU LỊCH</a:t>
            </a:r>
          </a:p>
        </p:txBody>
      </p:sp>
    </p:spTree>
    <p:extLst>
      <p:ext uri="{BB962C8B-B14F-4D97-AF65-F5344CB8AC3E}">
        <p14:creationId xmlns:p14="http://schemas.microsoft.com/office/powerpoint/2010/main" val="16720173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64033" y="2279085"/>
            <a:ext cx="4431341" cy="612604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n-US" sz="2700" b="1" u="sng" dirty="0">
                <a:solidFill>
                  <a:srgbClr val="186AB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1: </a:t>
            </a:r>
            <a:r>
              <a:rPr lang="en-US" sz="2700" b="1" u="sng" dirty="0" err="1">
                <a:solidFill>
                  <a:srgbClr val="186AB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</a:t>
            </a:r>
            <a:r>
              <a:rPr lang="en-US" sz="2700" b="1" u="sng" dirty="0">
                <a:solidFill>
                  <a:srgbClr val="186AB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700" b="1" u="sng" dirty="0" err="1">
                <a:solidFill>
                  <a:srgbClr val="186AB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2700" b="1" u="sng" dirty="0">
                <a:solidFill>
                  <a:srgbClr val="186AB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700" b="1" u="sng" dirty="0" err="1">
                <a:solidFill>
                  <a:srgbClr val="186AB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thương</a:t>
            </a:r>
            <a:r>
              <a:rPr lang="en-US" sz="2700" b="1" u="sng" dirty="0">
                <a:solidFill>
                  <a:srgbClr val="186AB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700" b="1" u="sng" dirty="0" err="1">
                <a:solidFill>
                  <a:srgbClr val="186AB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mại</a:t>
            </a:r>
            <a:r>
              <a:rPr lang="en-US" sz="3300" b="1" u="sng" dirty="0">
                <a:solidFill>
                  <a:srgbClr val="186AB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2700" u="sng" dirty="0">
              <a:solidFill>
                <a:srgbClr val="186AB3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63832" y="664003"/>
            <a:ext cx="6936377" cy="196207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3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3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3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: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 mại và du lịch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6266700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spd="slow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2462</TotalTime>
  <Words>831</Words>
  <Application>Microsoft Office PowerPoint</Application>
  <PresentationFormat>On-screen Show (16:9)</PresentationFormat>
  <Paragraphs>145</Paragraphs>
  <Slides>35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Thương mại gồm những hoạt động nào? Hãy kể tên một số mặt hàng bán ra nước ngoài và mua của nước ngoài ?</vt:lpstr>
      <vt:lpstr>PowerPoint Presentation</vt:lpstr>
      <vt:lpstr>PowerPoint Presentation</vt:lpstr>
      <vt:lpstr>PowerPoint Presentation</vt:lpstr>
      <vt:lpstr>PowerPoint Presentation</vt:lpstr>
      <vt:lpstr> Thương mại là hoạt động mua bán, trao đổi hàng hóa. Bao gồm: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Trà My</cp:lastModifiedBy>
  <cp:revision>266</cp:revision>
  <dcterms:created xsi:type="dcterms:W3CDTF">2020-07-24T16:36:26Z</dcterms:created>
  <dcterms:modified xsi:type="dcterms:W3CDTF">2023-07-24T01:29:47Z</dcterms:modified>
</cp:coreProperties>
</file>