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8" r:id="rId3"/>
    <p:sldMasterId id="2147483710" r:id="rId4"/>
  </p:sldMasterIdLst>
  <p:notesMasterIdLst>
    <p:notesMasterId r:id="rId32"/>
  </p:notesMasterIdLst>
  <p:sldIdLst>
    <p:sldId id="554" r:id="rId5"/>
    <p:sldId id="555" r:id="rId6"/>
    <p:sldId id="556" r:id="rId7"/>
    <p:sldId id="262" r:id="rId8"/>
    <p:sldId id="557" r:id="rId9"/>
    <p:sldId id="273" r:id="rId10"/>
    <p:sldId id="265" r:id="rId11"/>
    <p:sldId id="261" r:id="rId12"/>
    <p:sldId id="278" r:id="rId13"/>
    <p:sldId id="558" r:id="rId14"/>
    <p:sldId id="279" r:id="rId15"/>
    <p:sldId id="559" r:id="rId16"/>
    <p:sldId id="560" r:id="rId17"/>
    <p:sldId id="561" r:id="rId18"/>
    <p:sldId id="264" r:id="rId19"/>
    <p:sldId id="562" r:id="rId20"/>
    <p:sldId id="266" r:id="rId21"/>
    <p:sldId id="567" r:id="rId22"/>
    <p:sldId id="280" r:id="rId23"/>
    <p:sldId id="281" r:id="rId24"/>
    <p:sldId id="563" r:id="rId25"/>
    <p:sldId id="263" r:id="rId26"/>
    <p:sldId id="282" r:id="rId27"/>
    <p:sldId id="564" r:id="rId28"/>
    <p:sldId id="565" r:id="rId29"/>
    <p:sldId id="566" r:id="rId30"/>
    <p:sldId id="26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  <a:srgbClr val="8CDAFF"/>
    <a:srgbClr val="FFFFFF"/>
    <a:srgbClr val="F9F4F0"/>
    <a:srgbClr val="F7F3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56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CD856-2B52-4B0F-AFBB-2D6E97E358D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4CA26-C6B5-43C4-95A7-FAAFB47F7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74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BB4F9-1C72-4740-BCEE-0A1A069752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BB4F9-1C72-4740-BCEE-0A1A069752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75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1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709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58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93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87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05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11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697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04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35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669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9403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329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8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68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45426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831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513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20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110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577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631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6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497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31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65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74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248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467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6878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662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612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60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5027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9450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1719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0169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899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950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74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2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434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934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201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135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46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2021/12/22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28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852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4.xml"/><Relationship Id="rId18" Type="http://schemas.openxmlformats.org/officeDocument/2006/relationships/slide" Target="slide3.xml"/><Relationship Id="rId3" Type="http://schemas.openxmlformats.org/officeDocument/2006/relationships/image" Target="../media/image4.png"/><Relationship Id="rId21" Type="http://schemas.openxmlformats.org/officeDocument/2006/relationships/slide" Target="slide5.xml"/><Relationship Id="rId7" Type="http://schemas.openxmlformats.org/officeDocument/2006/relationships/image" Target="../media/image8.png"/><Relationship Id="rId12" Type="http://schemas.openxmlformats.org/officeDocument/2006/relationships/image" Target="../media/image13.gif"/><Relationship Id="rId17" Type="http://schemas.openxmlformats.org/officeDocument/2006/relationships/image" Target="../media/image16.png"/><Relationship Id="rId2" Type="http://schemas.openxmlformats.org/officeDocument/2006/relationships/audio" Target="../media/audio1.wav"/><Relationship Id="rId16" Type="http://schemas.openxmlformats.org/officeDocument/2006/relationships/slide" Target="slide2.xml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.png"/><Relationship Id="rId11" Type="http://schemas.openxmlformats.org/officeDocument/2006/relationships/image" Target="../media/image12.gif"/><Relationship Id="rId5" Type="http://schemas.openxmlformats.org/officeDocument/2006/relationships/image" Target="../media/image6.png"/><Relationship Id="rId15" Type="http://schemas.openxmlformats.org/officeDocument/2006/relationships/image" Target="../media/image15.PNG"/><Relationship Id="rId23" Type="http://schemas.openxmlformats.org/officeDocument/2006/relationships/slide" Target="slide6.xml"/><Relationship Id="rId10" Type="http://schemas.openxmlformats.org/officeDocument/2006/relationships/image" Target="../media/image11.gif"/><Relationship Id="rId19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10.gif"/><Relationship Id="rId14" Type="http://schemas.openxmlformats.org/officeDocument/2006/relationships/image" Target="../media/image14.png"/><Relationship Id="rId22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2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13" action="ppaction://hlinksldjump"/>
            <a:extLst>
              <a:ext uri="{FF2B5EF4-FFF2-40B4-BE49-F238E27FC236}">
                <a16:creationId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4C3F12-C796-43C9-A1D2-7BBDD7BCE92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9309" y="1099332"/>
            <a:ext cx="4876753" cy="4341884"/>
          </a:xfrm>
          <a:prstGeom prst="rect">
            <a:avLst/>
          </a:prstGeom>
        </p:spPr>
      </p:pic>
      <p:pic>
        <p:nvPicPr>
          <p:cNvPr id="20" name="1a">
            <a:hlinkClick r:id="rId16" action="ppaction://hlinksldjump"/>
            <a:extLst>
              <a:ext uri="{FF2B5EF4-FFF2-40B4-BE49-F238E27FC236}">
                <a16:creationId xmlns:a16="http://schemas.microsoft.com/office/drawing/2014/main" id="{1D755C37-7225-46B6-AECB-63145FE021F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012" y="860078"/>
            <a:ext cx="3449389" cy="2384680"/>
          </a:xfrm>
          <a:prstGeom prst="rect">
            <a:avLst/>
          </a:prstGeom>
        </p:spPr>
      </p:pic>
      <p:pic>
        <p:nvPicPr>
          <p:cNvPr id="22" name="2a">
            <a:hlinkClick r:id="rId18" action="ppaction://hlinksldjump"/>
            <a:extLst>
              <a:ext uri="{FF2B5EF4-FFF2-40B4-BE49-F238E27FC236}">
                <a16:creationId xmlns:a16="http://schemas.microsoft.com/office/drawing/2014/main" id="{E6388EE3-A630-4AAD-8615-8FA7CF881B6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612" y="855911"/>
            <a:ext cx="3235685" cy="2437320"/>
          </a:xfrm>
          <a:prstGeom prst="rect">
            <a:avLst/>
          </a:prstGeom>
        </p:spPr>
      </p:pic>
      <p:pic>
        <p:nvPicPr>
          <p:cNvPr id="23" name="3a">
            <a:hlinkClick r:id="rId13" action="ppaction://hlinksldjump"/>
            <a:extLst>
              <a:ext uri="{FF2B5EF4-FFF2-40B4-BE49-F238E27FC236}">
                <a16:creationId xmlns:a16="http://schemas.microsoft.com/office/drawing/2014/main" id="{92318311-7088-4865-B336-5759C85325C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6" y="3005504"/>
            <a:ext cx="3371991" cy="2601079"/>
          </a:xfrm>
          <a:prstGeom prst="rect">
            <a:avLst/>
          </a:prstGeom>
        </p:spPr>
      </p:pic>
      <p:pic>
        <p:nvPicPr>
          <p:cNvPr id="24" name="4a">
            <a:hlinkClick r:id="rId21" action="ppaction://hlinksldjump"/>
            <a:extLst>
              <a:ext uri="{FF2B5EF4-FFF2-40B4-BE49-F238E27FC236}">
                <a16:creationId xmlns:a16="http://schemas.microsoft.com/office/drawing/2014/main" id="{89768423-E81D-4E09-86F4-B6A0DBF3AB2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366" y="3021083"/>
            <a:ext cx="3294993" cy="2677705"/>
          </a:xfrm>
          <a:prstGeom prst="rect">
            <a:avLst/>
          </a:prstGeom>
        </p:spPr>
      </p:pic>
      <p:sp>
        <p:nvSpPr>
          <p:cNvPr id="2" name="Rectangle 1">
            <a:hlinkClick r:id="rId23" action="ppaction://hlinksldjump"/>
            <a:extLst>
              <a:ext uri="{FF2B5EF4-FFF2-40B4-BE49-F238E27FC236}">
                <a16:creationId xmlns:a16="http://schemas.microsoft.com/office/drawing/2014/main" id="{069C5A20-EFBD-4E78-BB9D-EEF63A1A33C2}"/>
              </a:ext>
            </a:extLst>
          </p:cNvPr>
          <p:cNvSpPr/>
          <p:nvPr/>
        </p:nvSpPr>
        <p:spPr>
          <a:xfrm>
            <a:off x="9696062" y="6134470"/>
            <a:ext cx="2208893" cy="639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bài</a:t>
            </a:r>
            <a:r>
              <a:rPr lang="en-US" sz="2400" dirty="0"/>
              <a:t> </a:t>
            </a:r>
            <a:r>
              <a:rPr lang="en-US" sz="2400" dirty="0" err="1"/>
              <a:t>mới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40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khám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phá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AD187A5-3AD7-4BF7-83A3-FAC4A37F2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575" y="2078984"/>
            <a:ext cx="785812" cy="9022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445B0F6-C460-4501-A204-09A3E4C290A8}"/>
              </a:ext>
            </a:extLst>
          </p:cNvPr>
          <p:cNvSpPr/>
          <p:nvPr/>
        </p:nvSpPr>
        <p:spPr>
          <a:xfrm>
            <a:off x="10663311" y="-4"/>
            <a:ext cx="1528689" cy="1674056"/>
          </a:xfrm>
          <a:prstGeom prst="rect">
            <a:avLst/>
          </a:prstGeom>
          <a:solidFill>
            <a:srgbClr val="8C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1074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1C4CD-EB30-4278-8699-0987BBA71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7FBDC-D67D-49DC-92BD-D38065B85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8F52C8-7D58-449D-8B44-72497312C0C3}"/>
              </a:ext>
            </a:extLst>
          </p:cNvPr>
          <p:cNvSpPr/>
          <p:nvPr/>
        </p:nvSpPr>
        <p:spPr>
          <a:xfrm>
            <a:off x="228599" y="99781"/>
            <a:ext cx="9921241" cy="72584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Calibri"/>
              </a:rPr>
              <a:t>1. Quan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sát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,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nói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tên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và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nơi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sống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của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mỗi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cây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trong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hình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dưới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đây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2D53CF-2C79-417E-A89F-654615057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961" y="1020932"/>
            <a:ext cx="6341106" cy="567514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C006A8D-8122-4FDA-9436-874773E29566}"/>
              </a:ext>
            </a:extLst>
          </p:cNvPr>
          <p:cNvSpPr/>
          <p:nvPr/>
        </p:nvSpPr>
        <p:spPr>
          <a:xfrm>
            <a:off x="639193" y="1571348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hoa</a:t>
            </a:r>
            <a:r>
              <a:rPr lang="en-US" sz="2400" dirty="0"/>
              <a:t> </a:t>
            </a:r>
            <a:r>
              <a:rPr lang="en-US" sz="2400" dirty="0" err="1"/>
              <a:t>sen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ao</a:t>
            </a:r>
            <a:r>
              <a:rPr lang="en-US" sz="2400" dirty="0"/>
              <a:t>, </a:t>
            </a:r>
            <a:r>
              <a:rPr lang="en-US" sz="2400" dirty="0" err="1"/>
              <a:t>hồ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59BCAD-BD6C-493A-BDD4-F6C8B6518963}"/>
              </a:ext>
            </a:extLst>
          </p:cNvPr>
          <p:cNvSpPr/>
          <p:nvPr/>
        </p:nvSpPr>
        <p:spPr>
          <a:xfrm>
            <a:off x="9608087" y="2117324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rau</a:t>
            </a:r>
            <a:r>
              <a:rPr lang="en-US" sz="2400" dirty="0"/>
              <a:t> </a:t>
            </a:r>
            <a:r>
              <a:rPr lang="en-US" sz="2400" dirty="0" err="1"/>
              <a:t>muống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ao</a:t>
            </a:r>
            <a:endParaRPr lang="en-US" sz="24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0B97A3F-36C8-429B-BEFF-4676B0DFB57D}"/>
              </a:ext>
            </a:extLst>
          </p:cNvPr>
          <p:cNvSpPr/>
          <p:nvPr/>
        </p:nvSpPr>
        <p:spPr>
          <a:xfrm>
            <a:off x="481842" y="4740675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xương</a:t>
            </a:r>
            <a:r>
              <a:rPr lang="en-US" sz="2400" dirty="0"/>
              <a:t> </a:t>
            </a:r>
            <a:r>
              <a:rPr lang="en-US" sz="2400" dirty="0" err="1"/>
              <a:t>rồng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ở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mạc</a:t>
            </a:r>
            <a:endParaRPr lang="en-US" sz="24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9D6D731-47A5-437C-A739-65413014A22B}"/>
              </a:ext>
            </a:extLst>
          </p:cNvPr>
          <p:cNvSpPr/>
          <p:nvPr/>
        </p:nvSpPr>
        <p:spPr>
          <a:xfrm>
            <a:off x="9224410" y="4571999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đước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ở </a:t>
            </a:r>
            <a:r>
              <a:rPr lang="en-US" sz="2400" dirty="0" err="1"/>
              <a:t>biển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284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1C4CD-EB30-4278-8699-0987BBA71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7FBDC-D67D-49DC-92BD-D38065B85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8F52C8-7D58-449D-8B44-72497312C0C3}"/>
              </a:ext>
            </a:extLst>
          </p:cNvPr>
          <p:cNvSpPr/>
          <p:nvPr/>
        </p:nvSpPr>
        <p:spPr>
          <a:xfrm>
            <a:off x="228599" y="99781"/>
            <a:ext cx="9921241" cy="72584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Quan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2D53CF-2C79-417E-A89F-654615057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5961" y="1194048"/>
            <a:ext cx="6341106" cy="524723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C006A8D-8122-4FDA-9436-874773E29566}"/>
              </a:ext>
            </a:extLst>
          </p:cNvPr>
          <p:cNvSpPr/>
          <p:nvPr/>
        </p:nvSpPr>
        <p:spPr>
          <a:xfrm>
            <a:off x="639193" y="1571348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Cây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chuối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vườn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59BCAD-BD6C-493A-BDD4-F6C8B6518963}"/>
              </a:ext>
            </a:extLst>
          </p:cNvPr>
          <p:cNvSpPr/>
          <p:nvPr/>
        </p:nvSpPr>
        <p:spPr>
          <a:xfrm>
            <a:off x="9608087" y="3582139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dừa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ở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vườn</a:t>
            </a:r>
            <a:r>
              <a:rPr lang="en-US" sz="2400" dirty="0">
                <a:solidFill>
                  <a:prstClr val="white"/>
                </a:solidFill>
                <a:latin typeface="Calibri"/>
              </a:rPr>
              <a:t>, </a:t>
            </a:r>
            <a:r>
              <a:rPr lang="en-US" sz="2400" dirty="0" err="1">
                <a:solidFill>
                  <a:prstClr val="white"/>
                </a:solidFill>
                <a:latin typeface="Calibri"/>
              </a:rPr>
              <a:t>bờ</a:t>
            </a:r>
            <a:r>
              <a:rPr lang="en-US" sz="24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Calibri"/>
              </a:rPr>
              <a:t>kênh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0B97A3F-36C8-429B-BEFF-4676B0DFB57D}"/>
              </a:ext>
            </a:extLst>
          </p:cNvPr>
          <p:cNvSpPr/>
          <p:nvPr/>
        </p:nvSpPr>
        <p:spPr>
          <a:xfrm>
            <a:off x="481842" y="4740675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rêu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mái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nhà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chân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tường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856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1C4CD-EB30-4278-8699-0987BBA71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7FBDC-D67D-49DC-92BD-D38065B85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6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8F52C8-7D58-449D-8B44-72497312C0C3}"/>
              </a:ext>
            </a:extLst>
          </p:cNvPr>
          <p:cNvSpPr/>
          <p:nvPr/>
        </p:nvSpPr>
        <p:spPr>
          <a:xfrm>
            <a:off x="228599" y="99781"/>
            <a:ext cx="9921241" cy="72584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loại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ở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cạn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hay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nước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2D53CF-2C79-417E-A89F-654615057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961" y="1020932"/>
            <a:ext cx="6341106" cy="567514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C006A8D-8122-4FDA-9436-874773E29566}"/>
              </a:ext>
            </a:extLst>
          </p:cNvPr>
          <p:cNvSpPr/>
          <p:nvPr/>
        </p:nvSpPr>
        <p:spPr>
          <a:xfrm>
            <a:off x="639193" y="1571348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prstClr val="white"/>
                </a:solidFill>
                <a:latin typeface="Calibri"/>
              </a:rPr>
              <a:t>Sống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dưới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nước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59BCAD-BD6C-493A-BDD4-F6C8B6518963}"/>
              </a:ext>
            </a:extLst>
          </p:cNvPr>
          <p:cNvSpPr/>
          <p:nvPr/>
        </p:nvSpPr>
        <p:spPr>
          <a:xfrm>
            <a:off x="9608087" y="2117324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 err="1">
                <a:solidFill>
                  <a:prstClr val="white"/>
                </a:solidFill>
              </a:rPr>
              <a:t>Sống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dưới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nước</a:t>
            </a:r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0B97A3F-36C8-429B-BEFF-4676B0DFB57D}"/>
              </a:ext>
            </a:extLst>
          </p:cNvPr>
          <p:cNvSpPr/>
          <p:nvPr/>
        </p:nvSpPr>
        <p:spPr>
          <a:xfrm>
            <a:off x="481842" y="4740675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 err="1">
                <a:solidFill>
                  <a:prstClr val="white"/>
                </a:solidFill>
              </a:rPr>
              <a:t>Sống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trên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cạn</a:t>
            </a:r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9D6D731-47A5-437C-A739-65413014A22B}"/>
              </a:ext>
            </a:extLst>
          </p:cNvPr>
          <p:cNvSpPr/>
          <p:nvPr/>
        </p:nvSpPr>
        <p:spPr>
          <a:xfrm>
            <a:off x="9224410" y="4571999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 err="1">
                <a:solidFill>
                  <a:prstClr val="white"/>
                </a:solidFill>
              </a:rPr>
              <a:t>Sống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dưới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nước</a:t>
            </a:r>
            <a:endParaRPr lang="en-US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70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1C4CD-EB30-4278-8699-0987BBA71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7FBDC-D67D-49DC-92BD-D38065B85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6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8F52C8-7D58-449D-8B44-72497312C0C3}"/>
              </a:ext>
            </a:extLst>
          </p:cNvPr>
          <p:cNvSpPr/>
          <p:nvPr/>
        </p:nvSpPr>
        <p:spPr>
          <a:xfrm>
            <a:off x="228599" y="99781"/>
            <a:ext cx="9921241" cy="72584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 err="1">
                <a:solidFill>
                  <a:prstClr val="white"/>
                </a:solidFill>
              </a:rPr>
              <a:t>Những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loại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cây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này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sống</a:t>
            </a:r>
            <a:r>
              <a:rPr lang="en-US" sz="3600" dirty="0">
                <a:solidFill>
                  <a:prstClr val="white"/>
                </a:solidFill>
              </a:rPr>
              <a:t> ở </a:t>
            </a:r>
            <a:r>
              <a:rPr lang="en-US" sz="3600" dirty="0" err="1">
                <a:solidFill>
                  <a:prstClr val="white"/>
                </a:solidFill>
              </a:rPr>
              <a:t>trên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cạn</a:t>
            </a:r>
            <a:r>
              <a:rPr lang="en-US" sz="3600" dirty="0">
                <a:solidFill>
                  <a:prstClr val="white"/>
                </a:solidFill>
              </a:rPr>
              <a:t> hay </a:t>
            </a:r>
            <a:r>
              <a:rPr lang="en-US" sz="3600" dirty="0" err="1">
                <a:solidFill>
                  <a:prstClr val="white"/>
                </a:solidFill>
              </a:rPr>
              <a:t>dưới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nước</a:t>
            </a:r>
            <a:endParaRPr lang="en-US" sz="3600" dirty="0">
              <a:solidFill>
                <a:prstClr val="white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2D53CF-2C79-417E-A89F-654615057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5961" y="1194048"/>
            <a:ext cx="6341106" cy="524723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C006A8D-8122-4FDA-9436-874773E29566}"/>
              </a:ext>
            </a:extLst>
          </p:cNvPr>
          <p:cNvSpPr/>
          <p:nvPr/>
        </p:nvSpPr>
        <p:spPr>
          <a:xfrm>
            <a:off x="639193" y="1571348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cạn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59BCAD-BD6C-493A-BDD4-F6C8B6518963}"/>
              </a:ext>
            </a:extLst>
          </p:cNvPr>
          <p:cNvSpPr/>
          <p:nvPr/>
        </p:nvSpPr>
        <p:spPr>
          <a:xfrm>
            <a:off x="9608087" y="3582139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cạn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0B97A3F-36C8-429B-BEFF-4676B0DFB57D}"/>
              </a:ext>
            </a:extLst>
          </p:cNvPr>
          <p:cNvSpPr/>
          <p:nvPr/>
        </p:nvSpPr>
        <p:spPr>
          <a:xfrm>
            <a:off x="481842" y="4740675"/>
            <a:ext cx="2485748" cy="10919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cạn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09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301873" y="313690"/>
            <a:ext cx="100347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Phân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loại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cây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biết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dựa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môi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trường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nơi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B04B66F-770F-4549-A69A-A1BAFA72FB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207757"/>
              </p:ext>
            </p:extLst>
          </p:nvPr>
        </p:nvGraphicFramePr>
        <p:xfrm>
          <a:off x="1104899" y="1981200"/>
          <a:ext cx="10034780" cy="355802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08695">
                  <a:extLst>
                    <a:ext uri="{9D8B030D-6E8A-4147-A177-3AD203B41FA5}">
                      <a16:colId xmlns:a16="http://schemas.microsoft.com/office/drawing/2014/main" val="2495977324"/>
                    </a:ext>
                  </a:extLst>
                </a:gridCol>
                <a:gridCol w="2508695">
                  <a:extLst>
                    <a:ext uri="{9D8B030D-6E8A-4147-A177-3AD203B41FA5}">
                      <a16:colId xmlns:a16="http://schemas.microsoft.com/office/drawing/2014/main" val="2083622813"/>
                    </a:ext>
                  </a:extLst>
                </a:gridCol>
                <a:gridCol w="2508695">
                  <a:extLst>
                    <a:ext uri="{9D8B030D-6E8A-4147-A177-3AD203B41FA5}">
                      <a16:colId xmlns:a16="http://schemas.microsoft.com/office/drawing/2014/main" val="2908551174"/>
                    </a:ext>
                  </a:extLst>
                </a:gridCol>
                <a:gridCol w="2508695">
                  <a:extLst>
                    <a:ext uri="{9D8B030D-6E8A-4147-A177-3AD203B41FA5}">
                      <a16:colId xmlns:a16="http://schemas.microsoft.com/office/drawing/2014/main" val="1164717397"/>
                    </a:ext>
                  </a:extLst>
                </a:gridCol>
              </a:tblGrid>
              <a:tr h="579584">
                <a:tc rowSpan="2"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Tên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cây</a:t>
                      </a:r>
                      <a:endParaRPr lang="en-US" sz="3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Nơi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sống</a:t>
                      </a:r>
                      <a:endParaRPr lang="en-US" sz="3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Môi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trường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sống</a:t>
                      </a:r>
                      <a:endParaRPr lang="en-US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723652"/>
                  </a:ext>
                </a:extLst>
              </a:tr>
              <a:tr h="57958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Trên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cạn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Dưới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nước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57501"/>
                  </a:ext>
                </a:extLst>
              </a:tr>
              <a:tr h="66010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Cây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rau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cải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Ruộng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vườn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156569"/>
                  </a:ext>
                </a:extLst>
              </a:tr>
              <a:tr h="579584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118593"/>
                  </a:ext>
                </a:extLst>
              </a:tr>
              <a:tr h="579584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033790"/>
                  </a:ext>
                </a:extLst>
              </a:tr>
              <a:tr h="579584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62573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A355305-2BD8-45EE-B518-BC59F0ACE007}"/>
              </a:ext>
            </a:extLst>
          </p:cNvPr>
          <p:cNvSpPr/>
          <p:nvPr/>
        </p:nvSpPr>
        <p:spPr>
          <a:xfrm>
            <a:off x="10325686" y="239150"/>
            <a:ext cx="1328785" cy="1674056"/>
          </a:xfrm>
          <a:prstGeom prst="rect">
            <a:avLst/>
          </a:prstGeom>
          <a:solidFill>
            <a:srgbClr val="F7F3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AB71D9-43FA-4B23-B5F8-49C44C4EED86}"/>
              </a:ext>
            </a:extLst>
          </p:cNvPr>
          <p:cNvSpPr txBox="1"/>
          <p:nvPr/>
        </p:nvSpPr>
        <p:spPr>
          <a:xfrm>
            <a:off x="1904999" y="2019300"/>
            <a:ext cx="81248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u="sng" dirty="0" err="1"/>
              <a:t>Bài</a:t>
            </a:r>
            <a:r>
              <a:rPr lang="en-US" sz="4800" u="sng" dirty="0"/>
              <a:t> </a:t>
            </a:r>
            <a:r>
              <a:rPr lang="en-US" sz="4800" u="sng" dirty="0" err="1"/>
              <a:t>tập</a:t>
            </a:r>
            <a:r>
              <a:rPr lang="en-US" sz="4800" u="sng" dirty="0"/>
              <a:t> </a:t>
            </a:r>
            <a:r>
              <a:rPr lang="en-US" sz="4800" u="sng" dirty="0" err="1"/>
              <a:t>về</a:t>
            </a:r>
            <a:r>
              <a:rPr lang="en-US" sz="4800" u="sng" dirty="0"/>
              <a:t> </a:t>
            </a:r>
            <a:r>
              <a:rPr lang="en-US" sz="4800" u="sng" dirty="0" err="1"/>
              <a:t>nhà</a:t>
            </a:r>
            <a:endParaRPr lang="en-US" sz="4800" u="sng" dirty="0"/>
          </a:p>
          <a:p>
            <a:pPr algn="ctr"/>
            <a:r>
              <a:rPr lang="en-US" sz="4800" dirty="0" err="1">
                <a:solidFill>
                  <a:srgbClr val="0070C0"/>
                </a:solidFill>
              </a:rPr>
              <a:t>Chuẩn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bị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tranh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ảnh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về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các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cây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cùng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với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nơi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sống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của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  <a:r>
              <a:rPr lang="en-US" sz="4800" dirty="0" err="1">
                <a:solidFill>
                  <a:srgbClr val="0070C0"/>
                </a:solidFill>
              </a:rPr>
              <a:t>chúng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EABA5B-A566-4E28-9EB2-721B7953B5EF}"/>
              </a:ext>
            </a:extLst>
          </p:cNvPr>
          <p:cNvSpPr/>
          <p:nvPr/>
        </p:nvSpPr>
        <p:spPr>
          <a:xfrm>
            <a:off x="10663311" y="-4"/>
            <a:ext cx="1528689" cy="1674056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9061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34" y="1338568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78" y="2476667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62" y="553864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31" y="1455882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" y="457356"/>
            <a:ext cx="1535541" cy="12365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95" y="5011464"/>
            <a:ext cx="1185863" cy="10034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76" y="493378"/>
            <a:ext cx="823892" cy="1338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2" y="4002612"/>
            <a:ext cx="731361" cy="1180151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1006381" y="164934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118553" y="1804872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任意多边形: 形状 14"/>
          <p:cNvSpPr/>
          <p:nvPr/>
        </p:nvSpPr>
        <p:spPr>
          <a:xfrm>
            <a:off x="965135" y="578195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1689838" y="3600433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9878"/>
            <a:ext cx="12192000" cy="1198068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326" y="1230203"/>
            <a:ext cx="4988319" cy="4973932"/>
          </a:xfrm>
          <a:prstGeom prst="rect">
            <a:avLst/>
          </a:prstGeom>
        </p:spPr>
      </p:pic>
      <p:pic>
        <p:nvPicPr>
          <p:cNvPr id="19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916" y="3832684"/>
            <a:ext cx="2313945" cy="2495308"/>
          </a:xfrm>
          <a:prstGeom prst="rect">
            <a:avLst/>
          </a:prstGeom>
        </p:spPr>
      </p:pic>
      <p:pic>
        <p:nvPicPr>
          <p:cNvPr id="20" name="图片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87" y="4957521"/>
            <a:ext cx="1816256" cy="966300"/>
          </a:xfrm>
          <a:prstGeom prst="rect">
            <a:avLst/>
          </a:prstGeom>
        </p:spPr>
      </p:pic>
      <p:pic>
        <p:nvPicPr>
          <p:cNvPr id="21" name="图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3" y="1338568"/>
            <a:ext cx="4192676" cy="2523890"/>
          </a:xfrm>
          <a:prstGeom prst="rect">
            <a:avLst/>
          </a:prstGeom>
        </p:spPr>
      </p:pic>
      <p:sp>
        <p:nvSpPr>
          <p:cNvPr id="23" name="文本框 29"/>
          <p:cNvSpPr txBox="1"/>
          <p:nvPr/>
        </p:nvSpPr>
        <p:spPr>
          <a:xfrm>
            <a:off x="4707333" y="2949382"/>
            <a:ext cx="35394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300" normalizeH="0" baseline="0" noProof="0" dirty="0" err="1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Cooper Black" panose="0208090404030B020404" pitchFamily="18" charset="0"/>
                <a:ea typeface="Microsoft YaHei" panose="020B0503020204020204" charset="-122"/>
                <a:cs typeface="Aharoni" panose="02010803020104030203" pitchFamily="2" charset="-79"/>
              </a:rPr>
              <a:t>Tiết</a:t>
            </a:r>
            <a:r>
              <a:rPr kumimoji="0" lang="en-US" altLang="zh-CN" sz="6000" b="1" i="0" u="none" strike="noStrike" kern="1200" cap="none" spc="300" normalizeH="0" noProof="0" dirty="0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Cooper Black" panose="0208090404030B020404" pitchFamily="18" charset="0"/>
                <a:ea typeface="Microsoft YaHei" panose="020B0503020204020204" charset="-122"/>
                <a:cs typeface="Aharoni" panose="02010803020104030203" pitchFamily="2" charset="-79"/>
              </a:rPr>
              <a:t> 2</a:t>
            </a:r>
            <a:endParaRPr kumimoji="0" lang="zh-CN" altLang="en-US" sz="2400" b="1" i="0" u="none" strike="noStrike" kern="1200" cap="none" spc="300" normalizeH="0" baseline="0" noProof="0" dirty="0">
              <a:ln>
                <a:noFill/>
              </a:ln>
              <a:solidFill>
                <a:srgbClr val="ED81A1"/>
              </a:solidFill>
              <a:effectLst/>
              <a:uLnTx/>
              <a:uFillTx/>
              <a:latin typeface="Cooper Black" panose="0208090404030B020404" pitchFamily="18" charset="0"/>
              <a:ea typeface="Microsoft YaHei" panose="020B0503020204020204" charset="-122"/>
              <a:cs typeface="Aharoni" panose="02010803020104030203" pitchFamily="2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thực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836F688-6470-4084-8246-8C4B6B1B2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925" y="2073724"/>
            <a:ext cx="833437" cy="8605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1102DFE-E96A-42B7-A3B3-0C5DB35364D3}"/>
              </a:ext>
            </a:extLst>
          </p:cNvPr>
          <p:cNvSpPr/>
          <p:nvPr/>
        </p:nvSpPr>
        <p:spPr>
          <a:xfrm>
            <a:off x="10663311" y="-4"/>
            <a:ext cx="1528689" cy="1674056"/>
          </a:xfrm>
          <a:prstGeom prst="rect">
            <a:avLst/>
          </a:prstGeom>
          <a:solidFill>
            <a:srgbClr val="8C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9693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6460794-1F36-4CBC-8605-5715EAAB7550}"/>
              </a:ext>
            </a:extLst>
          </p:cNvPr>
          <p:cNvSpPr/>
          <p:nvPr/>
        </p:nvSpPr>
        <p:spPr>
          <a:xfrm>
            <a:off x="2162176" y="142681"/>
            <a:ext cx="8210550" cy="8191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Kể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tên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cây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xung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nhà</a:t>
            </a:r>
            <a:r>
              <a:rPr lang="en-US" sz="2400" dirty="0">
                <a:solidFill>
                  <a:prstClr val="white"/>
                </a:solidFill>
                <a:latin typeface="Calibri"/>
              </a:rPr>
              <a:t>,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trường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môi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trường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325EEC-B059-492B-97F8-3FE463BF4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150" y="1419225"/>
            <a:ext cx="7200900" cy="43053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2D3E9F2-86D5-4F17-86D0-23BA827FBBE5}"/>
              </a:ext>
            </a:extLst>
          </p:cNvPr>
          <p:cNvSpPr/>
          <p:nvPr/>
        </p:nvSpPr>
        <p:spPr>
          <a:xfrm>
            <a:off x="10663311" y="112540"/>
            <a:ext cx="1528689" cy="167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678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5EF1AB-B4D0-4F5F-8B39-FAE257D613F7}"/>
              </a:ext>
            </a:extLst>
          </p:cNvPr>
          <p:cNvSpPr txBox="1"/>
          <p:nvPr/>
        </p:nvSpPr>
        <p:spPr>
          <a:xfrm>
            <a:off x="2327113" y="1354237"/>
            <a:ext cx="813677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vi-VN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gì nở giữa mùa hè, </a:t>
            </a:r>
            <a:endParaRPr lang="en-US" sz="4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vi-VN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đầm thơm ngát lá che được đầu </a:t>
            </a:r>
            <a:endParaRPr lang="en-US" sz="4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vi-VN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Là hoa gì?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9C377-1663-4A93-951F-A769749FB432}"/>
              </a:ext>
            </a:extLst>
          </p:cNvPr>
          <p:cNvSpPr txBox="1"/>
          <p:nvPr/>
        </p:nvSpPr>
        <p:spPr>
          <a:xfrm>
            <a:off x="4472516" y="3749438"/>
            <a:ext cx="3589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63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141F889-9008-4EEE-A0F1-582721B24E2E}"/>
              </a:ext>
            </a:extLst>
          </p:cNvPr>
          <p:cNvSpPr/>
          <p:nvPr/>
        </p:nvSpPr>
        <p:spPr>
          <a:xfrm>
            <a:off x="2660584" y="152206"/>
            <a:ext cx="7283516" cy="8191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Calibri"/>
              </a:rPr>
              <a:t>Kể</a:t>
            </a:r>
            <a:r>
              <a:rPr lang="en-US" sz="32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/>
              </a:rPr>
              <a:t>tên</a:t>
            </a:r>
            <a:r>
              <a:rPr lang="en-US" sz="32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/>
              </a:rPr>
              <a:t>và</a:t>
            </a:r>
            <a:r>
              <a:rPr lang="en-US" sz="32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/>
              </a:rPr>
              <a:t>nơi</a:t>
            </a:r>
            <a:r>
              <a:rPr lang="en-US" sz="32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/>
              </a:rPr>
              <a:t>sống</a:t>
            </a:r>
            <a:r>
              <a:rPr lang="en-US" sz="32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/>
              </a:rPr>
              <a:t>của</a:t>
            </a:r>
            <a:r>
              <a:rPr lang="en-US" sz="32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/>
              </a:rPr>
              <a:t>mỗi</a:t>
            </a:r>
            <a:r>
              <a:rPr lang="en-US" sz="32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/>
              </a:rPr>
              <a:t>cây</a:t>
            </a:r>
            <a:r>
              <a:rPr lang="en-US" sz="32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/>
              </a:rPr>
              <a:t>trong</a:t>
            </a:r>
            <a:r>
              <a:rPr lang="en-US" sz="32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/>
              </a:rPr>
              <a:t>hình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338CBC-286D-47EB-A9B6-B72F4A905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279" y="1966912"/>
            <a:ext cx="7096125" cy="41052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211C19C-B61E-4E11-84F6-42A94113B594}"/>
              </a:ext>
            </a:extLst>
          </p:cNvPr>
          <p:cNvSpPr/>
          <p:nvPr/>
        </p:nvSpPr>
        <p:spPr>
          <a:xfrm>
            <a:off x="342900" y="2295525"/>
            <a:ext cx="2085975" cy="1028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đu</a:t>
            </a:r>
            <a:r>
              <a:rPr lang="en-US" sz="2400" dirty="0"/>
              <a:t> </a:t>
            </a:r>
            <a:r>
              <a:rPr lang="en-US" sz="2400" dirty="0" err="1"/>
              <a:t>đủ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cạn</a:t>
            </a:r>
            <a:endParaRPr 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D0AAEF-D86D-4BF3-885B-8BE30260E07F}"/>
              </a:ext>
            </a:extLst>
          </p:cNvPr>
          <p:cNvSpPr/>
          <p:nvPr/>
        </p:nvSpPr>
        <p:spPr>
          <a:xfrm>
            <a:off x="5200651" y="1038224"/>
            <a:ext cx="2438400" cy="928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hoa</a:t>
            </a:r>
            <a:r>
              <a:rPr lang="en-US" sz="2400" dirty="0"/>
              <a:t> </a:t>
            </a:r>
            <a:r>
              <a:rPr lang="en-US" sz="2400" dirty="0" err="1"/>
              <a:t>súng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endParaRPr lang="en-US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54CA4D-FBF8-4900-885A-A45E7BED19CC}"/>
              </a:ext>
            </a:extLst>
          </p:cNvPr>
          <p:cNvSpPr/>
          <p:nvPr/>
        </p:nvSpPr>
        <p:spPr>
          <a:xfrm>
            <a:off x="9850403" y="2500313"/>
            <a:ext cx="2265397" cy="928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lúa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endParaRPr lang="en-US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7DC111-94DA-40C1-9B8C-544032E118FE}"/>
              </a:ext>
            </a:extLst>
          </p:cNvPr>
          <p:cNvSpPr/>
          <p:nvPr/>
        </p:nvSpPr>
        <p:spPr>
          <a:xfrm>
            <a:off x="1621580" y="4700588"/>
            <a:ext cx="2265397" cy="928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bèo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62AD70-8124-4AB5-951B-528756B1396B}"/>
              </a:ext>
            </a:extLst>
          </p:cNvPr>
          <p:cNvSpPr/>
          <p:nvPr/>
        </p:nvSpPr>
        <p:spPr>
          <a:xfrm>
            <a:off x="8546255" y="4605338"/>
            <a:ext cx="2265397" cy="928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xấu</a:t>
            </a:r>
            <a:r>
              <a:rPr lang="en-US" sz="2400" dirty="0"/>
              <a:t> </a:t>
            </a:r>
            <a:r>
              <a:rPr lang="en-US" sz="2400" dirty="0" err="1"/>
              <a:t>hổ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cạn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2A83C5-7ECA-4494-BD3C-F4D283D59E92}"/>
              </a:ext>
            </a:extLst>
          </p:cNvPr>
          <p:cNvSpPr/>
          <p:nvPr/>
        </p:nvSpPr>
        <p:spPr>
          <a:xfrm>
            <a:off x="10663311" y="98472"/>
            <a:ext cx="1528689" cy="167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9528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B04EA-451B-4BE3-8EA3-622CC94E5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070155F-5C24-4F4B-A580-29BAD1C966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7990019"/>
              </p:ext>
            </p:extLst>
          </p:nvPr>
        </p:nvGraphicFramePr>
        <p:xfrm>
          <a:off x="838200" y="1825625"/>
          <a:ext cx="10515600" cy="2560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97759379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78570071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94304854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84855477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Đội</a:t>
                      </a:r>
                      <a:r>
                        <a:rPr lang="en-US" sz="3600" dirty="0"/>
                        <a:t>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Đội</a:t>
                      </a:r>
                      <a:r>
                        <a:rPr lang="en-US" sz="3600" dirty="0"/>
                        <a:t>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892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Trên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cạn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Dưới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nước</a:t>
                      </a:r>
                      <a:r>
                        <a:rPr lang="en-US" sz="36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Trên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cạn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Dưới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nước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481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633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55646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E4DE1212-1566-40BE-8B61-1E37908A7AFB}"/>
              </a:ext>
            </a:extLst>
          </p:cNvPr>
          <p:cNvSpPr/>
          <p:nvPr/>
        </p:nvSpPr>
        <p:spPr>
          <a:xfrm>
            <a:off x="2428875" y="230188"/>
            <a:ext cx="8315325" cy="6667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Gắn</a:t>
            </a:r>
            <a:r>
              <a:rPr lang="en-US" sz="2800" dirty="0"/>
              <a:t> </a:t>
            </a:r>
            <a:r>
              <a:rPr lang="en-US" sz="2800" dirty="0" err="1"/>
              <a:t>thẻ</a:t>
            </a:r>
            <a:r>
              <a:rPr lang="en-US" sz="2800" dirty="0"/>
              <a:t> </a:t>
            </a:r>
            <a:r>
              <a:rPr lang="en-US" sz="2800" dirty="0" err="1"/>
              <a:t>cây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môi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phù</a:t>
            </a:r>
            <a:r>
              <a:rPr lang="en-US" sz="2800" dirty="0"/>
              <a:t> </a:t>
            </a:r>
            <a:r>
              <a:rPr lang="en-US" sz="2800" dirty="0" err="1"/>
              <a:t>hợp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411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vận dụng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2C11117-E653-42B0-8E68-ABC968617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61" y="1987821"/>
            <a:ext cx="1132164" cy="10640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73AF33-7F03-439C-9EDA-30BA1A244DE4}"/>
              </a:ext>
            </a:extLst>
          </p:cNvPr>
          <p:cNvSpPr/>
          <p:nvPr/>
        </p:nvSpPr>
        <p:spPr>
          <a:xfrm>
            <a:off x="10663311" y="-4"/>
            <a:ext cx="1528689" cy="1674056"/>
          </a:xfrm>
          <a:prstGeom prst="rect">
            <a:avLst/>
          </a:prstGeom>
          <a:solidFill>
            <a:srgbClr val="8C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D7455-0F18-4E58-AE96-DF29EE75D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err="1"/>
              <a:t>Vì</a:t>
            </a:r>
            <a:r>
              <a:rPr lang="en-US" sz="3600" b="1" dirty="0"/>
              <a:t> </a:t>
            </a:r>
            <a:r>
              <a:rPr lang="en-US" sz="3600" b="1" dirty="0" err="1"/>
              <a:t>sao</a:t>
            </a:r>
            <a:r>
              <a:rPr lang="en-US" sz="3600" b="1" dirty="0"/>
              <a:t> </a:t>
            </a:r>
            <a:r>
              <a:rPr lang="en-US" sz="3600" b="1" dirty="0" err="1"/>
              <a:t>cây</a:t>
            </a:r>
            <a:r>
              <a:rPr lang="en-US" sz="3600" b="1" dirty="0"/>
              <a:t> </a:t>
            </a:r>
            <a:r>
              <a:rPr lang="en-US" sz="3600" b="1" dirty="0" err="1"/>
              <a:t>lục</a:t>
            </a:r>
            <a:r>
              <a:rPr lang="en-US" sz="3600" b="1" dirty="0"/>
              <a:t> </a:t>
            </a:r>
            <a:r>
              <a:rPr lang="en-US" sz="3600" b="1" dirty="0" err="1"/>
              <a:t>bình</a:t>
            </a:r>
            <a:r>
              <a:rPr lang="en-US" sz="3600" b="1" dirty="0"/>
              <a:t> </a:t>
            </a:r>
            <a:r>
              <a:rPr lang="en-US" sz="3600" b="1" dirty="0" err="1"/>
              <a:t>sau</a:t>
            </a:r>
            <a:r>
              <a:rPr lang="en-US" sz="3600" b="1" dirty="0"/>
              <a:t> </a:t>
            </a:r>
            <a:r>
              <a:rPr lang="en-US" sz="3600" b="1" dirty="0" err="1"/>
              <a:t>khi</a:t>
            </a:r>
            <a:r>
              <a:rPr lang="en-US" sz="3600" b="1" dirty="0"/>
              <a:t> </a:t>
            </a:r>
            <a:r>
              <a:rPr lang="en-US" sz="3600" b="1" dirty="0" err="1"/>
              <a:t>đưa</a:t>
            </a:r>
            <a:r>
              <a:rPr lang="en-US" sz="3600" b="1" dirty="0"/>
              <a:t> </a:t>
            </a:r>
            <a:r>
              <a:rPr lang="en-US" sz="3600" b="1" dirty="0" err="1"/>
              <a:t>lên</a:t>
            </a:r>
            <a:r>
              <a:rPr lang="en-US" sz="3600" b="1" dirty="0"/>
              <a:t> </a:t>
            </a:r>
            <a:r>
              <a:rPr lang="en-US" sz="3600" b="1" dirty="0" err="1"/>
              <a:t>cạn</a:t>
            </a:r>
            <a:r>
              <a:rPr lang="en-US" sz="3600" b="1" dirty="0"/>
              <a:t> 1 </a:t>
            </a:r>
            <a:br>
              <a:rPr lang="en-US" sz="3600" b="1" dirty="0"/>
            </a:br>
            <a:r>
              <a:rPr lang="en-US" sz="3600" b="1" dirty="0" err="1"/>
              <a:t>thời</a:t>
            </a:r>
            <a:r>
              <a:rPr lang="en-US" sz="3600" b="1" dirty="0"/>
              <a:t> </a:t>
            </a:r>
            <a:r>
              <a:rPr lang="en-US" sz="3600" b="1" dirty="0" err="1"/>
              <a:t>gian</a:t>
            </a:r>
            <a:r>
              <a:rPr lang="en-US" sz="3600" b="1" dirty="0"/>
              <a:t> </a:t>
            </a:r>
            <a:r>
              <a:rPr lang="en-US" sz="3600" b="1" dirty="0" err="1"/>
              <a:t>bị</a:t>
            </a:r>
            <a:r>
              <a:rPr lang="en-US" sz="3600" b="1" dirty="0"/>
              <a:t> </a:t>
            </a:r>
            <a:r>
              <a:rPr lang="en-US" sz="3600" b="1" dirty="0" err="1"/>
              <a:t>héo</a:t>
            </a:r>
            <a:endParaRPr lang="en-US" sz="36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F4C5F8-0B1A-4EA7-8631-B74210D3C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50" y="1690688"/>
            <a:ext cx="6858000" cy="4076700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788C540B-2D4F-436F-8591-8A590234410F}"/>
              </a:ext>
            </a:extLst>
          </p:cNvPr>
          <p:cNvSpPr/>
          <p:nvPr/>
        </p:nvSpPr>
        <p:spPr>
          <a:xfrm>
            <a:off x="361950" y="1962150"/>
            <a:ext cx="2095500" cy="30289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Do </a:t>
            </a:r>
            <a:r>
              <a:rPr lang="en-US" sz="2800" dirty="0" err="1"/>
              <a:t>bị</a:t>
            </a:r>
            <a:r>
              <a:rPr lang="en-US" sz="2800" dirty="0"/>
              <a:t> </a:t>
            </a:r>
            <a:r>
              <a:rPr lang="en-US" sz="2800" dirty="0" err="1"/>
              <a:t>thay</a:t>
            </a:r>
            <a:r>
              <a:rPr lang="en-US" sz="2800" dirty="0"/>
              <a:t> </a:t>
            </a:r>
            <a:r>
              <a:rPr lang="en-US" sz="2800" dirty="0" err="1"/>
              <a:t>đổi</a:t>
            </a:r>
            <a:r>
              <a:rPr lang="en-US" sz="2800" dirty="0"/>
              <a:t> </a:t>
            </a:r>
            <a:r>
              <a:rPr lang="en-US" sz="2800" dirty="0" err="1"/>
              <a:t>môi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A14719-2A52-4265-9E29-276DD02A272D}"/>
              </a:ext>
            </a:extLst>
          </p:cNvPr>
          <p:cNvSpPr/>
          <p:nvPr/>
        </p:nvSpPr>
        <p:spPr>
          <a:xfrm>
            <a:off x="10129911" y="288094"/>
            <a:ext cx="1528689" cy="1674056"/>
          </a:xfrm>
          <a:prstGeom prst="rect">
            <a:avLst/>
          </a:prstGeom>
          <a:solidFill>
            <a:srgbClr val="F9F4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48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9A107-2F03-4363-98C2-872105E1D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D8268-2444-40EB-BA76-3A3115D3F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F4C3205-F8D9-41BA-876F-33F73239851F}"/>
              </a:ext>
            </a:extLst>
          </p:cNvPr>
          <p:cNvSpPr/>
          <p:nvPr/>
        </p:nvSpPr>
        <p:spPr>
          <a:xfrm>
            <a:off x="2152649" y="114300"/>
            <a:ext cx="8086725" cy="65881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nhà</a:t>
            </a:r>
            <a:r>
              <a:rPr lang="en-US" sz="2800" dirty="0"/>
              <a:t> </a:t>
            </a:r>
            <a:r>
              <a:rPr lang="en-US" sz="2800" dirty="0" err="1"/>
              <a:t>làm</a:t>
            </a:r>
            <a:r>
              <a:rPr lang="en-US" sz="2800" dirty="0"/>
              <a:t> </a:t>
            </a:r>
            <a:r>
              <a:rPr lang="en-US" sz="2800" dirty="0" err="1"/>
              <a:t>thí</a:t>
            </a:r>
            <a:r>
              <a:rPr lang="en-US" sz="2800" dirty="0"/>
              <a:t> </a:t>
            </a:r>
            <a:r>
              <a:rPr lang="en-US" sz="2800" dirty="0" err="1"/>
              <a:t>nghiệm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hoàn</a:t>
            </a:r>
            <a:r>
              <a:rPr lang="en-US" sz="2800" dirty="0"/>
              <a:t> </a:t>
            </a:r>
            <a:r>
              <a:rPr lang="en-US" sz="2800" dirty="0" err="1"/>
              <a:t>thành</a:t>
            </a:r>
            <a:r>
              <a:rPr lang="en-US" sz="2800" dirty="0"/>
              <a:t> </a:t>
            </a:r>
            <a:r>
              <a:rPr lang="en-US" sz="2800" dirty="0" err="1"/>
              <a:t>bảng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mẫu</a:t>
            </a:r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151C63-D87F-4A34-BDB7-715F28463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150" y="2085976"/>
            <a:ext cx="8277223" cy="21764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6B6B386-E154-41DD-A53B-5D9F37984963}"/>
              </a:ext>
            </a:extLst>
          </p:cNvPr>
          <p:cNvSpPr/>
          <p:nvPr/>
        </p:nvSpPr>
        <p:spPr>
          <a:xfrm>
            <a:off x="10958732" y="-4"/>
            <a:ext cx="1233268" cy="119575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9081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B04EA-451B-4BE3-8EA3-622CC94E5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DE1212-1566-40BE-8B61-1E37908A7AFB}"/>
              </a:ext>
            </a:extLst>
          </p:cNvPr>
          <p:cNvSpPr/>
          <p:nvPr/>
        </p:nvSpPr>
        <p:spPr>
          <a:xfrm>
            <a:off x="2428875" y="230188"/>
            <a:ext cx="8315325" cy="6667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err="1">
                <a:solidFill>
                  <a:prstClr val="white"/>
                </a:solidFill>
                <a:latin typeface="Calibri"/>
              </a:rPr>
              <a:t>Điều</a:t>
            </a:r>
            <a:r>
              <a:rPr lang="en-US" sz="2800" noProof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Calibri"/>
              </a:rPr>
              <a:t>gì</a:t>
            </a:r>
            <a:r>
              <a:rPr lang="en-US" sz="2800" noProof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Calibri"/>
              </a:rPr>
              <a:t>xảy</a:t>
            </a:r>
            <a:r>
              <a:rPr lang="en-US" sz="2800" noProof="0" dirty="0">
                <a:solidFill>
                  <a:prstClr val="white"/>
                </a:solidFill>
                <a:latin typeface="Calibri"/>
              </a:rPr>
              <a:t> ra </a:t>
            </a:r>
            <a:r>
              <a:rPr lang="en-US" sz="2800" noProof="0" dirty="0" err="1">
                <a:solidFill>
                  <a:prstClr val="white"/>
                </a:solidFill>
                <a:latin typeface="Calibri"/>
              </a:rPr>
              <a:t>khi</a:t>
            </a:r>
            <a:r>
              <a:rPr lang="en-US" sz="2800" noProof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Calibri"/>
              </a:rPr>
              <a:t>cây</a:t>
            </a:r>
            <a:r>
              <a:rPr lang="en-US" sz="2800" noProof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Calibri"/>
              </a:rPr>
              <a:t>bị</a:t>
            </a:r>
            <a:r>
              <a:rPr lang="en-US" sz="2800" noProof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Calibri"/>
              </a:rPr>
              <a:t>thay</a:t>
            </a:r>
            <a:r>
              <a:rPr lang="en-US" sz="2800" noProof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Calibri"/>
              </a:rPr>
              <a:t>đổi</a:t>
            </a:r>
            <a:r>
              <a:rPr lang="en-US" sz="2800" noProof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Calibri"/>
              </a:rPr>
              <a:t>môi</a:t>
            </a:r>
            <a:r>
              <a:rPr lang="en-US" sz="2800" noProof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Calibri"/>
              </a:rPr>
              <a:t>trường</a:t>
            </a:r>
            <a:r>
              <a:rPr lang="en-US" sz="2800" noProof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Calibri"/>
              </a:rPr>
              <a:t>sống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83C208-F893-4C5D-807B-676D0E9CF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C8F10F12-9D05-40FF-B4C5-DF512BBDA318}"/>
              </a:ext>
            </a:extLst>
          </p:cNvPr>
          <p:cNvSpPr/>
          <p:nvPr/>
        </p:nvSpPr>
        <p:spPr>
          <a:xfrm>
            <a:off x="3371851" y="1825625"/>
            <a:ext cx="6657974" cy="3108325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Nếu môi trường sống của cây bị thay đổi, cây có thể héo hoặc chết.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17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CF8A2-75F0-492A-95C7-657C532DB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73FC0-5CD8-4099-A437-D6C63E371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82E9D4-6E92-4E4D-99CE-AA70176BE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587" y="365125"/>
            <a:ext cx="8467725" cy="54768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578129-2587-4549-8314-020F77831CBA}"/>
              </a:ext>
            </a:extLst>
          </p:cNvPr>
          <p:cNvSpPr/>
          <p:nvPr/>
        </p:nvSpPr>
        <p:spPr>
          <a:xfrm>
            <a:off x="10663311" y="98472"/>
            <a:ext cx="1528689" cy="167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25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11863" y="4428367"/>
            <a:ext cx="52526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Củng cố bài học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>
        <p15:prstTrans prst="airplane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9DFFB-2E60-49B7-AEC5-067BDDE415E2}"/>
              </a:ext>
            </a:extLst>
          </p:cNvPr>
          <p:cNvSpPr txBox="1"/>
          <p:nvPr/>
        </p:nvSpPr>
        <p:spPr>
          <a:xfrm>
            <a:off x="2803658" y="1345360"/>
            <a:ext cx="75729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vi-VN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 gì thân cuống rỗng không</a:t>
            </a:r>
          </a:p>
          <a:p>
            <a:pPr lvl="0">
              <a:defRPr/>
            </a:pPr>
            <a:r>
              <a:rPr lang="vi-VN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tim tím nở đầy sông đầy vườn?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C452F0-327C-442F-8D09-E2EFF02F8AF8}"/>
              </a:ext>
            </a:extLst>
          </p:cNvPr>
          <p:cNvSpPr txBox="1"/>
          <p:nvPr/>
        </p:nvSpPr>
        <p:spPr>
          <a:xfrm>
            <a:off x="3764511" y="3563006"/>
            <a:ext cx="43011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7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4159837" y="972498"/>
            <a:ext cx="443583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4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gì thân cao</a:t>
            </a:r>
          </a:p>
          <a:p>
            <a:pPr lvl="0"/>
            <a:r>
              <a:rPr lang="vi-VN" sz="4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 thưa răng lược</a:t>
            </a:r>
          </a:p>
          <a:p>
            <a:pPr lvl="0"/>
            <a:r>
              <a:rPr lang="vi-VN" sz="4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đem nước ngọt</a:t>
            </a:r>
          </a:p>
          <a:p>
            <a:pPr lvl="0"/>
            <a:r>
              <a:rPr lang="vi-VN" sz="4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 đầy quả xanh?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A46285-AC70-4F24-87DC-EF5358B6E211}"/>
              </a:ext>
            </a:extLst>
          </p:cNvPr>
          <p:cNvSpPr txBox="1"/>
          <p:nvPr/>
        </p:nvSpPr>
        <p:spPr>
          <a:xfrm>
            <a:off x="4424426" y="3915060"/>
            <a:ext cx="36375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dừa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A92D6B-6B91-4DB9-A69B-6920AF53839F}"/>
              </a:ext>
            </a:extLst>
          </p:cNvPr>
          <p:cNvSpPr txBox="1"/>
          <p:nvPr/>
        </p:nvSpPr>
        <p:spPr>
          <a:xfrm>
            <a:off x="2904926" y="1299374"/>
            <a:ext cx="8149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Tắm dưới hồ rất dịu dàng,</a:t>
            </a:r>
            <a:endParaRPr lang="en-US" sz="4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sao mang tiếng đùng đoàng lạ thay</a:t>
            </a:r>
            <a:endParaRPr lang="en-US" sz="4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Là cây gì?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535D8-67EC-45C9-8FD9-E06670C45FE9}"/>
              </a:ext>
            </a:extLst>
          </p:cNvPr>
          <p:cNvSpPr txBox="1"/>
          <p:nvPr/>
        </p:nvSpPr>
        <p:spPr>
          <a:xfrm>
            <a:off x="4130426" y="4053924"/>
            <a:ext cx="47147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súng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51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D4C6C6-A3D7-4E80-8E23-60CBB2210C1E}"/>
              </a:ext>
            </a:extLst>
          </p:cNvPr>
          <p:cNvSpPr txBox="1"/>
          <p:nvPr/>
        </p:nvSpPr>
        <p:spPr>
          <a:xfrm>
            <a:off x="3784384" y="3027378"/>
            <a:ext cx="56197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Bài</a:t>
            </a:r>
            <a:r>
              <a:rPr kumimoji="0" lang="en-US" sz="5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16: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Thực</a:t>
            </a:r>
            <a:r>
              <a:rPr kumimoji="0" lang="en-US" sz="5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vật</a:t>
            </a:r>
            <a:r>
              <a:rPr kumimoji="0" lang="en-US" sz="5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sống</a:t>
            </a:r>
            <a:r>
              <a:rPr kumimoji="0" lang="en-US" sz="5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ở </a:t>
            </a:r>
            <a:r>
              <a:rPr lang="en-US" sz="5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iCiel Mijas" panose="02000506000000020004" pitchFamily="50" charset="0"/>
              </a:rPr>
              <a:t>đâu</a:t>
            </a:r>
            <a:endParaRPr kumimoji="0" lang="en-US" sz="5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iCiel Mijas" panose="02000506000000020004" pitchFamily="50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6A16D5-16DA-4E2C-B5FF-82F50C71AADD}"/>
              </a:ext>
            </a:extLst>
          </p:cNvPr>
          <p:cNvSpPr txBox="1"/>
          <p:nvPr/>
        </p:nvSpPr>
        <p:spPr>
          <a:xfrm>
            <a:off x="3222594" y="0"/>
            <a:ext cx="5166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Chủ</a:t>
            </a:r>
            <a:r>
              <a:rPr lang="en-US" sz="2800" b="1" dirty="0"/>
              <a:t> </a:t>
            </a:r>
            <a:r>
              <a:rPr lang="en-US" sz="2800" b="1" dirty="0" err="1"/>
              <a:t>đề</a:t>
            </a:r>
            <a:r>
              <a:rPr lang="en-US" sz="2800" b="1" dirty="0"/>
              <a:t> 4: </a:t>
            </a:r>
            <a:r>
              <a:rPr lang="en-US" sz="2800" b="1" dirty="0" err="1"/>
              <a:t>Thực</a:t>
            </a:r>
            <a:r>
              <a:rPr lang="en-US" sz="2800" b="1" dirty="0"/>
              <a:t> </a:t>
            </a:r>
            <a:r>
              <a:rPr lang="en-US" sz="2800" b="1" dirty="0" err="1"/>
              <a:t>vật</a:t>
            </a:r>
            <a:r>
              <a:rPr lang="en-US" sz="2800" b="1" dirty="0"/>
              <a:t> </a:t>
            </a:r>
            <a:r>
              <a:rPr lang="en-US" sz="2800" b="1" dirty="0" err="1"/>
              <a:t>và</a:t>
            </a:r>
            <a:r>
              <a:rPr lang="en-US" sz="2800" b="1" dirty="0"/>
              <a:t> </a:t>
            </a:r>
            <a:r>
              <a:rPr lang="en-US" sz="2800" b="1" dirty="0" err="1"/>
              <a:t>động</a:t>
            </a:r>
            <a:r>
              <a:rPr lang="en-US" sz="2800" b="1" dirty="0"/>
              <a:t> </a:t>
            </a:r>
            <a:r>
              <a:rPr lang="en-US" sz="2800" b="1" dirty="0" err="1"/>
              <a:t>vật</a:t>
            </a:r>
            <a:endParaRPr lang="en-US" sz="28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2F6287-BDBA-47EF-BDD0-AFFCE51DE380}"/>
              </a:ext>
            </a:extLst>
          </p:cNvPr>
          <p:cNvSpPr/>
          <p:nvPr/>
        </p:nvSpPr>
        <p:spPr>
          <a:xfrm>
            <a:off x="10663311" y="98472"/>
            <a:ext cx="1528689" cy="167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88454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34" y="1338568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78" y="2476667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62" y="553864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31" y="1455882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" y="457356"/>
            <a:ext cx="1535541" cy="12365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95" y="5011464"/>
            <a:ext cx="1185863" cy="10034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76" y="493378"/>
            <a:ext cx="823892" cy="1338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2" y="4002612"/>
            <a:ext cx="731361" cy="1180151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1006381" y="164934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118553" y="1804872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任意多边形: 形状 14"/>
          <p:cNvSpPr/>
          <p:nvPr/>
        </p:nvSpPr>
        <p:spPr>
          <a:xfrm>
            <a:off x="965135" y="578195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1689838" y="3600433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9878"/>
            <a:ext cx="12192000" cy="1198068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486" y="1228933"/>
            <a:ext cx="4988319" cy="4973932"/>
          </a:xfrm>
          <a:prstGeom prst="rect">
            <a:avLst/>
          </a:prstGeom>
        </p:spPr>
      </p:pic>
      <p:pic>
        <p:nvPicPr>
          <p:cNvPr id="19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916" y="3832684"/>
            <a:ext cx="2313945" cy="2495308"/>
          </a:xfrm>
          <a:prstGeom prst="rect">
            <a:avLst/>
          </a:prstGeom>
        </p:spPr>
      </p:pic>
      <p:pic>
        <p:nvPicPr>
          <p:cNvPr id="20" name="图片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87" y="4957521"/>
            <a:ext cx="1816256" cy="966300"/>
          </a:xfrm>
          <a:prstGeom prst="rect">
            <a:avLst/>
          </a:prstGeom>
        </p:spPr>
      </p:pic>
      <p:pic>
        <p:nvPicPr>
          <p:cNvPr id="21" name="图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3" y="1338568"/>
            <a:ext cx="4192676" cy="2523890"/>
          </a:xfrm>
          <a:prstGeom prst="rect">
            <a:avLst/>
          </a:prstGeom>
        </p:spPr>
      </p:pic>
      <p:sp>
        <p:nvSpPr>
          <p:cNvPr id="23" name="文本框 29"/>
          <p:cNvSpPr txBox="1"/>
          <p:nvPr/>
        </p:nvSpPr>
        <p:spPr>
          <a:xfrm>
            <a:off x="5098994" y="2955521"/>
            <a:ext cx="295215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300" normalizeH="0" baseline="0" noProof="0" dirty="0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Aharoni" panose="02010803020104030203" pitchFamily="2" charset="-79"/>
              </a:rPr>
              <a:t>Tiết 1</a:t>
            </a:r>
            <a:endParaRPr kumimoji="0" lang="zh-CN" altLang="en-US" sz="2400" b="1" i="0" u="none" strike="noStrike" kern="1200" cap="none" spc="300" normalizeH="0" baseline="0" noProof="0" dirty="0">
              <a:ln>
                <a:noFill/>
              </a:ln>
              <a:solidFill>
                <a:srgbClr val="ED81A1"/>
              </a:solidFill>
              <a:effectLst/>
              <a:uLnTx/>
              <a:uFillTx/>
              <a:latin typeface="Microsoft YaHei" panose="020B0503020204020204" charset="-122"/>
              <a:ea typeface="Microsoft YaHei" panose="020B0503020204020204" charset="-122"/>
              <a:cs typeface="Aharoni" panose="02010803020104030203" pitchFamily="2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mở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đầu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2178D58-7419-4AFF-A744-35E50A73D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9837" y="2082862"/>
            <a:ext cx="885825" cy="8001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87D6414-9811-4C8F-A3F1-A49BB69E68ED}"/>
              </a:ext>
            </a:extLst>
          </p:cNvPr>
          <p:cNvSpPr/>
          <p:nvPr/>
        </p:nvSpPr>
        <p:spPr>
          <a:xfrm>
            <a:off x="10663311" y="-4"/>
            <a:ext cx="1528689" cy="1674056"/>
          </a:xfrm>
          <a:prstGeom prst="rect">
            <a:avLst/>
          </a:prstGeom>
          <a:solidFill>
            <a:srgbClr val="8C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B0E66E-7819-4B71-AE7B-37D2FD92BFEF}"/>
              </a:ext>
            </a:extLst>
          </p:cNvPr>
          <p:cNvSpPr/>
          <p:nvPr/>
        </p:nvSpPr>
        <p:spPr>
          <a:xfrm>
            <a:off x="2813804" y="286213"/>
            <a:ext cx="6971191" cy="8191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Kể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tên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nơi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cây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mà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biết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E8D57D-0C5C-473D-ACB1-C5D67953A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804" y="1691612"/>
            <a:ext cx="6848475" cy="3971925"/>
          </a:xfrm>
          <a:prstGeom prst="rect">
            <a:avLst/>
          </a:prstGeom>
        </p:spPr>
      </p:pic>
      <p:sp>
        <p:nvSpPr>
          <p:cNvPr id="13" name="Scroll: Vertical 12">
            <a:extLst>
              <a:ext uri="{FF2B5EF4-FFF2-40B4-BE49-F238E27FC236}">
                <a16:creationId xmlns:a16="http://schemas.microsoft.com/office/drawing/2014/main" id="{A274168E-F264-4056-A1FD-77CB94BBD8AF}"/>
              </a:ext>
            </a:extLst>
          </p:cNvPr>
          <p:cNvSpPr/>
          <p:nvPr/>
        </p:nvSpPr>
        <p:spPr>
          <a:xfrm>
            <a:off x="168676" y="967666"/>
            <a:ext cx="2192784" cy="3355759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Ví</a:t>
            </a:r>
            <a:r>
              <a:rPr lang="en-US" sz="2800" dirty="0"/>
              <a:t> </a:t>
            </a:r>
            <a:r>
              <a:rPr lang="en-US" sz="2800" dirty="0" err="1"/>
              <a:t>dụ</a:t>
            </a:r>
            <a:r>
              <a:rPr lang="en-US" sz="2800" dirty="0"/>
              <a:t>: </a:t>
            </a:r>
            <a:r>
              <a:rPr lang="en-US" sz="2800" dirty="0" err="1"/>
              <a:t>Cây</a:t>
            </a:r>
            <a:r>
              <a:rPr lang="en-US" sz="2800" dirty="0"/>
              <a:t> </a:t>
            </a:r>
            <a:r>
              <a:rPr lang="en-US" sz="2800" dirty="0" err="1"/>
              <a:t>hoa</a:t>
            </a:r>
            <a:r>
              <a:rPr lang="en-US" sz="2800" dirty="0"/>
              <a:t> </a:t>
            </a:r>
            <a:r>
              <a:rPr lang="en-US" sz="2800" dirty="0" err="1"/>
              <a:t>hồng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vườn</a:t>
            </a:r>
            <a:r>
              <a:rPr lang="en-US" sz="2800" dirty="0"/>
              <a:t>, </a:t>
            </a:r>
            <a:r>
              <a:rPr lang="en-US" sz="2800" dirty="0" err="1"/>
              <a:t>cây</a:t>
            </a:r>
            <a:r>
              <a:rPr lang="en-US" sz="2800" dirty="0"/>
              <a:t> </a:t>
            </a:r>
            <a:r>
              <a:rPr lang="en-US" sz="2800" dirty="0" err="1"/>
              <a:t>bèo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ao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F71A27-40E9-4798-AE49-5A3AED31D040}"/>
              </a:ext>
            </a:extLst>
          </p:cNvPr>
          <p:cNvSpPr/>
          <p:nvPr/>
        </p:nvSpPr>
        <p:spPr>
          <a:xfrm>
            <a:off x="10663311" y="98472"/>
            <a:ext cx="1528689" cy="167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8293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509</Words>
  <Application>Microsoft Office PowerPoint</Application>
  <PresentationFormat>Widescreen</PresentationFormat>
  <Paragraphs>83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41" baseType="lpstr">
      <vt:lpstr>等线</vt:lpstr>
      <vt:lpstr>Microsoft YaHei</vt:lpstr>
      <vt:lpstr>Arial</vt:lpstr>
      <vt:lpstr>Calibri</vt:lpstr>
      <vt:lpstr>Calibri Light</vt:lpstr>
      <vt:lpstr>Cooper Black</vt:lpstr>
      <vt:lpstr>iCiel Mijas</vt:lpstr>
      <vt:lpstr>Open Sans</vt:lpstr>
      <vt:lpstr>Times New Roman</vt:lpstr>
      <vt:lpstr>字魂59号-创粗黑</vt:lpstr>
      <vt:lpstr>2_Office Theme</vt:lpstr>
      <vt:lpstr>3_Office Theme</vt:lpstr>
      <vt:lpstr>Office 主题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Vì sao cây lục bình sau khi đưa lên cạn 1  thời gian bị héo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11</cp:revision>
  <dcterms:created xsi:type="dcterms:W3CDTF">2021-06-08T02:35:46Z</dcterms:created>
  <dcterms:modified xsi:type="dcterms:W3CDTF">2021-12-22T16:01:23Z</dcterms:modified>
</cp:coreProperties>
</file>