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92" r:id="rId2"/>
    <p:sldMasterId id="2147483698" r:id="rId3"/>
  </p:sldMasterIdLst>
  <p:notesMasterIdLst>
    <p:notesMasterId r:id="rId30"/>
  </p:notesMasterIdLst>
  <p:sldIdLst>
    <p:sldId id="425" r:id="rId4"/>
    <p:sldId id="914" r:id="rId5"/>
    <p:sldId id="372" r:id="rId6"/>
    <p:sldId id="257" r:id="rId7"/>
    <p:sldId id="259" r:id="rId8"/>
    <p:sldId id="280" r:id="rId9"/>
    <p:sldId id="260" r:id="rId10"/>
    <p:sldId id="261" r:id="rId11"/>
    <p:sldId id="262" r:id="rId12"/>
    <p:sldId id="263" r:id="rId13"/>
    <p:sldId id="264" r:id="rId14"/>
    <p:sldId id="265" r:id="rId15"/>
    <p:sldId id="281" r:id="rId16"/>
    <p:sldId id="283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1143" r:id="rId27"/>
    <p:sldId id="276" r:id="rId28"/>
    <p:sldId id="486" r:id="rId2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ham Manh Toan HS" initials="PMTH" lastIdx="1" clrIdx="0">
    <p:extLst>
      <p:ext uri="{19B8F6BF-5375-455C-9EA6-DF929625EA0E}">
        <p15:presenceInfo xmlns:p15="http://schemas.microsoft.com/office/powerpoint/2012/main" userId="S-1-5-21-96788381-3667144745-3514874536-100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560" y="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commentAuthors" Target="commentAuthor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5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2-02-25T22:15:57.684" idx="1">
    <p:pos x="5563" y="4144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C97B82-748E-4025-B57A-127610E04DB5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FA0FDF-E86B-452A-AD4B-426C5931B1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660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50DC96-BAE7-4D90-BC42-33A0CA1BD31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49958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5349F97-6698-403C-94F7-2F83C612EA6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50135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5349F97-6698-403C-94F7-2F83C612EA6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517875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59B70A-E4C5-46DB-90A0-3B3E14B14D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89FE35-E87B-4B62-A084-C2BED805DE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07B367-42C1-49BE-98BC-36C6F95DE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9F1553-6EC7-412E-B2A4-AD107AEC0FC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03569018"/>
      </p:ext>
    </p:extLst>
  </p:cSld>
  <p:clrMapOvr>
    <a:masterClrMapping/>
  </p:clrMapOvr>
  <p:transition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E18CD4-30A2-4380-9886-354EE1867B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DC6933-4319-4106-803E-8ACB7CC3E7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C5435B-F5A4-4A06-9FBE-6518F5263F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DD0702-8AC3-4289-BA8C-85CB5D25E62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70116453"/>
      </p:ext>
    </p:extLst>
  </p:cSld>
  <p:clrMapOvr>
    <a:masterClrMapping/>
  </p:clrMapOvr>
  <p:transition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82C18B-6809-427C-AEB8-8EC6E6D969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EAF571-DDBE-48EB-B1ED-AFF272196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983793-14E1-4EAA-A8B3-998094771D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F425C0-42E6-49A1-8B12-BBD1C8CA0CF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72218122"/>
      </p:ext>
    </p:extLst>
  </p:cSld>
  <p:clrMapOvr>
    <a:masterClrMapping/>
  </p:clrMapOvr>
  <p:transition>
    <p:dissolv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1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40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8311D5B1-8745-46C8-8087-C909385C0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69A95C38-B6E5-44D3-B7B3-AB5610805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9E742C0F-2FF1-43A4-9EA7-56C435D375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925C24-5CE1-4E58-BD12-0BEA2EF673B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25225807"/>
      </p:ext>
    </p:extLst>
  </p:cSld>
  <p:clrMapOvr>
    <a:masterClrMapping/>
  </p:clrMapOvr>
  <p:transition>
    <p:dissolv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15312288"/>
      </p:ext>
    </p:extLst>
  </p:cSld>
  <p:clrMapOvr>
    <a:masterClrMapping/>
  </p:clrMapOvr>
  <p:transition>
    <p:dissolv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17558946"/>
      </p:ext>
    </p:extLst>
  </p:cSld>
  <p:clrMapOvr>
    <a:masterClrMapping/>
  </p:clrMapOvr>
  <p:transition>
    <p:dissolv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93139667"/>
      </p:ext>
    </p:extLst>
  </p:cSld>
  <p:clrMapOvr>
    <a:masterClrMapping/>
  </p:clrMapOvr>
  <p:transition>
    <p:dissolv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7416622"/>
      </p:ext>
    </p:extLst>
  </p:cSld>
  <p:clrMapOvr>
    <a:masterClrMapping/>
  </p:clrMapOvr>
  <p:transition>
    <p:dissolv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26913959"/>
      </p:ext>
    </p:extLst>
  </p:cSld>
  <p:clrMapOvr>
    <a:masterClrMapping/>
  </p:clrMapOvr>
  <p:transition>
    <p:dissolv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630150"/>
      </p:ext>
    </p:extLst>
  </p:cSld>
  <p:clrMapOvr>
    <a:masterClrMapping/>
  </p:clrMapOvr>
  <p:transition>
    <p:dissolv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iới thiệu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hủ đề">
            <a:extLst>
              <a:ext uri="{FF2B5EF4-FFF2-40B4-BE49-F238E27FC236}">
                <a16:creationId xmlns:a16="http://schemas.microsoft.com/office/drawing/2014/main" id="{78007B22-33A5-4E09-B943-5AFB5A8CEF4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868334" y="999516"/>
            <a:ext cx="6275671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en-US" sz="3600" b="1" smtClean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verta Std CY Bold" panose="00000800000000000000" pitchFamily="50" charset="0"/>
                <a:ea typeface="Arial-Rounded" panose="020B0500000000000000" pitchFamily="34" charset="0"/>
                <a:cs typeface="Arial-Rounded" panose="020B0500000000000000" pitchFamily="34" charset="0"/>
              </a:defRPr>
            </a:lvl1pPr>
            <a:lvl2pPr>
              <a:defRPr lang="en-US" sz="1350" smtClean="0"/>
            </a:lvl2pPr>
            <a:lvl3pPr>
              <a:defRPr lang="en-US" sz="1350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0" lvl="0"/>
            <a:r>
              <a:rPr lang="en-US"/>
              <a:t>CHỦ ĐỀ</a:t>
            </a:r>
          </a:p>
        </p:txBody>
      </p:sp>
      <p:sp>
        <p:nvSpPr>
          <p:cNvPr id="6" name="Bài học">
            <a:extLst>
              <a:ext uri="{FF2B5EF4-FFF2-40B4-BE49-F238E27FC236}">
                <a16:creationId xmlns:a16="http://schemas.microsoft.com/office/drawing/2014/main" id="{E1F1D32A-0D6D-45C8-9A6E-055A426D121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94088" y="2207151"/>
            <a:ext cx="5649912" cy="60342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indent="0">
              <a:buFontTx/>
              <a:buNone/>
              <a:defRPr lang="en-US" sz="4200" b="1" baseline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Quicksand Medium" pitchFamily="2" charset="0"/>
                <a:ea typeface="Arial-Rounded" panose="020B0500000000000000" pitchFamily="34" charset="0"/>
                <a:cs typeface="Arial-SGK-TV" pitchFamily="2" charset="0"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Bài</a:t>
            </a:r>
          </a:p>
        </p:txBody>
      </p:sp>
      <p:sp>
        <p:nvSpPr>
          <p:cNvPr id="3" name="Hình">
            <a:extLst>
              <a:ext uri="{FF2B5EF4-FFF2-40B4-BE49-F238E27FC236}">
                <a16:creationId xmlns:a16="http://schemas.microsoft.com/office/drawing/2014/main" id="{029A8592-CE8C-4050-B1DF-491E7652F22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2517923"/>
            <a:ext cx="2971800" cy="43400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hình ảnh</a:t>
            </a:r>
          </a:p>
        </p:txBody>
      </p:sp>
    </p:spTree>
    <p:extLst>
      <p:ext uri="{BB962C8B-B14F-4D97-AF65-F5344CB8AC3E}">
        <p14:creationId xmlns:p14="http://schemas.microsoft.com/office/powerpoint/2010/main" val="1246115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>
        <p:tmplLst>
          <p:tmpl lvl="1">
            <p:tnLst>
              <p:par>
                <p:cTn presetID="42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500"/>
                        <p:tgtEl>
                          <p:spTgt spid="5"/>
                        </p:tgtEl>
                      </p:cBhvr>
                    </p:animEffect>
                    <p:anim calcmode="lin" valueType="num">
                      <p:cBhvr>
                        <p:cTn dur="1500" fill="hold"/>
                        <p:tgtEl>
                          <p:spTgt spid="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500" fill="hold"/>
                        <p:tgtEl>
                          <p:spTgt spid="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FA71D9-D39D-48B8-8216-7502DFD677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CA856D-E5D7-457C-9375-733291B09B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59A0BE-1836-4970-83EA-E329F1673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27721C-4E6B-4348-88D7-7AA120AE766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39798293"/>
      </p:ext>
    </p:extLst>
  </p:cSld>
  <p:clrMapOvr>
    <a:masterClrMapping/>
  </p:clrMapOvr>
  <p:transition>
    <p:dissolv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ếng Việt 2">
            <a:extLst>
              <a:ext uri="{FF2B5EF4-FFF2-40B4-BE49-F238E27FC236}">
                <a16:creationId xmlns:a16="http://schemas.microsoft.com/office/drawing/2014/main" id="{61E65416-D1DB-4D68-AF54-BC73B7C65757}"/>
              </a:ext>
            </a:extLst>
          </p:cNvPr>
          <p:cNvSpPr txBox="1"/>
          <p:nvPr userDrawn="1"/>
        </p:nvSpPr>
        <p:spPr>
          <a:xfrm>
            <a:off x="108710" y="100843"/>
            <a:ext cx="12788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bg1"/>
                </a:solidFill>
                <a:effectLst>
                  <a:glow rad="101600">
                    <a:srgbClr val="FF2592">
                      <a:alpha val="60000"/>
                    </a:srgbClr>
                  </a:glow>
                  <a:reflection blurRad="6350" stA="55000" endA="300" endPos="45500" dir="5400000" sy="-100000" algn="bl" rotWithShape="0"/>
                </a:effectLst>
                <a:latin typeface="Quicksand Medium" pitchFamily="2" charset="0"/>
                <a:ea typeface="Arial-Rounded" panose="020B0500000000000000" pitchFamily="34" charset="0"/>
                <a:cs typeface="Arial-Rounded" panose="020B0500000000000000" pitchFamily="34" charset="0"/>
              </a:defRPr>
            </a:lvl1pPr>
            <a:lvl2pPr marL="342900" defTabSz="685800">
              <a:defRPr sz="1350"/>
            </a:lvl2pPr>
            <a:lvl3pPr marL="685800" defTabSz="685800">
              <a:defRPr sz="1350"/>
            </a:lvl3pPr>
            <a:lvl4pPr marL="1028700" defTabSz="685800">
              <a:defRPr sz="1350"/>
            </a:lvl4pPr>
            <a:lvl5pPr marL="1371600" defTabSz="685800">
              <a:defRPr sz="1350"/>
            </a:lvl5pPr>
            <a:lvl6pPr marL="1714500" defTabSz="685800">
              <a:defRPr sz="1350"/>
            </a:lvl6pPr>
            <a:lvl7pPr marL="2057400" defTabSz="685800">
              <a:defRPr sz="1350"/>
            </a:lvl7pPr>
            <a:lvl8pPr marL="2400300" defTabSz="685800">
              <a:defRPr sz="1350"/>
            </a:lvl8pPr>
            <a:lvl9pPr marL="2743200" defTabSz="685800">
              <a:defRPr sz="1350"/>
            </a:lvl9pPr>
          </a:lstStyle>
          <a:p>
            <a:r>
              <a:rPr lang="en-US" sz="1400">
                <a:effectLst>
                  <a:glow rad="63500">
                    <a:srgbClr val="FF9900"/>
                  </a:glow>
                  <a:reflection blurRad="6350" stA="55000" endA="300" endPos="45500" dir="5400000" sy="-100000" algn="bl" rotWithShape="0"/>
                </a:effectLst>
              </a:rPr>
              <a:t>Tiếng Việt 2</a:t>
            </a:r>
          </a:p>
        </p:txBody>
      </p:sp>
    </p:spTree>
    <p:extLst>
      <p:ext uri="{BB962C8B-B14F-4D97-AF65-F5344CB8AC3E}">
        <p14:creationId xmlns:p14="http://schemas.microsoft.com/office/powerpoint/2010/main" val="3736930627"/>
      </p:ext>
    </p:extLst>
  </p:cSld>
  <p:clrMapOvr>
    <a:masterClrMapping/>
  </p:clrMapOvr>
  <p:transition spd="med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ội dung bài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ếng Việt 2">
            <a:extLst>
              <a:ext uri="{FF2B5EF4-FFF2-40B4-BE49-F238E27FC236}">
                <a16:creationId xmlns:a16="http://schemas.microsoft.com/office/drawing/2014/main" id="{0E378DA4-B0E7-4F30-8358-FD934FF292EF}"/>
              </a:ext>
            </a:extLst>
          </p:cNvPr>
          <p:cNvSpPr txBox="1"/>
          <p:nvPr userDrawn="1"/>
        </p:nvSpPr>
        <p:spPr>
          <a:xfrm>
            <a:off x="108710" y="100843"/>
            <a:ext cx="12788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bg1"/>
                </a:solidFill>
                <a:effectLst>
                  <a:glow rad="101600">
                    <a:srgbClr val="FF2592">
                      <a:alpha val="60000"/>
                    </a:srgbClr>
                  </a:glow>
                  <a:reflection blurRad="6350" stA="55000" endA="300" endPos="45500" dir="5400000" sy="-100000" algn="bl" rotWithShape="0"/>
                </a:effectLst>
                <a:latin typeface="Quicksand Medium" pitchFamily="2" charset="0"/>
                <a:ea typeface="Arial-Rounded" panose="020B0500000000000000" pitchFamily="34" charset="0"/>
                <a:cs typeface="Arial-Rounded" panose="020B0500000000000000" pitchFamily="34" charset="0"/>
              </a:defRPr>
            </a:lvl1pPr>
            <a:lvl2pPr marL="342900" defTabSz="685800">
              <a:defRPr sz="1350"/>
            </a:lvl2pPr>
            <a:lvl3pPr marL="685800" defTabSz="685800">
              <a:defRPr sz="1350"/>
            </a:lvl3pPr>
            <a:lvl4pPr marL="1028700" defTabSz="685800">
              <a:defRPr sz="1350"/>
            </a:lvl4pPr>
            <a:lvl5pPr marL="1371600" defTabSz="685800">
              <a:defRPr sz="1350"/>
            </a:lvl5pPr>
            <a:lvl6pPr marL="1714500" defTabSz="685800">
              <a:defRPr sz="1350"/>
            </a:lvl6pPr>
            <a:lvl7pPr marL="2057400" defTabSz="685800">
              <a:defRPr sz="1350"/>
            </a:lvl7pPr>
            <a:lvl8pPr marL="2400300" defTabSz="685800">
              <a:defRPr sz="1350"/>
            </a:lvl8pPr>
            <a:lvl9pPr marL="2743200" defTabSz="685800">
              <a:defRPr sz="1350"/>
            </a:lvl9pPr>
          </a:lstStyle>
          <a:p>
            <a:r>
              <a:rPr lang="en-US" sz="1400">
                <a:effectLst>
                  <a:glow rad="63500">
                    <a:srgbClr val="FF9900"/>
                  </a:glow>
                  <a:reflection blurRad="6350" stA="55000" endA="300" endPos="45500" dir="5400000" sy="-100000" algn="bl" rotWithShape="0"/>
                </a:effectLst>
              </a:rPr>
              <a:t>Tiếng Việt 2</a:t>
            </a:r>
          </a:p>
        </p:txBody>
      </p:sp>
    </p:spTree>
    <p:extLst>
      <p:ext uri="{BB962C8B-B14F-4D97-AF65-F5344CB8AC3E}">
        <p14:creationId xmlns:p14="http://schemas.microsoft.com/office/powerpoint/2010/main" val="361555900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ội dung bài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ếng Việt 2">
            <a:extLst>
              <a:ext uri="{FF2B5EF4-FFF2-40B4-BE49-F238E27FC236}">
                <a16:creationId xmlns:a16="http://schemas.microsoft.com/office/drawing/2014/main" id="{1D975FD2-A7F8-45CA-9E52-4B928F94C528}"/>
              </a:ext>
            </a:extLst>
          </p:cNvPr>
          <p:cNvSpPr txBox="1"/>
          <p:nvPr userDrawn="1"/>
        </p:nvSpPr>
        <p:spPr>
          <a:xfrm>
            <a:off x="108710" y="100843"/>
            <a:ext cx="12788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bg1"/>
                </a:solidFill>
                <a:effectLst>
                  <a:glow rad="101600">
                    <a:srgbClr val="FF2592">
                      <a:alpha val="60000"/>
                    </a:srgbClr>
                  </a:glow>
                  <a:reflection blurRad="6350" stA="55000" endA="300" endPos="45500" dir="5400000" sy="-100000" algn="bl" rotWithShape="0"/>
                </a:effectLst>
                <a:latin typeface="Quicksand Medium" pitchFamily="2" charset="0"/>
                <a:ea typeface="Arial-Rounded" panose="020B0500000000000000" pitchFamily="34" charset="0"/>
                <a:cs typeface="Arial-Rounded" panose="020B0500000000000000" pitchFamily="34" charset="0"/>
              </a:defRPr>
            </a:lvl1pPr>
            <a:lvl2pPr marL="342900" defTabSz="685800">
              <a:defRPr sz="1350"/>
            </a:lvl2pPr>
            <a:lvl3pPr marL="685800" defTabSz="685800">
              <a:defRPr sz="1350"/>
            </a:lvl3pPr>
            <a:lvl4pPr marL="1028700" defTabSz="685800">
              <a:defRPr sz="1350"/>
            </a:lvl4pPr>
            <a:lvl5pPr marL="1371600" defTabSz="685800">
              <a:defRPr sz="1350"/>
            </a:lvl5pPr>
            <a:lvl6pPr marL="1714500" defTabSz="685800">
              <a:defRPr sz="1350"/>
            </a:lvl6pPr>
            <a:lvl7pPr marL="2057400" defTabSz="685800">
              <a:defRPr sz="1350"/>
            </a:lvl7pPr>
            <a:lvl8pPr marL="2400300" defTabSz="685800">
              <a:defRPr sz="1350"/>
            </a:lvl8pPr>
            <a:lvl9pPr marL="2743200" defTabSz="685800">
              <a:defRPr sz="1350"/>
            </a:lvl9pPr>
          </a:lstStyle>
          <a:p>
            <a:r>
              <a:rPr lang="en-US" sz="1400">
                <a:effectLst>
                  <a:glow rad="63500">
                    <a:srgbClr val="FF9900"/>
                  </a:glow>
                  <a:reflection blurRad="6350" stA="55000" endA="300" endPos="45500" dir="5400000" sy="-100000" algn="bl" rotWithShape="0"/>
                </a:effectLst>
              </a:rPr>
              <a:t>Tiếng Việt 2</a:t>
            </a:r>
          </a:p>
        </p:txBody>
      </p:sp>
    </p:spTree>
    <p:extLst>
      <p:ext uri="{BB962C8B-B14F-4D97-AF65-F5344CB8AC3E}">
        <p14:creationId xmlns:p14="http://schemas.microsoft.com/office/powerpoint/2010/main" val="264438276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ết thúc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4359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reveal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FAFB1-1E6D-7859-BA39-D18F52B68B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8CC7DB-FD52-AE34-868F-8CF0EB7B92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4A1FF4-008E-5677-E953-241FDEAC6C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03210-BA3C-4FD9-8D22-34F7D6A72D13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8530F6-5731-BEC1-2C2F-3AF8CA3DAB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FBDE3F-AAEA-5129-A70F-8A01C01FFA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CAD22-F385-4A80-BA26-8A7EC124E3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639364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B47C79-0A94-8C38-A8FC-113F552A0B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2A3171-1153-E1B1-F11F-11A6E660BD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BD1C6-D683-FCF3-9D05-5E43BAA901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03210-BA3C-4FD9-8D22-34F7D6A72D13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827EFC-DC79-0B4F-EB7A-F15D93CB53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97D72D-AD0D-DC35-459E-3D354DCBB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CAD22-F385-4A80-BA26-8A7EC124E3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19763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B0C35C-79A6-0D08-C38E-06C7B735C0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CA1BC5-C6F6-C6C2-9EB5-89786349B0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33DB13-FE44-A2BA-D3F5-FBE0A30795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03210-BA3C-4FD9-8D22-34F7D6A72D13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D6CBDE-EC8D-BA27-E25C-5A7D21A23D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800019-313C-D38E-4798-966A21643F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CAD22-F385-4A80-BA26-8A7EC124E3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442273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B36DE0-4DF2-CFA7-DB7A-31FD14A4E0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707588-75CB-B52B-A86F-BD0C7528FA8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A019C1-0286-A6BB-E880-4354485A63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D0E0D40-D518-1173-9A7E-427B476214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03210-BA3C-4FD9-8D22-34F7D6A72D13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9B9E41-9175-D126-FE83-B83F53D5F8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F991BC-E2C3-B4CE-2270-24EFF5D6CA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CAD22-F385-4A80-BA26-8A7EC124E3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52055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21FA2F-A129-8D83-C150-5A705EAFF6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1B7658-B638-E72E-25A0-1E9D6CCD21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7EEE72-9B9C-E684-050B-BC4FA76641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26D73A9-B0C5-FB27-BBDA-9D4B47D2A46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8EF343-1ECF-5E02-FE72-50F05B275AA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A8DA8E5-320C-2D86-8C63-CE53361194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03210-BA3C-4FD9-8D22-34F7D6A72D13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0A7C960-5480-F52B-8578-416FADA761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2113816-29B8-F89D-5FA7-3D88C9131C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CAD22-F385-4A80-BA26-8A7EC124E3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08158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2BBAE3-8DB7-5BA6-E8AC-6D5A551A56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C37F5A6-50BA-A95F-E2EB-00B686FE41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03210-BA3C-4FD9-8D22-34F7D6A72D13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EE91C95-5F63-2E8A-8BC8-C443E45E62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E1E423A-50F9-98EB-B624-C29AFD4107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CAD22-F385-4A80-BA26-8A7EC124E3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5712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9F94B3-B9C5-48E1-91E7-22CECA1ADB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3A4846-CFA9-42F7-B4D0-B33EFA32D9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FEA7D9-3183-45F2-9429-8BF7809C56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F907F8-7A0F-4894-8E46-E69B1F0B5BD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31263912"/>
      </p:ext>
    </p:extLst>
  </p:cSld>
  <p:clrMapOvr>
    <a:masterClrMapping/>
  </p:clrMapOvr>
  <p:transition>
    <p:dissolv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283D95E-C420-A53D-3F0A-68F07B3ED8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03210-BA3C-4FD9-8D22-34F7D6A72D13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3FE2483-D9DA-2A43-783D-28D239A8C4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A959CE-82E6-7BB9-137A-20CFD2A35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CAD22-F385-4A80-BA26-8A7EC124E3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0121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8C746D-206D-891E-CB43-50A9B96A3B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848DA1-BBEA-2143-51EC-C26F4FFF82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2552DB-1FD7-CC1A-72EC-CEB0AFFBD1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002BCE-CF18-DE5D-95D6-6E29F17950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03210-BA3C-4FD9-8D22-34F7D6A72D13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B3474D-56E0-05AF-F674-AA9A856F55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761636-2793-1E86-E227-F2C512D66D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CAD22-F385-4A80-BA26-8A7EC124E3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02854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07B5B7-0FB1-ABFE-2DD2-C9902010F5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EF9B708-5A31-B3ED-FD05-33EF9F1400F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3007E53-BA80-882C-B82C-8B6410CE28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53D955E-77B6-FB12-748E-F27714C7A5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03210-BA3C-4FD9-8D22-34F7D6A72D13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E39BA3-E923-A984-870E-A38EEE816C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96CAD3-6A7E-C757-315B-99CA617DE9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CAD22-F385-4A80-BA26-8A7EC124E3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06400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5963B9-1BA4-45D5-998A-EF87BE391F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71D55D9-9A01-C50B-FB88-6DEA241EFC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3ABB03-D019-C0A1-F95F-7FAEBE7BE6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03210-BA3C-4FD9-8D22-34F7D6A72D13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CB647F-CDD3-D6CB-3FF7-4B7B1D7837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46F94A-FA22-9E5D-B664-45E6A675A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CAD22-F385-4A80-BA26-8A7EC124E3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7014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FAA4579-7114-E3A9-C7E2-917A22BE192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A6ABC0D-7948-8E8E-44D9-9CB8F7D5AC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424932-2910-F770-62F0-27350D8E08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03210-BA3C-4FD9-8D22-34F7D6A72D13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2024ED-5AB8-56AD-4683-E1A9442955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C254AD-875C-D3E9-3B56-096D6F03E8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CAD22-F385-4A80-BA26-8A7EC124E3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913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2E7F707-DA6D-4DFA-86FB-16C5C43DE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1763BCF-7BDC-4DCF-978D-A8B809DC15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51B89A2-365B-4B2D-BF09-1DCD2A9BE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4096F9-5278-413C-B817-2CC82935162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26534174"/>
      </p:ext>
    </p:extLst>
  </p:cSld>
  <p:clrMapOvr>
    <a:masterClrMapping/>
  </p:clrMapOvr>
  <p:transition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D1E1A0E8-E312-4AFF-BA73-D6BE8C4BA7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794010C2-E3FF-4540-AB17-F03BF6EB7B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E2AC3C4-13EE-4897-8F52-75DB2E9C1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B4D3FB-D4D3-4CD9-BF63-7FE7753101E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40581957"/>
      </p:ext>
    </p:extLst>
  </p:cSld>
  <p:clrMapOvr>
    <a:masterClrMapping/>
  </p:clrMapOvr>
  <p:transition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6F92F6FA-C283-43A6-9CAB-1BA5F6D3E8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6B7F0AF8-C9CA-4A42-B0A7-0677D8C0B8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38211177-AD3D-4815-9048-2CC8B37967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3E7F29-1465-418D-9313-123531A26F7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879129"/>
      </p:ext>
    </p:extLst>
  </p:cSld>
  <p:clrMapOvr>
    <a:masterClrMapping/>
  </p:clrMapOvr>
  <p:transition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70B6975E-B153-40C3-8ACE-6D034F489E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600FCA4A-62C7-4F67-8D58-171FB986D0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C147BE6-7783-4B91-9967-C938BD2FEB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BFEF73-4447-484E-84E6-57FABEEC7BE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56456280"/>
      </p:ext>
    </p:extLst>
  </p:cSld>
  <p:clrMapOvr>
    <a:masterClrMapping/>
  </p:clrMapOvr>
  <p:transition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FB04310-8ED6-4C2F-93C9-9741D2BE5B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7ED6BF4-5760-4B8F-B066-753F037335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7D5B48A-DED6-4BAC-A396-5F343ADD5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B88F57-B5C3-47CB-8744-6C3F9BBC378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75863124"/>
      </p:ext>
    </p:extLst>
  </p:cSld>
  <p:clrMapOvr>
    <a:masterClrMapping/>
  </p:clrMapOvr>
  <p:transition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40FFD8A6-0388-471C-A7CA-A8667D186D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5D7F3DC-0FC9-4EF5-BDBE-B7CEB94DD5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31D6ED6-9C1B-4056-9116-59BC36CC45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727F49-4CDB-4631-83C4-CAB57BADFED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01614316"/>
      </p:ext>
    </p:extLst>
  </p:cSld>
  <p:clrMapOvr>
    <a:masterClrMapping/>
  </p:clrMapOvr>
  <p:transition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23.xml"/><Relationship Id="rId4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0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3B9095EB-E388-4347-ACC3-784693E40ADE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78DE4F00-B7DE-4D0C-9C4D-865C9C7050E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2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8B07F7-D9A5-4FDC-B3D3-04F237FA9C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DA58E0-A29F-4A63-B0AE-80F941A6D9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18D9A7-68B8-458E-8C10-E5233FD76C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9BE6F8D1-8EC5-4152-AFB2-3396C96B704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840493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5" r:id="rId12"/>
    <p:sldLayoutId id="2147483686" r:id="rId13"/>
    <p:sldLayoutId id="2147483687" r:id="rId14"/>
    <p:sldLayoutId id="2147483688" r:id="rId15"/>
    <p:sldLayoutId id="2147483689" r:id="rId16"/>
    <p:sldLayoutId id="2147483690" r:id="rId17"/>
    <p:sldLayoutId id="2147483691" r:id="rId18"/>
  </p:sldLayoutIdLst>
  <p:transition>
    <p:dissolve/>
  </p:transition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6869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</p:sldLayoutIdLst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625DE6B-CD36-4EDD-0CA6-772E183F3F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8FA846-0048-C33E-04A8-83CC730BE2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0071BF-851D-8712-0710-FA03DFD9570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503210-BA3C-4FD9-8D22-34F7D6A72D13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BEF5EA-C385-099C-9E8E-395706CEE4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7FC75F-1967-3B83-513B-D52746FE7F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FCAD22-F385-4A80-BA26-8A7EC124E3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3399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5" Type="http://schemas.openxmlformats.org/officeDocument/2006/relationships/image" Target="../media/image1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3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3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3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3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4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3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3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3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3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3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3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3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gif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gif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0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34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kgr 2">
            <a:extLst>
              <a:ext uri="{FF2B5EF4-FFF2-40B4-BE49-F238E27FC236}">
                <a16:creationId xmlns:a16="http://schemas.microsoft.com/office/drawing/2014/main" id="{A6891109-3BEE-4379-BBA4-773EFE69BA2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43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9" name="bkgr 3">
            <a:extLst>
              <a:ext uri="{FF2B5EF4-FFF2-40B4-BE49-F238E27FC236}">
                <a16:creationId xmlns:a16="http://schemas.microsoft.com/office/drawing/2014/main" id="{2CFB906B-C86E-4F7B-8561-CCFA1F145B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2160529"/>
            <a:ext cx="9143999" cy="2975378"/>
          </a:xfrm>
          <a:prstGeom prst="rect">
            <a:avLst/>
          </a:prstGeom>
        </p:spPr>
      </p:pic>
      <p:pic>
        <p:nvPicPr>
          <p:cNvPr id="23" name="Mây 3">
            <a:extLst>
              <a:ext uri="{FF2B5EF4-FFF2-40B4-BE49-F238E27FC236}">
                <a16:creationId xmlns:a16="http://schemas.microsoft.com/office/drawing/2014/main" id="{AE93FE02-DB59-4C79-9595-BDB21391818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8803" y="1202170"/>
            <a:ext cx="873276" cy="401707"/>
          </a:xfrm>
          <a:prstGeom prst="rect">
            <a:avLst/>
          </a:prstGeom>
        </p:spPr>
      </p:pic>
      <p:pic>
        <p:nvPicPr>
          <p:cNvPr id="27" name="Mặt trời">
            <a:extLst>
              <a:ext uri="{FF2B5EF4-FFF2-40B4-BE49-F238E27FC236}">
                <a16:creationId xmlns:a16="http://schemas.microsoft.com/office/drawing/2014/main" id="{6636E5CD-B3A7-4E53-948D-E3AEF61E335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0197" y="880601"/>
            <a:ext cx="935245" cy="932127"/>
          </a:xfrm>
          <a:prstGeom prst="rect">
            <a:avLst/>
          </a:prstGeom>
        </p:spPr>
      </p:pic>
      <p:pic>
        <p:nvPicPr>
          <p:cNvPr id="8" name="Bảng">
            <a:extLst>
              <a:ext uri="{FF2B5EF4-FFF2-40B4-BE49-F238E27FC236}">
                <a16:creationId xmlns:a16="http://schemas.microsoft.com/office/drawing/2014/main" id="{B01E563B-2B5B-42EE-8427-356BDB4C799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658" y="716499"/>
            <a:ext cx="8607741" cy="4964953"/>
          </a:xfrm>
          <a:prstGeom prst="rect">
            <a:avLst/>
          </a:prstGeom>
        </p:spPr>
      </p:pic>
      <p:pic>
        <p:nvPicPr>
          <p:cNvPr id="5" name="bkgr 1">
            <a:extLst>
              <a:ext uri="{FF2B5EF4-FFF2-40B4-BE49-F238E27FC236}">
                <a16:creationId xmlns:a16="http://schemas.microsoft.com/office/drawing/2014/main" id="{EE608529-74D9-400B-8DBC-8AA55BF44F4C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-247"/>
          <a:stretch/>
        </p:blipFill>
        <p:spPr>
          <a:xfrm>
            <a:off x="-20215" y="5354561"/>
            <a:ext cx="9144000" cy="1561204"/>
          </a:xfrm>
          <a:prstGeom prst="rect">
            <a:avLst/>
          </a:prstGeom>
        </p:spPr>
      </p:pic>
      <p:pic>
        <p:nvPicPr>
          <p:cNvPr id="11" name="bóng bay 1">
            <a:extLst>
              <a:ext uri="{FF2B5EF4-FFF2-40B4-BE49-F238E27FC236}">
                <a16:creationId xmlns:a16="http://schemas.microsoft.com/office/drawing/2014/main" id="{7A93F8E8-0282-4159-B1C7-00A9F2E978C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921" y="2407840"/>
            <a:ext cx="542129" cy="983060"/>
          </a:xfrm>
          <a:prstGeom prst="rect">
            <a:avLst/>
          </a:prstGeom>
        </p:spPr>
      </p:pic>
      <p:pic>
        <p:nvPicPr>
          <p:cNvPr id="13" name="bóng bay 2">
            <a:extLst>
              <a:ext uri="{FF2B5EF4-FFF2-40B4-BE49-F238E27FC236}">
                <a16:creationId xmlns:a16="http://schemas.microsoft.com/office/drawing/2014/main" id="{22C5EFB3-49C0-4658-A0CA-CD0E4F34678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6345" y="939363"/>
            <a:ext cx="396134" cy="835181"/>
          </a:xfrm>
          <a:prstGeom prst="rect">
            <a:avLst/>
          </a:prstGeom>
        </p:spPr>
      </p:pic>
      <p:pic>
        <p:nvPicPr>
          <p:cNvPr id="15" name="bóng bay 3">
            <a:extLst>
              <a:ext uri="{FF2B5EF4-FFF2-40B4-BE49-F238E27FC236}">
                <a16:creationId xmlns:a16="http://schemas.microsoft.com/office/drawing/2014/main" id="{BBB5CE74-F31D-4B7D-BF2E-90F5B2E105D1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1763" y="1072448"/>
            <a:ext cx="482125" cy="874253"/>
          </a:xfrm>
          <a:prstGeom prst="rect">
            <a:avLst/>
          </a:prstGeom>
        </p:spPr>
      </p:pic>
      <p:pic>
        <p:nvPicPr>
          <p:cNvPr id="17" name="bóng bay 4">
            <a:extLst>
              <a:ext uri="{FF2B5EF4-FFF2-40B4-BE49-F238E27FC236}">
                <a16:creationId xmlns:a16="http://schemas.microsoft.com/office/drawing/2014/main" id="{D89CA989-BC85-4D67-8058-6CFC5AEDBA4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412" y="3072510"/>
            <a:ext cx="607682" cy="1101929"/>
          </a:xfrm>
          <a:prstGeom prst="rect">
            <a:avLst/>
          </a:prstGeom>
        </p:spPr>
      </p:pic>
      <p:pic>
        <p:nvPicPr>
          <p:cNvPr id="21" name="Mây 1">
            <a:extLst>
              <a:ext uri="{FF2B5EF4-FFF2-40B4-BE49-F238E27FC236}">
                <a16:creationId xmlns:a16="http://schemas.microsoft.com/office/drawing/2014/main" id="{7D6F8ED2-3AEC-4783-9D72-751F57811146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73" y="1140588"/>
            <a:ext cx="873276" cy="401707"/>
          </a:xfrm>
          <a:prstGeom prst="rect">
            <a:avLst/>
          </a:prstGeom>
        </p:spPr>
      </p:pic>
      <p:pic>
        <p:nvPicPr>
          <p:cNvPr id="19" name="Mây 2">
            <a:extLst>
              <a:ext uri="{FF2B5EF4-FFF2-40B4-BE49-F238E27FC236}">
                <a16:creationId xmlns:a16="http://schemas.microsoft.com/office/drawing/2014/main" id="{52AF4C38-29F5-4402-B531-270D2EBA04A4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4636" y="1222676"/>
            <a:ext cx="872416" cy="395495"/>
          </a:xfrm>
          <a:prstGeom prst="rect">
            <a:avLst/>
          </a:prstGeom>
        </p:spPr>
      </p:pic>
      <p:pic>
        <p:nvPicPr>
          <p:cNvPr id="25" name="Mây 4">
            <a:extLst>
              <a:ext uri="{FF2B5EF4-FFF2-40B4-BE49-F238E27FC236}">
                <a16:creationId xmlns:a16="http://schemas.microsoft.com/office/drawing/2014/main" id="{440933B4-60B6-471D-9839-79BAFAC76CB0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8275" y="1384742"/>
            <a:ext cx="1029953" cy="516693"/>
          </a:xfrm>
          <a:prstGeom prst="rect">
            <a:avLst/>
          </a:prstGeom>
        </p:spPr>
      </p:pic>
      <p:sp>
        <p:nvSpPr>
          <p:cNvPr id="28" name="Luyện đọc từ khó">
            <a:extLst>
              <a:ext uri="{FF2B5EF4-FFF2-40B4-BE49-F238E27FC236}">
                <a16:creationId xmlns:a16="http://schemas.microsoft.com/office/drawing/2014/main" id="{E14D4A15-BAA0-4C95-832F-EBC1362431C4}"/>
              </a:ext>
            </a:extLst>
          </p:cNvPr>
          <p:cNvSpPr txBox="1"/>
          <p:nvPr/>
        </p:nvSpPr>
        <p:spPr>
          <a:xfrm>
            <a:off x="1220112" y="1542480"/>
            <a:ext cx="6946132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iCiel Cucho" pitchFamily="50" charset="0"/>
              </a:rPr>
              <a:t>Bài 10: </a:t>
            </a:r>
          </a:p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iCiel Cucho" pitchFamily="50" charset="0"/>
              </a:rPr>
              <a:t>Lợi ích </a:t>
            </a:r>
          </a:p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iCiel Cucho" pitchFamily="50" charset="0"/>
              </a:rPr>
              <a:t>của việc nuôi gà</a:t>
            </a:r>
            <a:endParaRPr kumimoji="0" lang="en-US" sz="80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iCiel Cucho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5059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25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8" name="Picture 12" descr="DSC0041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1524000"/>
            <a:ext cx="8839200" cy="5123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9" name="Text Box 13"/>
          <p:cNvSpPr txBox="1">
            <a:spLocks noChangeArrowheads="1"/>
          </p:cNvSpPr>
          <p:nvPr/>
        </p:nvSpPr>
        <p:spPr bwMode="auto">
          <a:xfrm>
            <a:off x="2438400" y="6046788"/>
            <a:ext cx="1809750" cy="519112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Trục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dài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9230" name="Text Box 14"/>
          <p:cNvSpPr txBox="1">
            <a:spLocks noChangeArrowheads="1"/>
          </p:cNvSpPr>
          <p:nvPr/>
        </p:nvSpPr>
        <p:spPr bwMode="auto">
          <a:xfrm>
            <a:off x="5715000" y="6046788"/>
            <a:ext cx="2244725" cy="519112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Trục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ngắn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9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9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9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9" grpId="0" animBg="1"/>
      <p:bldP spid="923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2" name="Picture 12" descr="DSC0042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500" y="1301262"/>
            <a:ext cx="8763000" cy="5175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3" name="Text Box 13"/>
          <p:cNvSpPr txBox="1">
            <a:spLocks noChangeArrowheads="1"/>
          </p:cNvSpPr>
          <p:nvPr/>
        </p:nvSpPr>
        <p:spPr bwMode="auto">
          <a:xfrm>
            <a:off x="3235570" y="5638800"/>
            <a:ext cx="3094892" cy="52322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Bánh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xe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10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800" decel="100000"/>
                                        <p:tgtEl>
                                          <p:spTgt spid="102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102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102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102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75" name="Picture 11" descr="DSC004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" y="904142"/>
            <a:ext cx="8915400" cy="528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76" name="Text Box 12"/>
          <p:cNvSpPr txBox="1">
            <a:spLocks noChangeArrowheads="1"/>
          </p:cNvSpPr>
          <p:nvPr/>
        </p:nvSpPr>
        <p:spPr bwMode="auto">
          <a:xfrm>
            <a:off x="800100" y="5023632"/>
            <a:ext cx="1687513" cy="52322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Ốc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và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vít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1277" name="Text Box 13"/>
          <p:cNvSpPr txBox="1">
            <a:spLocks noChangeArrowheads="1"/>
          </p:cNvSpPr>
          <p:nvPr/>
        </p:nvSpPr>
        <p:spPr bwMode="auto">
          <a:xfrm>
            <a:off x="3390900" y="5023632"/>
            <a:ext cx="2362200" cy="52322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 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Vòng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hãm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1278" name="Text Box 14"/>
          <p:cNvSpPr txBox="1">
            <a:spLocks noChangeArrowheads="1"/>
          </p:cNvSpPr>
          <p:nvPr/>
        </p:nvSpPr>
        <p:spPr bwMode="auto">
          <a:xfrm>
            <a:off x="6324600" y="5048250"/>
            <a:ext cx="2590800" cy="52322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 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Cờ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lê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,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tua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vít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1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800" decel="100000"/>
                                        <p:tgtEl>
                                          <p:spTgt spid="112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112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112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112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2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2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800" decel="100000"/>
                                        <p:tgtEl>
                                          <p:spTgt spid="112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1127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112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112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2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2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800" decel="100000"/>
                                        <p:tgtEl>
                                          <p:spTgt spid="112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112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112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800" decel="100000" fill="hold"/>
                                        <p:tgtEl>
                                          <p:spTgt spid="112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2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2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6" grpId="0" animBg="1"/>
      <p:bldP spid="11277" grpId="0" animBg="1"/>
      <p:bldP spid="1127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1" name="Rectangle 12"/>
          <p:cNvSpPr>
            <a:spLocks noChangeArrowheads="1"/>
          </p:cNvSpPr>
          <p:nvPr/>
        </p:nvSpPr>
        <p:spPr bwMode="auto">
          <a:xfrm>
            <a:off x="811484" y="750550"/>
            <a:ext cx="368431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1.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Chọn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chi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tiết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và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dụng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cụ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graphicFrame>
        <p:nvGraphicFramePr>
          <p:cNvPr id="31248" name="Group 5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4280322"/>
              </p:ext>
            </p:extLst>
          </p:nvPr>
        </p:nvGraphicFramePr>
        <p:xfrm>
          <a:off x="228600" y="1271204"/>
          <a:ext cx="4267200" cy="4784776"/>
        </p:xfrm>
        <a:graphic>
          <a:graphicData uri="http://schemas.openxmlformats.org/drawingml/2006/table">
            <a:tbl>
              <a:tblPr/>
              <a:tblGrid>
                <a:gridCol w="30210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461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8722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</a:rPr>
                        <a:t>STT            </a:t>
                      </a:r>
                      <a:r>
                        <a:rPr kumimoji="0" lang="en-US" sz="2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</a:rPr>
                        <a:t>Tªn</a:t>
                      </a:r>
                      <a:r>
                        <a:rPr kumimoji="0" 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</a:rPr>
                        <a:t> </a:t>
                      </a:r>
                      <a:r>
                        <a:rPr kumimoji="0" lang="en-US" sz="2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</a:rPr>
                        <a:t>gäi</a:t>
                      </a:r>
                      <a:endParaRPr kumimoji="0" lang="en-US" sz="2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</a:rPr>
                        <a:t>Sè</a:t>
                      </a:r>
                      <a:r>
                        <a:rPr kumimoji="0" 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</a:rPr>
                        <a:t> </a:t>
                      </a:r>
                      <a:r>
                        <a:rPr kumimoji="0" lang="en-US" sz="2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</a:rPr>
                        <a:t>lự­îng</a:t>
                      </a:r>
                      <a:endParaRPr kumimoji="0" lang="en-US" sz="2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528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.VnTime" pitchFamily="34" charset="0"/>
                        </a:rPr>
                        <a:t>1          </a:t>
                      </a:r>
                      <a:r>
                        <a:rPr kumimoji="0" lang="en-US" sz="22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.VnTime" pitchFamily="34" charset="0"/>
                        </a:rPr>
                        <a:t>TÊm</a:t>
                      </a:r>
                      <a:r>
                        <a:rPr kumimoji="0" lang="en-US" sz="22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.VnTime" pitchFamily="34" charset="0"/>
                        </a:rPr>
                        <a:t> </a:t>
                      </a:r>
                      <a:r>
                        <a:rPr kumimoji="0" lang="en-US" sz="22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.VnTime" pitchFamily="34" charset="0"/>
                        </a:rPr>
                        <a:t>lín</a:t>
                      </a:r>
                      <a:endParaRPr kumimoji="0" lang="en-US" sz="2200" b="1" i="1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.VnTime" pitchFamily="34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528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.VnTime" pitchFamily="34" charset="0"/>
                        </a:rPr>
                        <a:t>2         </a:t>
                      </a:r>
                      <a:r>
                        <a:rPr kumimoji="0" lang="en-US" sz="22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.VnTime" pitchFamily="34" charset="0"/>
                        </a:rPr>
                        <a:t>TÊm</a:t>
                      </a:r>
                      <a:r>
                        <a:rPr kumimoji="0" lang="en-US" sz="22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.VnTime" pitchFamily="34" charset="0"/>
                        </a:rPr>
                        <a:t> </a:t>
                      </a:r>
                      <a:r>
                        <a:rPr kumimoji="0" lang="en-US" sz="22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.VnTime" pitchFamily="34" charset="0"/>
                        </a:rPr>
                        <a:t>nhá</a:t>
                      </a:r>
                      <a:endParaRPr kumimoji="0" lang="en-US" sz="2200" b="1" i="1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.VnTime" pitchFamily="34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528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.VnTime" pitchFamily="34" charset="0"/>
                        </a:rPr>
                        <a:t>3         Ba </a:t>
                      </a:r>
                      <a:r>
                        <a:rPr kumimoji="0" lang="en-US" sz="22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.VnTime" pitchFamily="34" charset="0"/>
                        </a:rPr>
                        <a:t>tÊm</a:t>
                      </a:r>
                      <a:r>
                        <a:rPr kumimoji="0" lang="en-US" sz="22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.VnTime" pitchFamily="34" charset="0"/>
                        </a:rPr>
                        <a:t> </a:t>
                      </a:r>
                      <a:r>
                        <a:rPr kumimoji="0" lang="en-US" sz="22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.VnTime" pitchFamily="34" charset="0"/>
                        </a:rPr>
                        <a:t>ch</a:t>
                      </a:r>
                      <a:r>
                        <a:rPr kumimoji="0" lang="en-US" sz="22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.VnTime" pitchFamily="34" charset="0"/>
                        </a:rPr>
                        <a:t>÷ U</a:t>
                      </a:r>
                    </a:p>
                  </a:txBody>
                  <a:tcPr horzOverflow="overflow">
                    <a:lnL w="381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.VnTime" pitchFamily="34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528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.VnTime" pitchFamily="34" charset="0"/>
                        </a:rPr>
                        <a:t>4        </a:t>
                      </a:r>
                      <a:r>
                        <a:rPr kumimoji="0" lang="en-US" sz="22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.VnTime" pitchFamily="34" charset="0"/>
                        </a:rPr>
                        <a:t>TÊm</a:t>
                      </a:r>
                      <a:r>
                        <a:rPr kumimoji="0" lang="en-US" sz="22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.VnTime" pitchFamily="34" charset="0"/>
                        </a:rPr>
                        <a:t> </a:t>
                      </a:r>
                      <a:r>
                        <a:rPr kumimoji="0" lang="en-US" sz="22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.VnTime" pitchFamily="34" charset="0"/>
                        </a:rPr>
                        <a:t>mÆt</a:t>
                      </a:r>
                      <a:r>
                        <a:rPr kumimoji="0" lang="en-US" sz="22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.VnTime" pitchFamily="34" charset="0"/>
                        </a:rPr>
                        <a:t> ca bin</a:t>
                      </a:r>
                    </a:p>
                  </a:txBody>
                  <a:tcPr horzOverflow="overflow">
                    <a:lnL w="381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.VnTime" pitchFamily="34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528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.VnTime" pitchFamily="34" charset="0"/>
                        </a:rPr>
                        <a:t> 5         </a:t>
                      </a:r>
                      <a:r>
                        <a:rPr kumimoji="0" lang="en-US" sz="22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.VnTime" pitchFamily="34" charset="0"/>
                        </a:rPr>
                        <a:t>TÊm</a:t>
                      </a:r>
                      <a:r>
                        <a:rPr kumimoji="0" lang="en-US" sz="22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.VnTime" pitchFamily="34" charset="0"/>
                        </a:rPr>
                        <a:t> L</a:t>
                      </a:r>
                    </a:p>
                  </a:txBody>
                  <a:tcPr horzOverflow="overflow">
                    <a:lnL w="381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.VnTime" pitchFamily="34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528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.VnTime" pitchFamily="34" charset="0"/>
                        </a:rPr>
                        <a:t> 6     Thanh th¼ng 11 </a:t>
                      </a:r>
                      <a:r>
                        <a:rPr kumimoji="0" lang="en-US" sz="22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.VnTime" pitchFamily="34" charset="0"/>
                        </a:rPr>
                        <a:t>lç</a:t>
                      </a:r>
                      <a:endParaRPr kumimoji="0" lang="en-US" sz="2200" b="1" i="1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.VnTime" pitchFamily="34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528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.VnTime" pitchFamily="34" charset="0"/>
                        </a:rPr>
                        <a:t>7       Thanh th¼ng 7 </a:t>
                      </a:r>
                      <a:r>
                        <a:rPr kumimoji="0" lang="en-US" sz="22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.VnTime" pitchFamily="34" charset="0"/>
                        </a:rPr>
                        <a:t>lç</a:t>
                      </a:r>
                      <a:endParaRPr kumimoji="0" lang="en-US" sz="2200" b="1" i="1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.VnTime" pitchFamily="34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528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.VnTime" pitchFamily="34" charset="0"/>
                        </a:rPr>
                        <a:t>8       Thanh th¼ng 6 </a:t>
                      </a:r>
                      <a:r>
                        <a:rPr kumimoji="0" lang="en-US" sz="22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.VnTime" pitchFamily="34" charset="0"/>
                        </a:rPr>
                        <a:t>lç</a:t>
                      </a:r>
                      <a:endParaRPr kumimoji="0" lang="en-US" sz="2200" b="1" i="1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.VnTime" pitchFamily="34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5528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.VnTime" pitchFamily="34" charset="0"/>
                        </a:rPr>
                        <a:t>9      Thanh th¼ng 3 </a:t>
                      </a:r>
                      <a:r>
                        <a:rPr kumimoji="0" lang="en-US" sz="22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.VnTime" pitchFamily="34" charset="0"/>
                        </a:rPr>
                        <a:t>lç</a:t>
                      </a:r>
                      <a:endParaRPr kumimoji="0" lang="en-US" sz="2200" b="1" i="1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.VnTime" pitchFamily="34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31173" name="Group 45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4458033"/>
              </p:ext>
            </p:extLst>
          </p:nvPr>
        </p:nvGraphicFramePr>
        <p:xfrm>
          <a:off x="4572000" y="1206218"/>
          <a:ext cx="4343382" cy="4445564"/>
        </p:xfrm>
        <a:graphic>
          <a:graphicData uri="http://schemas.openxmlformats.org/drawingml/2006/table">
            <a:tbl>
              <a:tblPr/>
              <a:tblGrid>
                <a:gridCol w="27512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921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7170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</a:rPr>
                        <a:t>STT            </a:t>
                      </a:r>
                      <a:r>
                        <a:rPr kumimoji="0" lang="en-US" sz="2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</a:rPr>
                        <a:t>Tªn</a:t>
                      </a:r>
                      <a:r>
                        <a:rPr kumimoji="0" 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</a:rPr>
                        <a:t> </a:t>
                      </a:r>
                      <a:r>
                        <a:rPr kumimoji="0" lang="en-US" sz="2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</a:rPr>
                        <a:t>gäi</a:t>
                      </a:r>
                      <a:endParaRPr kumimoji="0" lang="en-US" sz="2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</a:rPr>
                        <a:t>Sè</a:t>
                      </a:r>
                      <a:r>
                        <a:rPr kumimoji="0" 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</a:rPr>
                        <a:t> l­</a:t>
                      </a:r>
                      <a:r>
                        <a:rPr kumimoji="0" lang="vi-VN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</a:rPr>
                        <a:t>ư</a:t>
                      </a:r>
                      <a:r>
                        <a:rPr kumimoji="0" lang="en-US" sz="2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</a:rPr>
                        <a:t>îng</a:t>
                      </a:r>
                      <a:endParaRPr kumimoji="0" lang="en-US" sz="2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929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.VnTime" pitchFamily="34" charset="0"/>
                        </a:rPr>
                        <a:t>10    Thanh </a:t>
                      </a:r>
                      <a:r>
                        <a:rPr kumimoji="0" lang="en-US" sz="22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.VnTime" pitchFamily="34" charset="0"/>
                        </a:rPr>
                        <a:t>ch</a:t>
                      </a:r>
                      <a:r>
                        <a:rPr kumimoji="0" lang="en-US" sz="22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.VnTime" pitchFamily="34" charset="0"/>
                        </a:rPr>
                        <a:t>÷ U </a:t>
                      </a:r>
                      <a:r>
                        <a:rPr kumimoji="0" lang="en-US" sz="22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.VnTime" pitchFamily="34" charset="0"/>
                        </a:rPr>
                        <a:t>dµi</a:t>
                      </a:r>
                      <a:endParaRPr kumimoji="0" lang="en-US" sz="2200" b="1" i="1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.VnTime" pitchFamily="34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446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.VnTime" pitchFamily="34" charset="0"/>
                        </a:rPr>
                        <a:t>11     Thanh </a:t>
                      </a:r>
                      <a:r>
                        <a:rPr kumimoji="0" lang="en-US" sz="22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.VnTime" pitchFamily="34" charset="0"/>
                        </a:rPr>
                        <a:t>ch</a:t>
                      </a:r>
                      <a:r>
                        <a:rPr kumimoji="0" lang="en-US" sz="22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.VnTime" pitchFamily="34" charset="0"/>
                        </a:rPr>
                        <a:t>÷ L </a:t>
                      </a:r>
                      <a:r>
                        <a:rPr kumimoji="0" lang="en-US" sz="22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.VnTime" pitchFamily="34" charset="0"/>
                        </a:rPr>
                        <a:t>dµi</a:t>
                      </a:r>
                      <a:endParaRPr kumimoji="0" lang="en-US" sz="2200" b="1" i="1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.VnTime" pitchFamily="34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68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.VnTime" pitchFamily="34" charset="0"/>
                        </a:rPr>
                        <a:t>12        </a:t>
                      </a:r>
                      <a:r>
                        <a:rPr kumimoji="0" lang="en-US" sz="22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.VnTime" pitchFamily="34" charset="0"/>
                        </a:rPr>
                        <a:t>Trôc</a:t>
                      </a:r>
                      <a:r>
                        <a:rPr kumimoji="0" lang="en-US" sz="22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.VnTime" pitchFamily="34" charset="0"/>
                        </a:rPr>
                        <a:t> </a:t>
                      </a:r>
                      <a:r>
                        <a:rPr kumimoji="0" lang="en-US" sz="22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.VnTime" pitchFamily="34" charset="0"/>
                        </a:rPr>
                        <a:t>dµi</a:t>
                      </a:r>
                      <a:endParaRPr kumimoji="0" lang="en-US" sz="2200" b="1" i="1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.VnTime" pitchFamily="34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44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.VnTime" pitchFamily="34" charset="0"/>
                        </a:rPr>
                        <a:t>13       </a:t>
                      </a:r>
                      <a:r>
                        <a:rPr kumimoji="0" lang="en-US" sz="22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.VnTime" pitchFamily="34" charset="0"/>
                        </a:rPr>
                        <a:t>Trôc</a:t>
                      </a:r>
                      <a:r>
                        <a:rPr kumimoji="0" lang="en-US" sz="22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.VnTime" pitchFamily="34" charset="0"/>
                        </a:rPr>
                        <a:t> ng¾n</a:t>
                      </a:r>
                    </a:p>
                  </a:txBody>
                  <a:tcPr horzOverflow="overflow">
                    <a:lnL w="381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.VnTime" pitchFamily="34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205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.VnTime" pitchFamily="34" charset="0"/>
                        </a:rPr>
                        <a:t>14       </a:t>
                      </a:r>
                      <a:r>
                        <a:rPr kumimoji="0" lang="en-US" sz="22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.VnTime" pitchFamily="34" charset="0"/>
                        </a:rPr>
                        <a:t>B¸nh</a:t>
                      </a:r>
                      <a:r>
                        <a:rPr kumimoji="0" lang="en-US" sz="22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.VnTime" pitchFamily="34" charset="0"/>
                        </a:rPr>
                        <a:t> </a:t>
                      </a:r>
                      <a:r>
                        <a:rPr kumimoji="0" lang="en-US" sz="22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.VnTime" pitchFamily="34" charset="0"/>
                        </a:rPr>
                        <a:t>xe</a:t>
                      </a:r>
                      <a:endParaRPr kumimoji="0" lang="en-US" sz="2200" b="1" i="1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.VnTime" pitchFamily="34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929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.VnTime" pitchFamily="34" charset="0"/>
                        </a:rPr>
                        <a:t>15       </a:t>
                      </a:r>
                      <a:r>
                        <a:rPr kumimoji="0" lang="en-US" sz="22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.VnTime" pitchFamily="34" charset="0"/>
                        </a:rPr>
                        <a:t>Vßng</a:t>
                      </a:r>
                      <a:r>
                        <a:rPr kumimoji="0" lang="en-US" sz="22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.VnTime" pitchFamily="34" charset="0"/>
                        </a:rPr>
                        <a:t> </a:t>
                      </a:r>
                      <a:r>
                        <a:rPr kumimoji="0" lang="en-US" sz="22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.VnTime" pitchFamily="34" charset="0"/>
                        </a:rPr>
                        <a:t>h·m</a:t>
                      </a:r>
                      <a:endParaRPr kumimoji="0" lang="en-US" sz="2200" b="1" i="1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.VnTime" pitchFamily="34" charset="0"/>
                        </a:rPr>
                        <a:t>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929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.VnTimeH" pitchFamily="34" charset="0"/>
                        </a:rPr>
                        <a:t>16       </a:t>
                      </a:r>
                      <a:r>
                        <a:rPr kumimoji="0" lang="en-US" sz="22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.VnTimeH" pitchFamily="34" charset="0"/>
                        </a:rPr>
                        <a:t>è</a:t>
                      </a:r>
                      <a:r>
                        <a:rPr kumimoji="0" lang="en-US" sz="22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.VnTime" pitchFamily="34" charset="0"/>
                        </a:rPr>
                        <a:t>c</a:t>
                      </a:r>
                      <a:r>
                        <a:rPr kumimoji="0" lang="en-US" sz="22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.VnTime" pitchFamily="34" charset="0"/>
                        </a:rPr>
                        <a:t> </a:t>
                      </a:r>
                      <a:r>
                        <a:rPr kumimoji="0" lang="en-US" sz="22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.VnTime" pitchFamily="34" charset="0"/>
                        </a:rPr>
                        <a:t>vÝt</a:t>
                      </a:r>
                      <a:endParaRPr kumimoji="0" lang="en-US" sz="2200" b="1" i="1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.VnTime" pitchFamily="34" charset="0"/>
                        </a:rPr>
                        <a:t>21 </a:t>
                      </a:r>
                      <a:r>
                        <a:rPr kumimoji="0" lang="en-US" sz="2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.VnTime" pitchFamily="34" charset="0"/>
                        </a:rPr>
                        <a:t>bé</a:t>
                      </a:r>
                      <a:endParaRPr kumimoji="0" lang="en-US" sz="22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8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.VnTime" pitchFamily="34" charset="0"/>
                        </a:rPr>
                        <a:t>17       </a:t>
                      </a:r>
                      <a:r>
                        <a:rPr kumimoji="0" lang="en-US" sz="22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.VnTime" pitchFamily="34" charset="0"/>
                        </a:rPr>
                        <a:t>Cê</a:t>
                      </a:r>
                      <a:r>
                        <a:rPr kumimoji="0" lang="en-US" sz="22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.VnTime" pitchFamily="34" charset="0"/>
                        </a:rPr>
                        <a:t> - lª</a:t>
                      </a:r>
                    </a:p>
                  </a:txBody>
                  <a:tcPr anchor="b" horzOverflow="overflow">
                    <a:lnL w="381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.VnTime" pitchFamily="34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8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1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.VnTime" pitchFamily="34" charset="0"/>
                        </a:rPr>
                        <a:t>18       Tua - vÝt</a:t>
                      </a:r>
                    </a:p>
                  </a:txBody>
                  <a:tcPr horzOverflow="overflow">
                    <a:lnL w="381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.VnTime" pitchFamily="34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E3730BA8-62AD-4A27-B150-37F50A99ECD9}"/>
              </a:ext>
            </a:extLst>
          </p:cNvPr>
          <p:cNvCxnSpPr>
            <a:cxnSpLocks/>
          </p:cNvCxnSpPr>
          <p:nvPr/>
        </p:nvCxnSpPr>
        <p:spPr>
          <a:xfrm>
            <a:off x="828392" y="1207750"/>
            <a:ext cx="0" cy="50482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038083E-F662-415D-BFF5-BA4D1C86523C}"/>
              </a:ext>
            </a:extLst>
          </p:cNvPr>
          <p:cNvCxnSpPr>
            <a:cxnSpLocks/>
          </p:cNvCxnSpPr>
          <p:nvPr/>
        </p:nvCxnSpPr>
        <p:spPr>
          <a:xfrm>
            <a:off x="5106572" y="1207750"/>
            <a:ext cx="0" cy="4444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4" name="Oval 6"/>
          <p:cNvSpPr>
            <a:spLocks noChangeArrowheads="1"/>
          </p:cNvSpPr>
          <p:nvPr/>
        </p:nvSpPr>
        <p:spPr bwMode="auto">
          <a:xfrm>
            <a:off x="3768183" y="1455002"/>
            <a:ext cx="762000" cy="635000"/>
          </a:xfrm>
          <a:prstGeom prst="ellipse">
            <a:avLst/>
          </a:prstGeom>
          <a:solidFill>
            <a:srgbClr val="FFFF00"/>
          </a:solidFill>
          <a:ln w="38100">
            <a:solidFill>
              <a:srgbClr val="FF0066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1</a:t>
            </a:r>
          </a:p>
        </p:txBody>
      </p:sp>
      <p:sp>
        <p:nvSpPr>
          <p:cNvPr id="32775" name="Rectangle 7"/>
          <p:cNvSpPr>
            <a:spLocks noChangeArrowheads="1"/>
          </p:cNvSpPr>
          <p:nvPr/>
        </p:nvSpPr>
        <p:spPr bwMode="auto">
          <a:xfrm>
            <a:off x="4599880" y="2451177"/>
            <a:ext cx="4544120" cy="1108927"/>
          </a:xfrm>
          <a:prstGeom prst="rect">
            <a:avLst/>
          </a:prstGeom>
          <a:solidFill>
            <a:srgbClr val="FF0066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Lắp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bộ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phận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khung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sàn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xe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và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giá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đỡ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pic>
        <p:nvPicPr>
          <p:cNvPr id="32776" name="Picture 8" descr="DSC0042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7878" y="2428875"/>
            <a:ext cx="4572000" cy="3847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7" name="Picture 9" descr="DSC0045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3495675"/>
            <a:ext cx="4572000" cy="2780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8" name="Text Box 10"/>
          <p:cNvSpPr txBox="1">
            <a:spLocks noChangeArrowheads="1"/>
          </p:cNvSpPr>
          <p:nvPr/>
        </p:nvSpPr>
        <p:spPr bwMode="auto">
          <a:xfrm>
            <a:off x="5295900" y="5729615"/>
            <a:ext cx="3276600" cy="52322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chi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tiết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để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lắp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32779" name="Rectangle 11"/>
          <p:cNvSpPr>
            <a:spLocks noChangeArrowheads="1"/>
          </p:cNvSpPr>
          <p:nvPr/>
        </p:nvSpPr>
        <p:spPr bwMode="auto">
          <a:xfrm>
            <a:off x="205833" y="5724525"/>
            <a:ext cx="4104578" cy="53340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Khung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sàn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xe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và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giá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đỡ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32781" name="Rectangle 13"/>
          <p:cNvSpPr>
            <a:spLocks noChangeArrowheads="1"/>
          </p:cNvSpPr>
          <p:nvPr/>
        </p:nvSpPr>
        <p:spPr bwMode="auto">
          <a:xfrm>
            <a:off x="619822" y="1080722"/>
            <a:ext cx="32766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2.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Lắp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ráp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các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bộ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phận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32783" name="AutoShape 15"/>
          <p:cNvSpPr>
            <a:spLocks noChangeArrowheads="1"/>
          </p:cNvSpPr>
          <p:nvPr/>
        </p:nvSpPr>
        <p:spPr bwMode="auto">
          <a:xfrm>
            <a:off x="4572000" y="523875"/>
            <a:ext cx="4724400" cy="1905000"/>
          </a:xfrm>
          <a:prstGeom prst="cloudCallout">
            <a:avLst>
              <a:gd name="adj1" fmla="val -17037"/>
              <a:gd name="adj2" fmla="val 50000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Để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lắp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khung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sàn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xe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và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giá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đỡ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, ta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dùng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những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chi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tiết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nào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27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278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27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27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7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7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2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32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32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32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327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32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32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4" grpId="0" animBg="1"/>
      <p:bldP spid="32775" grpId="0" animBg="1"/>
      <p:bldP spid="32778" grpId="0" animBg="1"/>
      <p:bldP spid="32779" grpId="0" animBg="1"/>
      <p:bldP spid="32781" grpId="0"/>
      <p:bldP spid="3278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9" name="Oval 17"/>
          <p:cNvSpPr>
            <a:spLocks noChangeArrowheads="1"/>
          </p:cNvSpPr>
          <p:nvPr/>
        </p:nvSpPr>
        <p:spPr bwMode="auto">
          <a:xfrm>
            <a:off x="4398384" y="1822315"/>
            <a:ext cx="558800" cy="544512"/>
          </a:xfrm>
          <a:prstGeom prst="ellipse">
            <a:avLst/>
          </a:prstGeom>
          <a:solidFill>
            <a:srgbClr val="FFFF00"/>
          </a:solidFill>
          <a:ln w="38100">
            <a:solidFill>
              <a:srgbClr val="FF0066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2</a:t>
            </a:r>
          </a:p>
        </p:txBody>
      </p:sp>
      <p:sp>
        <p:nvSpPr>
          <p:cNvPr id="13330" name="Text Box 18"/>
          <p:cNvSpPr txBox="1">
            <a:spLocks noChangeArrowheads="1"/>
          </p:cNvSpPr>
          <p:nvPr/>
        </p:nvSpPr>
        <p:spPr bwMode="auto">
          <a:xfrm>
            <a:off x="4221814" y="2387768"/>
            <a:ext cx="4857376" cy="461665"/>
          </a:xfrm>
          <a:prstGeom prst="rect">
            <a:avLst/>
          </a:prstGeom>
          <a:solidFill>
            <a:srgbClr val="FF0066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Lắp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sàn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ca bin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và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các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thanh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đỡ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3333FF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pic>
        <p:nvPicPr>
          <p:cNvPr id="13331" name="Picture 19" descr="DSC0042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232799"/>
            <a:ext cx="4114800" cy="4373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33" name="Text Box 21"/>
          <p:cNvSpPr txBox="1">
            <a:spLocks noChangeArrowheads="1"/>
          </p:cNvSpPr>
          <p:nvPr/>
        </p:nvSpPr>
        <p:spPr bwMode="auto">
          <a:xfrm>
            <a:off x="127081" y="6175513"/>
            <a:ext cx="3886200" cy="430887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Sàn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ca bin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và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các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thanh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đỡ</a:t>
            </a:r>
            <a:endParaRPr kumimoji="0" lang="en-US" sz="22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pic>
        <p:nvPicPr>
          <p:cNvPr id="13332" name="Picture 20" descr="DSC0045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191000" y="2952406"/>
            <a:ext cx="4876800" cy="36539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34" name="Text Box 22"/>
          <p:cNvSpPr txBox="1">
            <a:spLocks noChangeArrowheads="1"/>
          </p:cNvSpPr>
          <p:nvPr/>
        </p:nvSpPr>
        <p:spPr bwMode="auto">
          <a:xfrm>
            <a:off x="5122243" y="6176787"/>
            <a:ext cx="3166713" cy="430887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CC00CC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Các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CC00CC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chi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CC00CC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tiết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CC00CC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CC00CC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để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CC00CC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CC00CC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lắp</a:t>
            </a:r>
            <a:endParaRPr kumimoji="0" lang="en-US" sz="2200" b="1" i="0" u="none" strike="noStrike" kern="1200" cap="none" spc="0" normalizeH="0" baseline="0" noProof="0" dirty="0">
              <a:ln>
                <a:noFill/>
              </a:ln>
              <a:solidFill>
                <a:srgbClr val="CC00CC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3346" name="AutoShape 34"/>
          <p:cNvSpPr>
            <a:spLocks noChangeArrowheads="1"/>
          </p:cNvSpPr>
          <p:nvPr/>
        </p:nvSpPr>
        <p:spPr bwMode="auto">
          <a:xfrm>
            <a:off x="5016190" y="574432"/>
            <a:ext cx="3733800" cy="1863969"/>
          </a:xfrm>
          <a:prstGeom prst="cloudCallout">
            <a:avLst>
              <a:gd name="adj1" fmla="val 37583"/>
              <a:gd name="adj2" fmla="val -134431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Dùng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những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chi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tiết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nào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để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lắp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sàn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ca bin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và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thanh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đỡ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?</a:t>
            </a:r>
          </a:p>
        </p:txBody>
      </p:sp>
      <p:sp>
        <p:nvSpPr>
          <p:cNvPr id="13348" name="Rectangle 36"/>
          <p:cNvSpPr>
            <a:spLocks noChangeArrowheads="1"/>
          </p:cNvSpPr>
          <p:nvPr/>
        </p:nvSpPr>
        <p:spPr bwMode="auto">
          <a:xfrm>
            <a:off x="6096000" y="3505200"/>
            <a:ext cx="2209800" cy="609600"/>
          </a:xfrm>
          <a:prstGeom prst="rect">
            <a:avLst/>
          </a:prstGeom>
          <a:solidFill>
            <a:srgbClr val="FF0066"/>
          </a:solidFill>
          <a:ln w="38100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Khung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sàn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xe</a:t>
            </a:r>
            <a:endParaRPr kumimoji="0" lang="en-US" sz="22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3349" name="Line 37"/>
          <p:cNvSpPr>
            <a:spLocks noChangeShapeType="1"/>
          </p:cNvSpPr>
          <p:nvPr/>
        </p:nvSpPr>
        <p:spPr bwMode="auto">
          <a:xfrm flipH="1">
            <a:off x="5943600" y="4114800"/>
            <a:ext cx="762000" cy="60960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 type="triangle" w="med" len="med"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1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3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3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3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3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3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3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3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decel="100000"/>
                                        <p:tgtEl>
                                          <p:spTgt spid="133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" decel="100000"/>
                                        <p:tgtEl>
                                          <p:spTgt spid="133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3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3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13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13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13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/>
                                        <p:tgtEl>
                                          <p:spTgt spid="13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29" grpId="0" animBg="1"/>
      <p:bldP spid="13330" grpId="0" animBg="1"/>
      <p:bldP spid="13333" grpId="0" animBg="1"/>
      <p:bldP spid="13334" grpId="0" animBg="1"/>
      <p:bldP spid="13346" grpId="0" animBg="1"/>
      <p:bldP spid="13346" grpId="1" animBg="1"/>
      <p:bldP spid="13348" grpId="0" animBg="1"/>
      <p:bldP spid="1334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3" name="Oval 17"/>
          <p:cNvSpPr>
            <a:spLocks noChangeArrowheads="1"/>
          </p:cNvSpPr>
          <p:nvPr/>
        </p:nvSpPr>
        <p:spPr bwMode="auto">
          <a:xfrm>
            <a:off x="3984006" y="1752600"/>
            <a:ext cx="819150" cy="717550"/>
          </a:xfrm>
          <a:prstGeom prst="ellipse">
            <a:avLst/>
          </a:prstGeom>
          <a:solidFill>
            <a:srgbClr val="FFFF00"/>
          </a:solidFill>
          <a:ln w="38100">
            <a:solidFill>
              <a:srgbClr val="FF0066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3</a:t>
            </a:r>
          </a:p>
        </p:txBody>
      </p:sp>
      <p:pic>
        <p:nvPicPr>
          <p:cNvPr id="14355" name="Picture 19" descr="DSC0043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659101"/>
            <a:ext cx="4471639" cy="38062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56" name="Picture 20" descr="DSC0045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95801" y="3381375"/>
            <a:ext cx="4648200" cy="307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57" name="Text Box 21"/>
          <p:cNvSpPr txBox="1">
            <a:spLocks noChangeArrowheads="1"/>
          </p:cNvSpPr>
          <p:nvPr/>
        </p:nvSpPr>
        <p:spPr bwMode="auto">
          <a:xfrm>
            <a:off x="5685612" y="6027063"/>
            <a:ext cx="2743200" cy="430887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Các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chi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tiết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để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lắp</a:t>
            </a:r>
            <a:endParaRPr kumimoji="0" lang="en-US" sz="22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358" name="Text Box 22"/>
          <p:cNvSpPr txBox="1">
            <a:spLocks noChangeArrowheads="1"/>
          </p:cNvSpPr>
          <p:nvPr/>
        </p:nvSpPr>
        <p:spPr bwMode="auto">
          <a:xfrm>
            <a:off x="467655" y="6035598"/>
            <a:ext cx="3505200" cy="430887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Giá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đỡ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trục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bánh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xe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sau</a:t>
            </a:r>
            <a:endParaRPr kumimoji="0" lang="en-US" sz="2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359" name="Rectangle 23"/>
          <p:cNvSpPr>
            <a:spLocks noChangeArrowheads="1"/>
          </p:cNvSpPr>
          <p:nvPr/>
        </p:nvSpPr>
        <p:spPr bwMode="auto">
          <a:xfrm>
            <a:off x="4495801" y="2676525"/>
            <a:ext cx="4648200" cy="704850"/>
          </a:xfrm>
          <a:prstGeom prst="rect">
            <a:avLst/>
          </a:prstGeom>
          <a:solidFill>
            <a:srgbClr val="FF0066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Lắp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hệ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thống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trục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và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bánh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sau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374" name="AutoShape 38"/>
          <p:cNvSpPr>
            <a:spLocks noChangeArrowheads="1"/>
          </p:cNvSpPr>
          <p:nvPr/>
        </p:nvSpPr>
        <p:spPr bwMode="auto">
          <a:xfrm>
            <a:off x="4648201" y="1123950"/>
            <a:ext cx="4495800" cy="1676400"/>
          </a:xfrm>
          <a:prstGeom prst="cloudCallout">
            <a:avLst>
              <a:gd name="adj1" fmla="val 38593"/>
              <a:gd name="adj2" fmla="val -120171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Các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chi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tiết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nào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dùng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để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lắp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giá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đỡ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trục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bánh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xe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sau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4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14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14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14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4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3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3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3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decel="100000"/>
                                        <p:tgtEl>
                                          <p:spTgt spid="143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" decel="100000"/>
                                        <p:tgtEl>
                                          <p:spTgt spid="143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3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3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8" dur="2000"/>
                                        <p:tgtEl>
                                          <p:spTgt spid="14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1" dur="2000"/>
                                        <p:tgtEl>
                                          <p:spTgt spid="14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53" grpId="0" animBg="1"/>
      <p:bldP spid="14357" grpId="0" animBg="1"/>
      <p:bldP spid="14358" grpId="0" animBg="1"/>
      <p:bldP spid="14359" grpId="0" animBg="1"/>
      <p:bldP spid="14374" grpId="0" animBg="1"/>
      <p:bldP spid="14374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6" name="Rectangle 16"/>
          <p:cNvSpPr>
            <a:spLocks noChangeArrowheads="1"/>
          </p:cNvSpPr>
          <p:nvPr/>
        </p:nvSpPr>
        <p:spPr bwMode="auto">
          <a:xfrm>
            <a:off x="5267325" y="2495550"/>
            <a:ext cx="3657600" cy="685800"/>
          </a:xfrm>
          <a:prstGeom prst="rect">
            <a:avLst/>
          </a:prstGeom>
          <a:solidFill>
            <a:srgbClr val="FF0066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Lắp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trục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bánh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trước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5377" name="Oval 17"/>
          <p:cNvSpPr>
            <a:spLocks noChangeArrowheads="1"/>
          </p:cNvSpPr>
          <p:nvPr/>
        </p:nvSpPr>
        <p:spPr bwMode="auto">
          <a:xfrm>
            <a:off x="4419600" y="2377282"/>
            <a:ext cx="781050" cy="693737"/>
          </a:xfrm>
          <a:prstGeom prst="ellipse">
            <a:avLst/>
          </a:prstGeom>
          <a:solidFill>
            <a:srgbClr val="FFFF00"/>
          </a:solidFill>
          <a:ln w="38100">
            <a:solidFill>
              <a:srgbClr val="FF0066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4</a:t>
            </a:r>
          </a:p>
        </p:txBody>
      </p:sp>
      <p:pic>
        <p:nvPicPr>
          <p:cNvPr id="15381" name="Picture 21" descr="DSC0043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5" y="1293077"/>
            <a:ext cx="4343400" cy="50886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82" name="Picture 22" descr="DSC0045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60722" y="3181349"/>
            <a:ext cx="4572000" cy="3200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84" name="Text Box 24"/>
          <p:cNvSpPr txBox="1">
            <a:spLocks noChangeArrowheads="1"/>
          </p:cNvSpPr>
          <p:nvPr/>
        </p:nvSpPr>
        <p:spPr bwMode="auto">
          <a:xfrm>
            <a:off x="5114925" y="5924551"/>
            <a:ext cx="3429000" cy="45720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Các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chi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tiết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để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lắp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5385" name="Rectangle 25"/>
          <p:cNvSpPr>
            <a:spLocks noChangeArrowheads="1"/>
          </p:cNvSpPr>
          <p:nvPr/>
        </p:nvSpPr>
        <p:spPr bwMode="auto">
          <a:xfrm>
            <a:off x="152400" y="5848350"/>
            <a:ext cx="4267200" cy="53340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Trục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bánh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xe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trước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5398" name="AutoShape 38"/>
          <p:cNvSpPr>
            <a:spLocks noChangeArrowheads="1"/>
          </p:cNvSpPr>
          <p:nvPr/>
        </p:nvSpPr>
        <p:spPr bwMode="auto">
          <a:xfrm>
            <a:off x="4810125" y="487387"/>
            <a:ext cx="4419600" cy="2008163"/>
          </a:xfrm>
          <a:prstGeom prst="cloudCallout">
            <a:avLst>
              <a:gd name="adj1" fmla="val -57218"/>
              <a:gd name="adj2" fmla="val 39111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Có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thể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dùng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những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chi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tiết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nào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để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lắp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trục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bánh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trước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15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0" dur="2000"/>
                                        <p:tgtEl>
                                          <p:spTgt spid="15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2000"/>
                                        <p:tgtEl>
                                          <p:spTgt spid="15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8" dur="2000"/>
                                        <p:tgtEl>
                                          <p:spTgt spid="15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800" decel="100000"/>
                                        <p:tgtEl>
                                          <p:spTgt spid="153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153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153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153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3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3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3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3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.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153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3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/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3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500"/>
                                        <p:tgtEl>
                                          <p:spTgt spid="15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" dur="500"/>
                                        <p:tgtEl>
                                          <p:spTgt spid="15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76" grpId="0" animBg="1"/>
      <p:bldP spid="15377" grpId="0" animBg="1"/>
      <p:bldP spid="15384" grpId="0" animBg="1"/>
      <p:bldP spid="15385" grpId="0" animBg="1"/>
      <p:bldP spid="15398" grpId="0" animBg="1"/>
      <p:bldP spid="15398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01" name="Oval 17"/>
          <p:cNvSpPr>
            <a:spLocks noChangeArrowheads="1"/>
          </p:cNvSpPr>
          <p:nvPr/>
        </p:nvSpPr>
        <p:spPr bwMode="auto">
          <a:xfrm>
            <a:off x="5452948" y="1895165"/>
            <a:ext cx="774700" cy="698500"/>
          </a:xfrm>
          <a:prstGeom prst="ellipse">
            <a:avLst/>
          </a:prstGeom>
          <a:solidFill>
            <a:srgbClr val="FFFF00"/>
          </a:solidFill>
          <a:ln w="38100">
            <a:solidFill>
              <a:srgbClr val="FF0066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5</a:t>
            </a:r>
          </a:p>
        </p:txBody>
      </p:sp>
      <p:pic>
        <p:nvPicPr>
          <p:cNvPr id="16403" name="Picture 19" descr="DSC0044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772356"/>
            <a:ext cx="41910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04" name="Picture 20" descr="DSC0046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71846" y="2783508"/>
            <a:ext cx="4872154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405" name="Text Box 21"/>
          <p:cNvSpPr txBox="1">
            <a:spLocks noChangeArrowheads="1"/>
          </p:cNvSpPr>
          <p:nvPr/>
        </p:nvSpPr>
        <p:spPr bwMode="auto">
          <a:xfrm>
            <a:off x="804746" y="5743575"/>
            <a:ext cx="2133600" cy="51911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Ca bin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xe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6406" name="Text Box 22"/>
          <p:cNvSpPr txBox="1">
            <a:spLocks noChangeArrowheads="1"/>
          </p:cNvSpPr>
          <p:nvPr/>
        </p:nvSpPr>
        <p:spPr bwMode="auto">
          <a:xfrm>
            <a:off x="5148146" y="5560006"/>
            <a:ext cx="3200400" cy="64135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ác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chi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tiết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để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lắp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6407" name="Rectangle 23"/>
          <p:cNvSpPr>
            <a:spLocks noChangeArrowheads="1"/>
          </p:cNvSpPr>
          <p:nvPr/>
        </p:nvSpPr>
        <p:spPr bwMode="auto">
          <a:xfrm>
            <a:off x="6519746" y="2009775"/>
            <a:ext cx="1828800" cy="583890"/>
          </a:xfrm>
          <a:prstGeom prst="rect">
            <a:avLst/>
          </a:prstGeom>
          <a:solidFill>
            <a:srgbClr val="FF0066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Lắp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ca bin</a:t>
            </a:r>
          </a:p>
        </p:txBody>
      </p:sp>
      <p:sp>
        <p:nvSpPr>
          <p:cNvPr id="16421" name="AutoShape 37"/>
          <p:cNvSpPr>
            <a:spLocks noChangeArrowheads="1"/>
          </p:cNvSpPr>
          <p:nvPr/>
        </p:nvSpPr>
        <p:spPr bwMode="auto">
          <a:xfrm>
            <a:off x="347546" y="1095065"/>
            <a:ext cx="4191000" cy="1600200"/>
          </a:xfrm>
          <a:prstGeom prst="cloudCallout">
            <a:avLst>
              <a:gd name="adj1" fmla="val 33320"/>
              <a:gd name="adj2" fmla="val 72136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Để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lắp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được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ca bin ta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dùng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những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chi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tiết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nào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6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2000"/>
                                        <p:tgtEl>
                                          <p:spTgt spid="16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2000"/>
                                        <p:tgtEl>
                                          <p:spTgt spid="16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8" dur="2000"/>
                                        <p:tgtEl>
                                          <p:spTgt spid="16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6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3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4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4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decel="100000"/>
                                        <p:tgtEl>
                                          <p:spTgt spid="164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" decel="100000"/>
                                        <p:tgtEl>
                                          <p:spTgt spid="164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4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4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8" dur="2000"/>
                                        <p:tgtEl>
                                          <p:spTgt spid="16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1" dur="2000"/>
                                        <p:tgtEl>
                                          <p:spTgt spid="16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01" grpId="0" animBg="1"/>
      <p:bldP spid="16405" grpId="0" animBg="1"/>
      <p:bldP spid="16406" grpId="0" animBg="1"/>
      <p:bldP spid="16407" grpId="0" animBg="1"/>
      <p:bldP spid="16421" grpId="0" animBg="1"/>
      <p:bldP spid="16421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33" name="Rectangle 25"/>
          <p:cNvSpPr>
            <a:spLocks noChangeArrowheads="1"/>
          </p:cNvSpPr>
          <p:nvPr/>
        </p:nvSpPr>
        <p:spPr bwMode="auto">
          <a:xfrm>
            <a:off x="4457700" y="2386013"/>
            <a:ext cx="4419600" cy="533400"/>
          </a:xfrm>
          <a:prstGeom prst="rect">
            <a:avLst/>
          </a:prstGeom>
          <a:solidFill>
            <a:srgbClr val="FF0066"/>
          </a:solidFill>
          <a:ln w="9525">
            <a:solidFill>
              <a:srgbClr val="FF0066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Lắp thùng xe vào giá đỡ ben</a:t>
            </a:r>
          </a:p>
        </p:txBody>
      </p:sp>
      <p:sp>
        <p:nvSpPr>
          <p:cNvPr id="17434" name="Oval 26"/>
          <p:cNvSpPr>
            <a:spLocks noChangeArrowheads="1"/>
          </p:cNvSpPr>
          <p:nvPr/>
        </p:nvSpPr>
        <p:spPr bwMode="auto">
          <a:xfrm>
            <a:off x="3695700" y="2266950"/>
            <a:ext cx="762000" cy="685800"/>
          </a:xfrm>
          <a:prstGeom prst="ellipse">
            <a:avLst/>
          </a:prstGeom>
          <a:solidFill>
            <a:srgbClr val="FFFF00"/>
          </a:solidFill>
          <a:ln w="38100">
            <a:solidFill>
              <a:srgbClr val="FF0066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1</a:t>
            </a:r>
          </a:p>
        </p:txBody>
      </p:sp>
      <p:sp>
        <p:nvSpPr>
          <p:cNvPr id="17454" name="Rectangle 46"/>
          <p:cNvSpPr>
            <a:spLocks noChangeArrowheads="1"/>
          </p:cNvSpPr>
          <p:nvPr/>
        </p:nvSpPr>
        <p:spPr bwMode="auto">
          <a:xfrm>
            <a:off x="0" y="997634"/>
            <a:ext cx="4795911" cy="774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3.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Lắp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ráp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thành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xe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ben</a:t>
            </a:r>
          </a:p>
        </p:txBody>
      </p:sp>
      <p:pic>
        <p:nvPicPr>
          <p:cNvPr id="17428" name="Picture 20" descr="DSC0044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48100" y="2952750"/>
            <a:ext cx="52578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9" name="Picture 21" descr="DSC0046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771650"/>
            <a:ext cx="38862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57" name="AutoShape 49"/>
          <p:cNvSpPr>
            <a:spLocks noChangeArrowheads="1"/>
          </p:cNvSpPr>
          <p:nvPr/>
        </p:nvSpPr>
        <p:spPr bwMode="auto">
          <a:xfrm>
            <a:off x="2705100" y="5391150"/>
            <a:ext cx="2819400" cy="762000"/>
          </a:xfrm>
          <a:prstGeom prst="curvedUpArrow">
            <a:avLst>
              <a:gd name="adj1" fmla="val 74000"/>
              <a:gd name="adj2" fmla="val 148000"/>
              <a:gd name="adj3" fmla="val 33333"/>
            </a:avLst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1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74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74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74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74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4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4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74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74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17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17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9" dur="2000"/>
                                        <p:tgtEl>
                                          <p:spTgt spid="17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4" dur="500"/>
                                        <p:tgtEl>
                                          <p:spTgt spid="17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9" dur="2000"/>
                                        <p:tgtEl>
                                          <p:spTgt spid="17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33" grpId="0" animBg="1"/>
      <p:bldP spid="17434" grpId="0" animBg="1"/>
      <p:bldP spid="17454" grpId="0"/>
      <p:bldP spid="1745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Xe Ben Veam VB350 3.5 Tấn - XE TẢI VEAM">
            <a:extLst>
              <a:ext uri="{FF2B5EF4-FFF2-40B4-BE49-F238E27FC236}">
                <a16:creationId xmlns:a16="http://schemas.microsoft.com/office/drawing/2014/main" id="{CFB1F6C0-B49C-4A8D-9B8B-F979EF7406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368" y="1172306"/>
            <a:ext cx="4353232" cy="2321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DE1F12F-486D-4D9C-B727-A42945B522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0600" y="1207475"/>
            <a:ext cx="4038600" cy="2321168"/>
          </a:xfrm>
          <a:prstGeom prst="rect">
            <a:avLst/>
          </a:prstGeom>
        </p:spPr>
      </p:pic>
      <p:pic>
        <p:nvPicPr>
          <p:cNvPr id="1028" name="Picture 4" descr="XE BEN TMT 5 TẤN KC7050D - hỗ trợ trả góp cao đến 75%. lãi suất thấp">
            <a:extLst>
              <a:ext uri="{FF2B5EF4-FFF2-40B4-BE49-F238E27FC236}">
                <a16:creationId xmlns:a16="http://schemas.microsoft.com/office/drawing/2014/main" id="{C60B3C6C-FEF4-4366-8E5F-3DDC527540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368" y="3581400"/>
            <a:ext cx="4410266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Xe ben tự đổ">
            <a:extLst>
              <a:ext uri="{FF2B5EF4-FFF2-40B4-BE49-F238E27FC236}">
                <a16:creationId xmlns:a16="http://schemas.microsoft.com/office/drawing/2014/main" id="{893518DC-B6CA-4154-BFC9-136EC60B80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634" y="3581400"/>
            <a:ext cx="4057766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43404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51" name="Picture 19" descr="DSC0044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676400"/>
            <a:ext cx="54102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54" name="Rectangle 22"/>
          <p:cNvSpPr>
            <a:spLocks noChangeArrowheads="1"/>
          </p:cNvSpPr>
          <p:nvPr/>
        </p:nvSpPr>
        <p:spPr bwMode="auto">
          <a:xfrm>
            <a:off x="5486400" y="2286000"/>
            <a:ext cx="3429000" cy="990600"/>
          </a:xfrm>
          <a:prstGeom prst="rect">
            <a:avLst/>
          </a:prstGeom>
          <a:solidFill>
            <a:srgbClr val="FFFF00"/>
          </a:solidFill>
          <a:ln w="57150">
            <a:solidFill>
              <a:srgbClr val="0000CC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      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Lắp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ca bin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vào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sàn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ca bin</a:t>
            </a:r>
          </a:p>
        </p:txBody>
      </p:sp>
      <p:sp>
        <p:nvSpPr>
          <p:cNvPr id="18455" name="Oval 23"/>
          <p:cNvSpPr>
            <a:spLocks noChangeArrowheads="1"/>
          </p:cNvSpPr>
          <p:nvPr/>
        </p:nvSpPr>
        <p:spPr bwMode="auto">
          <a:xfrm>
            <a:off x="5562600" y="2481262"/>
            <a:ext cx="685800" cy="600075"/>
          </a:xfrm>
          <a:prstGeom prst="ellipse">
            <a:avLst/>
          </a:prstGeom>
          <a:solidFill>
            <a:srgbClr val="FFFF00"/>
          </a:solidFill>
          <a:ln w="38100">
            <a:solidFill>
              <a:srgbClr val="FF0066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2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BE114A3-02FD-4F68-A779-862762AAB1D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00" y="3330286"/>
            <a:ext cx="2181225" cy="31623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845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1845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8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54" grpId="0" animBg="1"/>
      <p:bldP spid="1845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74" name="Picture 18" descr="DSC0044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924050"/>
            <a:ext cx="53340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76" name="Rectangle 20"/>
          <p:cNvSpPr>
            <a:spLocks noChangeArrowheads="1"/>
          </p:cNvSpPr>
          <p:nvPr/>
        </p:nvSpPr>
        <p:spPr bwMode="auto">
          <a:xfrm>
            <a:off x="5333999" y="2707965"/>
            <a:ext cx="3713385" cy="1219200"/>
          </a:xfrm>
          <a:prstGeom prst="rect">
            <a:avLst/>
          </a:prstGeom>
          <a:solidFill>
            <a:srgbClr val="FFFF00"/>
          </a:solidFill>
          <a:ln w="38100">
            <a:solidFill>
              <a:srgbClr val="0000CC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            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Lắp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hệ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thống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trục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            bánh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xe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sau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vào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các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vòng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hãm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.</a:t>
            </a:r>
          </a:p>
        </p:txBody>
      </p:sp>
      <p:sp>
        <p:nvSpPr>
          <p:cNvPr id="19477" name="Oval 21"/>
          <p:cNvSpPr>
            <a:spLocks noChangeArrowheads="1"/>
          </p:cNvSpPr>
          <p:nvPr/>
        </p:nvSpPr>
        <p:spPr bwMode="auto">
          <a:xfrm>
            <a:off x="5409038" y="2838450"/>
            <a:ext cx="838200" cy="711200"/>
          </a:xfrm>
          <a:prstGeom prst="ellipse">
            <a:avLst/>
          </a:prstGeom>
          <a:solidFill>
            <a:srgbClr val="FFFF00"/>
          </a:solidFill>
          <a:ln w="57150">
            <a:solidFill>
              <a:srgbClr val="FF0066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9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19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2000"/>
                                        <p:tgtEl>
                                          <p:spTgt spid="19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76" grpId="0" animBg="1"/>
      <p:bldP spid="1947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8" name="Picture 18" descr="DSC0045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37474"/>
            <a:ext cx="54102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01" name="Rectangle 21"/>
          <p:cNvSpPr>
            <a:spLocks noChangeArrowheads="1"/>
          </p:cNvSpPr>
          <p:nvPr/>
        </p:nvSpPr>
        <p:spPr bwMode="auto">
          <a:xfrm>
            <a:off x="5462588" y="2628900"/>
            <a:ext cx="3657600" cy="1447800"/>
          </a:xfrm>
          <a:prstGeom prst="rect">
            <a:avLst/>
          </a:prstGeom>
          <a:solidFill>
            <a:srgbClr val="FFFF00"/>
          </a:solidFill>
          <a:ln w="57150">
            <a:solidFill>
              <a:srgbClr val="0000CC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            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Lắp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hệ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thống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trục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bánh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      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trước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vào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các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giá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đỡ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sau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đó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lắp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các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vòng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hãm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.</a:t>
            </a:r>
          </a:p>
        </p:txBody>
      </p:sp>
      <p:sp>
        <p:nvSpPr>
          <p:cNvPr id="20502" name="Oval 22"/>
          <p:cNvSpPr>
            <a:spLocks noChangeArrowheads="1"/>
          </p:cNvSpPr>
          <p:nvPr/>
        </p:nvSpPr>
        <p:spPr bwMode="auto">
          <a:xfrm>
            <a:off x="5462588" y="2797562"/>
            <a:ext cx="762000" cy="666750"/>
          </a:xfrm>
          <a:prstGeom prst="ellipse">
            <a:avLst/>
          </a:prstGeom>
          <a:solidFill>
            <a:srgbClr val="FFFF00"/>
          </a:solidFill>
          <a:ln w="38100">
            <a:solidFill>
              <a:srgbClr val="FF0066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4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3848A3D-741D-4826-B942-B44EACB477E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1402" y="3632974"/>
            <a:ext cx="2181225" cy="31623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0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205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20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1" grpId="0" animBg="1"/>
      <p:bldP spid="2050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20" name="Text Box 16"/>
          <p:cNvSpPr txBox="1">
            <a:spLocks noChangeArrowheads="1"/>
          </p:cNvSpPr>
          <p:nvPr/>
        </p:nvSpPr>
        <p:spPr bwMode="auto">
          <a:xfrm>
            <a:off x="1025549" y="1400447"/>
            <a:ext cx="7059562" cy="58477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LẮP XE BEN THEO CÁC B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Ư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ỚC:</a:t>
            </a:r>
          </a:p>
        </p:txBody>
      </p:sp>
      <p:sp>
        <p:nvSpPr>
          <p:cNvPr id="21523" name="Text Box 19"/>
          <p:cNvSpPr txBox="1">
            <a:spLocks noChangeArrowheads="1"/>
          </p:cNvSpPr>
          <p:nvPr/>
        </p:nvSpPr>
        <p:spPr bwMode="auto">
          <a:xfrm>
            <a:off x="143960" y="2068125"/>
            <a:ext cx="8748088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-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Lắp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các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bộ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phận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: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Khung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sàn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xe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và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các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giá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đ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ỡ ; </a:t>
            </a:r>
            <a:r>
              <a:rPr lang="en-US" sz="3200" b="1" dirty="0">
                <a:solidFill>
                  <a:srgbClr val="0000FF"/>
                </a:solidFill>
                <a:latin typeface="Arial" charset="0"/>
              </a:rPr>
              <a:t>s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àn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ca bin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và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các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thanh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đ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ỡ; </a:t>
            </a:r>
            <a:r>
              <a:rPr lang="en-US" sz="3200" b="1" dirty="0">
                <a:solidFill>
                  <a:srgbClr val="0000FF"/>
                </a:solidFill>
                <a:latin typeface="Arial" charset="0"/>
              </a:rPr>
              <a:t>t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rục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bánh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xe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tr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ư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ớc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,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bánh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xe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sau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và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ca bin.</a:t>
            </a:r>
          </a:p>
        </p:txBody>
      </p:sp>
      <p:sp>
        <p:nvSpPr>
          <p:cNvPr id="21524" name="Text Box 20"/>
          <p:cNvSpPr txBox="1">
            <a:spLocks noChangeArrowheads="1"/>
          </p:cNvSpPr>
          <p:nvPr/>
        </p:nvSpPr>
        <p:spPr bwMode="auto">
          <a:xfrm>
            <a:off x="143960" y="3720688"/>
            <a:ext cx="8748088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-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Lắp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ráp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các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bộ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phận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với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nhau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để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được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xe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ben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hoàn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chỉnh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152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2152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2152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20" grpId="0" animBg="1"/>
      <p:bldP spid="21523" grpId="0"/>
      <p:bldP spid="2152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D:\SOA\Khung nen bieu tuong\Khung nen bieu tuong\[Muare.asia]-FramesChildrenVol34\muare.asia - babyvol34 - 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988"/>
            <a:ext cx="9221788" cy="683418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</p:pic>
      <p:sp>
        <p:nvSpPr>
          <p:cNvPr id="4" name="Rectangle 3"/>
          <p:cNvSpPr/>
          <p:nvPr/>
        </p:nvSpPr>
        <p:spPr>
          <a:xfrm>
            <a:off x="3379304" y="1944688"/>
            <a:ext cx="4731026" cy="32766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none">
            <a:prstTxWarp prst="textChevron">
              <a:avLst>
                <a:gd name="adj" fmla="val 21995"/>
              </a:avLst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 w="1905"/>
                <a:solidFill>
                  <a:srgbClr val="00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Arial" pitchFamily="34" charset="0"/>
                <a:ea typeface="+mn-ea"/>
                <a:cs typeface="+mn-cs"/>
              </a:rPr>
              <a:t>HOẠT ĐỘNG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 w="1905"/>
                <a:solidFill>
                  <a:srgbClr val="00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Arial" pitchFamily="34" charset="0"/>
                <a:ea typeface="+mn-ea"/>
                <a:cs typeface="+mn-cs"/>
              </a:rPr>
              <a:t>THỰC HÀNH</a:t>
            </a:r>
          </a:p>
        </p:txBody>
      </p:sp>
      <p:sp>
        <p:nvSpPr>
          <p:cNvPr id="5124" name="Rectangle 36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57150">
            <a:pattFill prst="sphere">
              <a:fgClr>
                <a:srgbClr val="0000FF"/>
              </a:fgClr>
              <a:bgClr>
                <a:srgbClr val="FF0000"/>
              </a:bgClr>
            </a:patt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</p:txBody>
      </p:sp>
      <p:pic>
        <p:nvPicPr>
          <p:cNvPr id="5" name="Picture 4" descr="Book-09-june">
            <a:extLst>
              <a:ext uri="{FF2B5EF4-FFF2-40B4-BE49-F238E27FC236}">
                <a16:creationId xmlns:a16="http://schemas.microsoft.com/office/drawing/2014/main" id="{BC83D1CD-C38D-4403-BC91-1B45ECCEC32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01435">
            <a:off x="4709401" y="4801177"/>
            <a:ext cx="2431495" cy="12212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Content Placeholder 7">
            <a:extLst>
              <a:ext uri="{FF2B5EF4-FFF2-40B4-BE49-F238E27FC236}">
                <a16:creationId xmlns:a16="http://schemas.microsoft.com/office/drawing/2014/main" id="{2AE4F4FA-7010-404F-9B08-4B639820BD8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6858" y="415720"/>
            <a:ext cx="2175163" cy="152579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815D3DC-9AE0-439F-8235-AF2D660A0273}"/>
              </a:ext>
            </a:extLst>
          </p:cNvPr>
          <p:cNvSpPr txBox="1"/>
          <p:nvPr/>
        </p:nvSpPr>
        <p:spPr>
          <a:xfrm>
            <a:off x="2106032" y="515813"/>
            <a:ext cx="480411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66FF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Kĩ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srgbClr val="0066FF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solidFill>
                  <a:srgbClr val="0066FF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thuật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srgbClr val="0066FF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Lắp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ben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156687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46" name="Picture 18" descr="DSC003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9775" y="1724025"/>
            <a:ext cx="57150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48" name="Text Box 20"/>
          <p:cNvSpPr txBox="1">
            <a:spLocks noChangeArrowheads="1"/>
          </p:cNvSpPr>
          <p:nvPr/>
        </p:nvSpPr>
        <p:spPr bwMode="auto">
          <a:xfrm>
            <a:off x="1789674" y="406073"/>
            <a:ext cx="5820508" cy="707886"/>
          </a:xfrm>
          <a:prstGeom prst="rect">
            <a:avLst/>
          </a:prstGeom>
          <a:solidFill>
            <a:srgbClr val="FFFF00"/>
          </a:solidFill>
          <a:ln w="57150">
            <a:solidFill>
              <a:srgbClr val="0000FF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Trưng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bày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sản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phẩm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2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2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4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1"/>
          <p:cNvSpPr txBox="1">
            <a:spLocks noChangeArrowheads="1"/>
          </p:cNvSpPr>
          <p:nvPr/>
        </p:nvSpPr>
        <p:spPr bwMode="auto">
          <a:xfrm>
            <a:off x="2019288" y="863855"/>
            <a:ext cx="4967654" cy="461665"/>
          </a:xfrm>
          <a:prstGeom prst="rect">
            <a:avLst/>
          </a:prstGeom>
          <a:solidFill>
            <a:srgbClr val="FFFF00"/>
          </a:solidFill>
          <a:ln w="38100">
            <a:solidFill>
              <a:srgbClr val="00B050"/>
            </a:solidFill>
          </a:ln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ĐÁNH GIÁ SẢN PHẨM</a:t>
            </a:r>
            <a:endParaRPr kumimoji="0" lang="en-US" altLang="en-US" sz="2400" b="0" i="1" u="none" strike="noStrike" kern="1200" cap="none" spc="0" normalizeH="0" baseline="0" noProof="0" dirty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90500" y="1418570"/>
            <a:ext cx="8763000" cy="440120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57150"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nhân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hoặc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nhóm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tự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đánh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giá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sản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phẩm</a:t>
            </a:r>
            <a:r>
              <a:rPr lang="en-US" alt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thực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hành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theo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yêu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cầu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sau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+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Xe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lắp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chắc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chắn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không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xộc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xệch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+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Xe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chuyển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động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được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+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Thùng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xe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nâng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lên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hạ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xuống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nhẹ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nhàng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  <a:endParaRPr kumimoji="0" lang="en-US" altLang="en-US" sz="4000" b="0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4336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8" descr="DSC00313">
            <a:extLst>
              <a:ext uri="{FF2B5EF4-FFF2-40B4-BE49-F238E27FC236}">
                <a16:creationId xmlns:a16="http://schemas.microsoft.com/office/drawing/2014/main" id="{0837CD47-60B5-48B1-A14D-96E32FB4ED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15381" y="2638029"/>
            <a:ext cx="64008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13DEFF8-FB12-4B67-8109-F4668771301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2638029"/>
            <a:ext cx="2637504" cy="3534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497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2" name="Rectangle 10"/>
          <p:cNvSpPr>
            <a:spLocks noChangeArrowheads="1"/>
          </p:cNvSpPr>
          <p:nvPr/>
        </p:nvSpPr>
        <p:spPr bwMode="auto">
          <a:xfrm>
            <a:off x="841533" y="1064696"/>
            <a:ext cx="53625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I. Quan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sát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,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nhận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xét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chiếc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xe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ben</a:t>
            </a:r>
          </a:p>
        </p:txBody>
      </p:sp>
      <p:pic>
        <p:nvPicPr>
          <p:cNvPr id="3080" name="Picture 8" descr="DSC003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647561"/>
            <a:ext cx="48006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6" name="Picture 14" descr="DSC003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33056" y="1661849"/>
            <a:ext cx="4191000" cy="417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87" name="AutoShape 15"/>
          <p:cNvSpPr>
            <a:spLocks noChangeArrowheads="1"/>
          </p:cNvSpPr>
          <p:nvPr/>
        </p:nvSpPr>
        <p:spPr bwMode="auto">
          <a:xfrm>
            <a:off x="549628" y="1962150"/>
            <a:ext cx="4114800" cy="1295400"/>
          </a:xfrm>
          <a:prstGeom prst="cloudCallout">
            <a:avLst>
              <a:gd name="adj1" fmla="val 101542"/>
              <a:gd name="adj2" fmla="val -45954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Hãy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kể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tên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các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bộ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phận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của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xe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ben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3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9" name="Picture 9" descr="DSC0042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700" y="1331651"/>
            <a:ext cx="43434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0" name="Picture 10" descr="DSC0042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56100" y="1364622"/>
            <a:ext cx="47498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1" name="Picture 11" descr="DSC0043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62689" y="3633857"/>
            <a:ext cx="4219222" cy="221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32" name="Text Box 12"/>
          <p:cNvSpPr txBox="1">
            <a:spLocks noChangeArrowheads="1"/>
          </p:cNvSpPr>
          <p:nvPr/>
        </p:nvSpPr>
        <p:spPr bwMode="auto">
          <a:xfrm>
            <a:off x="279400" y="3102216"/>
            <a:ext cx="3810000" cy="40005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Khung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sàn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xe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và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các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giá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đỡ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133" name="Text Box 13"/>
          <p:cNvSpPr txBox="1">
            <a:spLocks noChangeArrowheads="1"/>
          </p:cNvSpPr>
          <p:nvPr/>
        </p:nvSpPr>
        <p:spPr bwMode="auto">
          <a:xfrm>
            <a:off x="4870450" y="3158986"/>
            <a:ext cx="3810000" cy="40005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Sàn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ca bin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và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các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thanh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đỡ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134" name="Text Box 14"/>
          <p:cNvSpPr txBox="1">
            <a:spLocks noChangeArrowheads="1"/>
          </p:cNvSpPr>
          <p:nvPr/>
        </p:nvSpPr>
        <p:spPr bwMode="auto">
          <a:xfrm>
            <a:off x="5219700" y="5416192"/>
            <a:ext cx="3505200" cy="40005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Giá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đỡ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trục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bánh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xe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sau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pic>
        <p:nvPicPr>
          <p:cNvPr id="5135" name="Picture 15" descr="DSC0046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8100" y="3633857"/>
            <a:ext cx="4762500" cy="220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36" name="Text Box 16"/>
          <p:cNvSpPr txBox="1">
            <a:spLocks noChangeArrowheads="1"/>
          </p:cNvSpPr>
          <p:nvPr/>
        </p:nvSpPr>
        <p:spPr bwMode="auto">
          <a:xfrm>
            <a:off x="457200" y="5398483"/>
            <a:ext cx="1143000" cy="40005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Ca bin</a:t>
            </a:r>
          </a:p>
        </p:txBody>
      </p:sp>
      <p:sp>
        <p:nvSpPr>
          <p:cNvPr id="5137" name="Text Box 17"/>
          <p:cNvSpPr txBox="1">
            <a:spLocks noChangeArrowheads="1"/>
          </p:cNvSpPr>
          <p:nvPr/>
        </p:nvSpPr>
        <p:spPr bwMode="auto">
          <a:xfrm>
            <a:off x="2514600" y="5398483"/>
            <a:ext cx="2133600" cy="40005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Bánh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xe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trước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138" name="Text Box 18"/>
          <p:cNvSpPr txBox="1">
            <a:spLocks noChangeArrowheads="1"/>
          </p:cNvSpPr>
          <p:nvPr/>
        </p:nvSpPr>
        <p:spPr bwMode="auto">
          <a:xfrm>
            <a:off x="2895600" y="5093683"/>
            <a:ext cx="990600" cy="40005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Trục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139" name="Oval 19"/>
          <p:cNvSpPr>
            <a:spLocks noChangeArrowheads="1"/>
          </p:cNvSpPr>
          <p:nvPr/>
        </p:nvSpPr>
        <p:spPr bwMode="auto">
          <a:xfrm>
            <a:off x="304800" y="1791287"/>
            <a:ext cx="457200" cy="457200"/>
          </a:xfrm>
          <a:prstGeom prst="ellipse">
            <a:avLst/>
          </a:prstGeom>
          <a:solidFill>
            <a:srgbClr val="FFFF00"/>
          </a:solidFill>
          <a:ln w="38100">
            <a:solidFill>
              <a:srgbClr val="FF0066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1</a:t>
            </a:r>
          </a:p>
        </p:txBody>
      </p:sp>
      <p:sp>
        <p:nvSpPr>
          <p:cNvPr id="5140" name="Oval 20"/>
          <p:cNvSpPr>
            <a:spLocks noChangeArrowheads="1"/>
          </p:cNvSpPr>
          <p:nvPr/>
        </p:nvSpPr>
        <p:spPr bwMode="auto">
          <a:xfrm>
            <a:off x="3810000" y="4077287"/>
            <a:ext cx="457200" cy="457200"/>
          </a:xfrm>
          <a:prstGeom prst="ellipse">
            <a:avLst/>
          </a:prstGeom>
          <a:solidFill>
            <a:srgbClr val="FFFF00"/>
          </a:solidFill>
          <a:ln w="38100">
            <a:solidFill>
              <a:srgbClr val="FF0066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4</a:t>
            </a:r>
          </a:p>
        </p:txBody>
      </p:sp>
      <p:sp>
        <p:nvSpPr>
          <p:cNvPr id="5141" name="Oval 21"/>
          <p:cNvSpPr>
            <a:spLocks noChangeArrowheads="1"/>
          </p:cNvSpPr>
          <p:nvPr/>
        </p:nvSpPr>
        <p:spPr bwMode="auto">
          <a:xfrm>
            <a:off x="8382000" y="4077287"/>
            <a:ext cx="457200" cy="457200"/>
          </a:xfrm>
          <a:prstGeom prst="ellipse">
            <a:avLst/>
          </a:prstGeom>
          <a:solidFill>
            <a:srgbClr val="FFFF00"/>
          </a:solidFill>
          <a:ln w="38100">
            <a:solidFill>
              <a:srgbClr val="FF0066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5</a:t>
            </a:r>
          </a:p>
        </p:txBody>
      </p:sp>
      <p:sp>
        <p:nvSpPr>
          <p:cNvPr id="5142" name="Oval 22"/>
          <p:cNvSpPr>
            <a:spLocks noChangeArrowheads="1"/>
          </p:cNvSpPr>
          <p:nvPr/>
        </p:nvSpPr>
        <p:spPr bwMode="auto">
          <a:xfrm>
            <a:off x="228600" y="4124559"/>
            <a:ext cx="457200" cy="457200"/>
          </a:xfrm>
          <a:prstGeom prst="ellipse">
            <a:avLst/>
          </a:prstGeom>
          <a:solidFill>
            <a:srgbClr val="FFFF00"/>
          </a:solidFill>
          <a:ln w="38100">
            <a:solidFill>
              <a:srgbClr val="FF0066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3</a:t>
            </a:r>
          </a:p>
        </p:txBody>
      </p:sp>
      <p:sp>
        <p:nvSpPr>
          <p:cNvPr id="5143" name="Oval 23"/>
          <p:cNvSpPr>
            <a:spLocks noChangeArrowheads="1"/>
          </p:cNvSpPr>
          <p:nvPr/>
        </p:nvSpPr>
        <p:spPr bwMode="auto">
          <a:xfrm>
            <a:off x="7239000" y="1791287"/>
            <a:ext cx="457200" cy="457200"/>
          </a:xfrm>
          <a:prstGeom prst="ellipse">
            <a:avLst/>
          </a:prstGeom>
          <a:solidFill>
            <a:srgbClr val="FFFF00"/>
          </a:solidFill>
          <a:ln w="38100">
            <a:solidFill>
              <a:srgbClr val="FF0066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5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5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8" dur="1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9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1" dur="1" fill="hold"/>
                                        <p:tgtEl>
                                          <p:spTgt spid="513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2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4" dur="1" fill="hold"/>
                                        <p:tgtEl>
                                          <p:spTgt spid="514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9" dur="1" fill="hold"/>
                                        <p:tgtEl>
                                          <p:spTgt spid="513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0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513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3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5" dur="1" fill="hold"/>
                                        <p:tgtEl>
                                          <p:spTgt spid="513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6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8" dur="1" fill="hold"/>
                                        <p:tgtEl>
                                          <p:spTgt spid="513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9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1" dur="1" fill="hold"/>
                                        <p:tgtEl>
                                          <p:spTgt spid="514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2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4" dur="1" fill="hold"/>
                                        <p:tgtEl>
                                          <p:spTgt spid="514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9" dur="1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0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2" dur="1" fill="hold"/>
                                        <p:tgtEl>
                                          <p:spTgt spid="513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3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5" dur="1" fill="hold"/>
                                        <p:tgtEl>
                                          <p:spTgt spid="514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32" grpId="0" animBg="1"/>
      <p:bldP spid="5133" grpId="0" animBg="1"/>
      <p:bldP spid="5134" grpId="0" animBg="1"/>
      <p:bldP spid="5136" grpId="0" animBg="1"/>
      <p:bldP spid="5137" grpId="0" animBg="1"/>
      <p:bldP spid="5138" grpId="0" animBg="1"/>
      <p:bldP spid="5139" grpId="0" animBg="1"/>
      <p:bldP spid="5140" grpId="0" animBg="1"/>
      <p:bldP spid="5141" grpId="0" animBg="1"/>
      <p:bldP spid="5142" grpId="0" animBg="1"/>
      <p:bldP spid="514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Oval 24"/>
          <p:cNvSpPr>
            <a:spLocks noChangeArrowheads="1"/>
          </p:cNvSpPr>
          <p:nvPr/>
        </p:nvSpPr>
        <p:spPr bwMode="auto">
          <a:xfrm>
            <a:off x="322751" y="1106658"/>
            <a:ext cx="4953000" cy="838200"/>
          </a:xfrm>
          <a:prstGeom prst="ellipse">
            <a:avLst/>
          </a:prstGeom>
          <a:solidFill>
            <a:srgbClr val="FFFF00"/>
          </a:solidFill>
          <a:ln w="38100">
            <a:solidFill>
              <a:srgbClr val="FF0066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bộ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phận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của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xe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ben</a:t>
            </a:r>
          </a:p>
        </p:txBody>
      </p:sp>
      <p:sp>
        <p:nvSpPr>
          <p:cNvPr id="3078" name="Rectangle 25"/>
          <p:cNvSpPr>
            <a:spLocks noChangeArrowheads="1"/>
          </p:cNvSpPr>
          <p:nvPr/>
        </p:nvSpPr>
        <p:spPr bwMode="auto">
          <a:xfrm>
            <a:off x="1371600" y="1944858"/>
            <a:ext cx="4419600" cy="4572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Khung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sàn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xe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.</a:t>
            </a:r>
          </a:p>
        </p:txBody>
      </p:sp>
      <p:sp>
        <p:nvSpPr>
          <p:cNvPr id="3079" name="Rectangle 26"/>
          <p:cNvSpPr>
            <a:spLocks noChangeArrowheads="1"/>
          </p:cNvSpPr>
          <p:nvPr/>
        </p:nvSpPr>
        <p:spPr bwMode="auto">
          <a:xfrm>
            <a:off x="1371600" y="2630658"/>
            <a:ext cx="4419600" cy="4572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Sàn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ca bin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và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các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thanh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đỡ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.</a:t>
            </a:r>
          </a:p>
        </p:txBody>
      </p:sp>
      <p:sp>
        <p:nvSpPr>
          <p:cNvPr id="3080" name="Rectangle 27"/>
          <p:cNvSpPr>
            <a:spLocks noChangeArrowheads="1"/>
          </p:cNvSpPr>
          <p:nvPr/>
        </p:nvSpPr>
        <p:spPr bwMode="auto">
          <a:xfrm>
            <a:off x="1371600" y="3316458"/>
            <a:ext cx="4419600" cy="4572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Ca bin.</a:t>
            </a:r>
          </a:p>
        </p:txBody>
      </p:sp>
      <p:sp>
        <p:nvSpPr>
          <p:cNvPr id="3081" name="Rectangle 28"/>
          <p:cNvSpPr>
            <a:spLocks noChangeArrowheads="1"/>
          </p:cNvSpPr>
          <p:nvPr/>
        </p:nvSpPr>
        <p:spPr bwMode="auto">
          <a:xfrm>
            <a:off x="1371600" y="4002258"/>
            <a:ext cx="4419600" cy="4572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Trục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bánh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xe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trước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.</a:t>
            </a:r>
          </a:p>
        </p:txBody>
      </p:sp>
      <p:sp>
        <p:nvSpPr>
          <p:cNvPr id="3082" name="Rectangle 29"/>
          <p:cNvSpPr>
            <a:spLocks noChangeArrowheads="1"/>
          </p:cNvSpPr>
          <p:nvPr/>
        </p:nvSpPr>
        <p:spPr bwMode="auto">
          <a:xfrm>
            <a:off x="1371600" y="4764258"/>
            <a:ext cx="4419600" cy="4572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Giá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đỡ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trục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bánh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xe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sau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.</a:t>
            </a:r>
          </a:p>
        </p:txBody>
      </p:sp>
      <p:sp>
        <p:nvSpPr>
          <p:cNvPr id="3083" name="Oval 30"/>
          <p:cNvSpPr>
            <a:spLocks noChangeArrowheads="1"/>
          </p:cNvSpPr>
          <p:nvPr/>
        </p:nvSpPr>
        <p:spPr bwMode="auto">
          <a:xfrm>
            <a:off x="657225" y="1992483"/>
            <a:ext cx="609600" cy="533400"/>
          </a:xfrm>
          <a:prstGeom prst="ellipse">
            <a:avLst/>
          </a:prstGeom>
          <a:solidFill>
            <a:schemeClr val="accent1"/>
          </a:solidFill>
          <a:ln w="38100">
            <a:solidFill>
              <a:srgbClr val="FF0066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1</a:t>
            </a:r>
          </a:p>
        </p:txBody>
      </p:sp>
      <p:sp>
        <p:nvSpPr>
          <p:cNvPr id="3084" name="Oval 33"/>
          <p:cNvSpPr>
            <a:spLocks noChangeArrowheads="1"/>
          </p:cNvSpPr>
          <p:nvPr/>
        </p:nvSpPr>
        <p:spPr bwMode="auto">
          <a:xfrm>
            <a:off x="661987" y="2630658"/>
            <a:ext cx="609600" cy="533400"/>
          </a:xfrm>
          <a:prstGeom prst="ellipse">
            <a:avLst/>
          </a:prstGeom>
          <a:solidFill>
            <a:schemeClr val="accent1"/>
          </a:solidFill>
          <a:ln w="38100">
            <a:solidFill>
              <a:srgbClr val="FF0066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2</a:t>
            </a:r>
          </a:p>
        </p:txBody>
      </p:sp>
      <p:sp>
        <p:nvSpPr>
          <p:cNvPr id="3085" name="Oval 36"/>
          <p:cNvSpPr>
            <a:spLocks noChangeArrowheads="1"/>
          </p:cNvSpPr>
          <p:nvPr/>
        </p:nvSpPr>
        <p:spPr bwMode="auto">
          <a:xfrm>
            <a:off x="681037" y="3273596"/>
            <a:ext cx="609600" cy="533400"/>
          </a:xfrm>
          <a:prstGeom prst="ellipse">
            <a:avLst/>
          </a:prstGeom>
          <a:solidFill>
            <a:schemeClr val="accent1"/>
          </a:solidFill>
          <a:ln w="38100">
            <a:solidFill>
              <a:srgbClr val="FF0066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3</a:t>
            </a:r>
          </a:p>
        </p:txBody>
      </p:sp>
      <p:sp>
        <p:nvSpPr>
          <p:cNvPr id="3086" name="Oval 37"/>
          <p:cNvSpPr>
            <a:spLocks noChangeArrowheads="1"/>
          </p:cNvSpPr>
          <p:nvPr/>
        </p:nvSpPr>
        <p:spPr bwMode="auto">
          <a:xfrm>
            <a:off x="671512" y="3968921"/>
            <a:ext cx="609600" cy="533400"/>
          </a:xfrm>
          <a:prstGeom prst="ellipse">
            <a:avLst/>
          </a:prstGeom>
          <a:solidFill>
            <a:schemeClr val="accent1"/>
          </a:solidFill>
          <a:ln w="38100">
            <a:solidFill>
              <a:srgbClr val="FF0066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4</a:t>
            </a:r>
          </a:p>
        </p:txBody>
      </p:sp>
      <p:sp>
        <p:nvSpPr>
          <p:cNvPr id="3087" name="Oval 38"/>
          <p:cNvSpPr>
            <a:spLocks noChangeArrowheads="1"/>
          </p:cNvSpPr>
          <p:nvPr/>
        </p:nvSpPr>
        <p:spPr bwMode="auto">
          <a:xfrm>
            <a:off x="676275" y="4702346"/>
            <a:ext cx="609600" cy="533400"/>
          </a:xfrm>
          <a:prstGeom prst="ellipse">
            <a:avLst/>
          </a:prstGeom>
          <a:solidFill>
            <a:schemeClr val="accent1"/>
          </a:solidFill>
          <a:ln w="38100">
            <a:solidFill>
              <a:srgbClr val="FF0066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5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94BE85D3-566F-47EF-9477-B21DD3B1011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1478" y="3225212"/>
            <a:ext cx="2295067" cy="309406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67" name="Picture 23" descr="DSC0041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800" y="3352800"/>
            <a:ext cx="421640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68" name="Text Box 24"/>
          <p:cNvSpPr txBox="1">
            <a:spLocks noChangeArrowheads="1"/>
          </p:cNvSpPr>
          <p:nvPr/>
        </p:nvSpPr>
        <p:spPr bwMode="auto">
          <a:xfrm>
            <a:off x="457200" y="6338888"/>
            <a:ext cx="1600200" cy="461962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Tấm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lớn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169" name="Text Box 25"/>
          <p:cNvSpPr txBox="1">
            <a:spLocks noChangeArrowheads="1"/>
          </p:cNvSpPr>
          <p:nvPr/>
        </p:nvSpPr>
        <p:spPr bwMode="auto">
          <a:xfrm>
            <a:off x="2514599" y="3733800"/>
            <a:ext cx="1565031" cy="46166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Tấm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nhỏ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pic>
        <p:nvPicPr>
          <p:cNvPr id="6170" name="Picture 26" descr="DSC0041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67200" y="2311400"/>
            <a:ext cx="48768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71" name="Text Box 27"/>
          <p:cNvSpPr txBox="1">
            <a:spLocks noChangeArrowheads="1"/>
          </p:cNvSpPr>
          <p:nvPr/>
        </p:nvSpPr>
        <p:spPr bwMode="auto">
          <a:xfrm>
            <a:off x="5562600" y="4114800"/>
            <a:ext cx="2971800" cy="830997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Ba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tấm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để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lắp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chữ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u</a:t>
            </a:r>
          </a:p>
        </p:txBody>
      </p:sp>
      <p:pic>
        <p:nvPicPr>
          <p:cNvPr id="6172" name="Picture 28" descr="DSC0041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54500" y="4673600"/>
            <a:ext cx="4889500" cy="218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73" name="Text Box 29"/>
          <p:cNvSpPr txBox="1">
            <a:spLocks noChangeArrowheads="1"/>
          </p:cNvSpPr>
          <p:nvPr/>
        </p:nvSpPr>
        <p:spPr bwMode="auto">
          <a:xfrm>
            <a:off x="4079630" y="6057900"/>
            <a:ext cx="2549770" cy="46166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Tấm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mặt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ca bin</a:t>
            </a:r>
          </a:p>
        </p:txBody>
      </p:sp>
      <p:sp>
        <p:nvSpPr>
          <p:cNvPr id="6174" name="Text Box 30"/>
          <p:cNvSpPr txBox="1">
            <a:spLocks noChangeArrowheads="1"/>
          </p:cNvSpPr>
          <p:nvPr/>
        </p:nvSpPr>
        <p:spPr bwMode="auto">
          <a:xfrm>
            <a:off x="7010400" y="6096000"/>
            <a:ext cx="1816100" cy="46166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Tấm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chữ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L</a:t>
            </a:r>
          </a:p>
        </p:txBody>
      </p:sp>
      <p:sp>
        <p:nvSpPr>
          <p:cNvPr id="6177" name="Rectangle 33"/>
          <p:cNvSpPr>
            <a:spLocks noChangeArrowheads="1"/>
          </p:cNvSpPr>
          <p:nvPr/>
        </p:nvSpPr>
        <p:spPr bwMode="auto">
          <a:xfrm>
            <a:off x="762000" y="1585570"/>
            <a:ext cx="3962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6600CC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1.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Chọn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chi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tiết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và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dụng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cụ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183" name="Rectangle 39"/>
          <p:cNvSpPr>
            <a:spLocks noChangeArrowheads="1"/>
          </p:cNvSpPr>
          <p:nvPr/>
        </p:nvSpPr>
        <p:spPr bwMode="auto">
          <a:xfrm>
            <a:off x="620737" y="1097751"/>
            <a:ext cx="3657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II.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Các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thao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tác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kĩ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thuật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185" name="AutoShape 41"/>
          <p:cNvSpPr>
            <a:spLocks noChangeArrowheads="1"/>
          </p:cNvSpPr>
          <p:nvPr/>
        </p:nvSpPr>
        <p:spPr bwMode="auto">
          <a:xfrm>
            <a:off x="5181600" y="1066800"/>
            <a:ext cx="4495800" cy="1447800"/>
          </a:xfrm>
          <a:prstGeom prst="cloudCallout">
            <a:avLst>
              <a:gd name="adj1" fmla="val -41949"/>
              <a:gd name="adj2" fmla="val 117324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Để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lắp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được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một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chiếc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xe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ben, ta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cần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sử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dụng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những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chi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tiết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nào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61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617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6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6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1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18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" decel="100000"/>
                                        <p:tgtEl>
                                          <p:spTgt spid="61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" decel="100000"/>
                                        <p:tgtEl>
                                          <p:spTgt spid="6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1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6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800" decel="100000"/>
                                        <p:tgtEl>
                                          <p:spTgt spid="61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616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6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6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800" decel="100000"/>
                                        <p:tgtEl>
                                          <p:spTgt spid="61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800" decel="100000" fill="hold"/>
                                        <p:tgtEl>
                                          <p:spTgt spid="616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800" decel="100000" fill="hold"/>
                                        <p:tgtEl>
                                          <p:spTgt spid="61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800" decel="100000" fill="hold"/>
                                        <p:tgtEl>
                                          <p:spTgt spid="61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9" dur="1000"/>
                                        <p:tgtEl>
                                          <p:spTgt spid="6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800" decel="100000"/>
                                        <p:tgtEl>
                                          <p:spTgt spid="61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800" decel="100000" fill="hold"/>
                                        <p:tgtEl>
                                          <p:spTgt spid="617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800" decel="100000" fill="hold"/>
                                        <p:tgtEl>
                                          <p:spTgt spid="6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800" decel="100000" fill="hold"/>
                                        <p:tgtEl>
                                          <p:spTgt spid="6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4" dur="2000"/>
                                        <p:tgtEl>
                                          <p:spTgt spid="6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800" decel="100000"/>
                                        <p:tgtEl>
                                          <p:spTgt spid="61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800" decel="100000" fill="hold"/>
                                        <p:tgtEl>
                                          <p:spTgt spid="617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800" decel="100000" fill="hold"/>
                                        <p:tgtEl>
                                          <p:spTgt spid="6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800" decel="100000" fill="hold"/>
                                        <p:tgtEl>
                                          <p:spTgt spid="6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800" decel="100000"/>
                                        <p:tgtEl>
                                          <p:spTgt spid="61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800" decel="100000" fill="hold"/>
                                        <p:tgtEl>
                                          <p:spTgt spid="61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800" decel="100000" fill="hold"/>
                                        <p:tgtEl>
                                          <p:spTgt spid="6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800" decel="100000" fill="hold"/>
                                        <p:tgtEl>
                                          <p:spTgt spid="6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68" grpId="0" animBg="1"/>
      <p:bldP spid="6169" grpId="0" animBg="1"/>
      <p:bldP spid="6171" grpId="0" animBg="1"/>
      <p:bldP spid="6173" grpId="0" animBg="1"/>
      <p:bldP spid="6174" grpId="0" animBg="1"/>
      <p:bldP spid="6177" grpId="0"/>
      <p:bldP spid="6185" grpId="0" animBg="1"/>
      <p:bldP spid="6185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85" name="Picture 17" descr="DSC0041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188" y="1886441"/>
            <a:ext cx="9067800" cy="3962400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</p:pic>
      <p:sp>
        <p:nvSpPr>
          <p:cNvPr id="7190" name="AutoShape 22"/>
          <p:cNvSpPr>
            <a:spLocks noChangeArrowheads="1"/>
          </p:cNvSpPr>
          <p:nvPr/>
        </p:nvSpPr>
        <p:spPr bwMode="auto">
          <a:xfrm>
            <a:off x="5283588" y="603741"/>
            <a:ext cx="2590800" cy="1371600"/>
          </a:xfrm>
          <a:prstGeom prst="wedgeEllipseCallout">
            <a:avLst>
              <a:gd name="adj1" fmla="val -18319"/>
              <a:gd name="adj2" fmla="val 136806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Thanh thẳng 6 lỗ</a:t>
            </a:r>
          </a:p>
        </p:txBody>
      </p:sp>
      <p:sp>
        <p:nvSpPr>
          <p:cNvPr id="7193" name="AutoShape 25"/>
          <p:cNvSpPr>
            <a:spLocks noChangeArrowheads="1"/>
          </p:cNvSpPr>
          <p:nvPr/>
        </p:nvSpPr>
        <p:spPr bwMode="auto">
          <a:xfrm>
            <a:off x="5435988" y="5099541"/>
            <a:ext cx="3733800" cy="685800"/>
          </a:xfrm>
          <a:prstGeom prst="wedgeEllipseCallout">
            <a:avLst>
              <a:gd name="adj1" fmla="val -82782"/>
              <a:gd name="adj2" fmla="val -53241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Thanh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thẳng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7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lỗ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194" name="AutoShape 26"/>
          <p:cNvSpPr>
            <a:spLocks noChangeArrowheads="1"/>
          </p:cNvSpPr>
          <p:nvPr/>
        </p:nvSpPr>
        <p:spPr bwMode="auto">
          <a:xfrm>
            <a:off x="482988" y="5099541"/>
            <a:ext cx="4038600" cy="533400"/>
          </a:xfrm>
          <a:prstGeom prst="wedgeEllipseCallout">
            <a:avLst>
              <a:gd name="adj1" fmla="val -22486"/>
              <a:gd name="adj2" fmla="val -8512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Thanh thẳng 11 lỗ</a:t>
            </a:r>
          </a:p>
        </p:txBody>
      </p:sp>
      <p:sp>
        <p:nvSpPr>
          <p:cNvPr id="7209" name="AutoShape 41"/>
          <p:cNvSpPr>
            <a:spLocks/>
          </p:cNvSpPr>
          <p:nvPr/>
        </p:nvSpPr>
        <p:spPr bwMode="auto">
          <a:xfrm rot="-5400000">
            <a:off x="5996376" y="2546047"/>
            <a:ext cx="287337" cy="1408113"/>
          </a:xfrm>
          <a:prstGeom prst="rightBrace">
            <a:avLst>
              <a:gd name="adj1" fmla="val 40838"/>
              <a:gd name="adj2" fmla="val 50000"/>
            </a:avLst>
          </a:pr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1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grpSp>
        <p:nvGrpSpPr>
          <p:cNvPr id="2" name="Group 45"/>
          <p:cNvGrpSpPr>
            <a:grpSpLocks/>
          </p:cNvGrpSpPr>
          <p:nvPr/>
        </p:nvGrpSpPr>
        <p:grpSpPr bwMode="auto">
          <a:xfrm>
            <a:off x="6553200" y="1765791"/>
            <a:ext cx="2590800" cy="2133600"/>
            <a:chOff x="4128" y="1632"/>
            <a:chExt cx="1632" cy="1344"/>
          </a:xfrm>
          <a:solidFill>
            <a:srgbClr val="FFFF00"/>
          </a:solidFill>
        </p:grpSpPr>
        <p:sp>
          <p:nvSpPr>
            <p:cNvPr id="5136" name="AutoShape 23"/>
            <p:cNvSpPr>
              <a:spLocks noChangeArrowheads="1"/>
            </p:cNvSpPr>
            <p:nvPr/>
          </p:nvSpPr>
          <p:spPr bwMode="auto">
            <a:xfrm>
              <a:off x="4128" y="1632"/>
              <a:ext cx="1632" cy="624"/>
            </a:xfrm>
            <a:prstGeom prst="wedgeEllipseCallout">
              <a:avLst>
                <a:gd name="adj1" fmla="val 9130"/>
                <a:gd name="adj2" fmla="val 158333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Thanh thẳng 3 lỗ</a:t>
              </a:r>
            </a:p>
          </p:txBody>
        </p:sp>
        <p:sp>
          <p:nvSpPr>
            <p:cNvPr id="5137" name="AutoShape 42"/>
            <p:cNvSpPr>
              <a:spLocks/>
            </p:cNvSpPr>
            <p:nvPr/>
          </p:nvSpPr>
          <p:spPr bwMode="auto">
            <a:xfrm rot="-5400000">
              <a:off x="5064" y="2664"/>
              <a:ext cx="48" cy="576"/>
            </a:xfrm>
            <a:prstGeom prst="rightBrace">
              <a:avLst>
                <a:gd name="adj1" fmla="val 100000"/>
                <a:gd name="adj2" fmla="val 50000"/>
              </a:avLst>
            </a:prstGeom>
            <a:grpFill/>
            <a:ln w="38100">
              <a:solidFill>
                <a:srgbClr val="0000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</p:grpSp>
      <p:sp>
        <p:nvSpPr>
          <p:cNvPr id="7211" name="AutoShape 43"/>
          <p:cNvSpPr>
            <a:spLocks/>
          </p:cNvSpPr>
          <p:nvPr/>
        </p:nvSpPr>
        <p:spPr bwMode="auto">
          <a:xfrm rot="5400000">
            <a:off x="1339360" y="4223241"/>
            <a:ext cx="304800" cy="1447800"/>
          </a:xfrm>
          <a:prstGeom prst="rightBrace">
            <a:avLst>
              <a:gd name="adj1" fmla="val 39583"/>
              <a:gd name="adj2" fmla="val 50000"/>
            </a:avLst>
          </a:pr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1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212" name="AutoShape 44"/>
          <p:cNvSpPr>
            <a:spLocks/>
          </p:cNvSpPr>
          <p:nvPr/>
        </p:nvSpPr>
        <p:spPr bwMode="auto">
          <a:xfrm rot="5400000">
            <a:off x="3892060" y="4337541"/>
            <a:ext cx="304800" cy="1371600"/>
          </a:xfrm>
          <a:prstGeom prst="rightBrace">
            <a:avLst>
              <a:gd name="adj1" fmla="val 37500"/>
              <a:gd name="adj2" fmla="val 50000"/>
            </a:avLst>
          </a:pr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1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5" name="Rectangle 4">
            <a:extLst>
              <a:ext uri="{FF2B5EF4-FFF2-40B4-BE49-F238E27FC236}">
                <a16:creationId xmlns:a16="http://schemas.microsoft.com/office/drawing/2014/main" id="{06BF408C-94EF-463B-8067-104ED75E11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1564"/>
            <a:ext cx="9144000" cy="6858000"/>
          </a:xfrm>
          <a:prstGeom prst="rect">
            <a:avLst/>
          </a:prstGeom>
          <a:noFill/>
          <a:ln w="57150">
            <a:pattFill prst="wdUpDiag">
              <a:fgClr>
                <a:srgbClr val="00FF00"/>
              </a:fgClr>
              <a:bgClr>
                <a:srgbClr val="FF0000"/>
              </a:bgClr>
            </a:patt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Arial" charset="0"/>
            </a:endParaRPr>
          </a:p>
        </p:txBody>
      </p:sp>
      <p:sp>
        <p:nvSpPr>
          <p:cNvPr id="13" name="Rectangle 4"/>
          <p:cNvSpPr txBox="1">
            <a:spLocks noChangeArrowheads="1"/>
          </p:cNvSpPr>
          <p:nvPr/>
        </p:nvSpPr>
        <p:spPr bwMode="auto">
          <a:xfrm>
            <a:off x="-12033" y="-25956"/>
            <a:ext cx="9144001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defRPr/>
            </a:pPr>
            <a:r>
              <a:rPr lang="en-US" sz="2400" b="1" kern="0" dirty="0" err="1">
                <a:solidFill>
                  <a:srgbClr val="0066FF"/>
                </a:solidFill>
                <a:latin typeface="Times New Roman" pitchFamily="18" charset="0"/>
                <a:ea typeface="+mj-ea"/>
                <a:cs typeface="+mj-cs"/>
              </a:rPr>
              <a:t>Thứ</a:t>
            </a:r>
            <a:r>
              <a:rPr lang="en-US" sz="2400" b="1" kern="0" dirty="0">
                <a:solidFill>
                  <a:srgbClr val="0066FF"/>
                </a:solidFill>
                <a:latin typeface="Times New Roman" pitchFamily="18" charset="0"/>
                <a:ea typeface="+mj-ea"/>
                <a:cs typeface="+mj-cs"/>
              </a:rPr>
              <a:t> </a:t>
            </a:r>
            <a:r>
              <a:rPr lang="en-US" sz="2400" b="1" kern="0" dirty="0" err="1">
                <a:solidFill>
                  <a:srgbClr val="0066FF"/>
                </a:solidFill>
                <a:latin typeface="Times New Roman" pitchFamily="18" charset="0"/>
                <a:ea typeface="+mj-ea"/>
                <a:cs typeface="+mj-cs"/>
              </a:rPr>
              <a:t>hai</a:t>
            </a:r>
            <a:r>
              <a:rPr lang="en-US" sz="2400" b="1" kern="0" dirty="0">
                <a:solidFill>
                  <a:srgbClr val="0066FF"/>
                </a:solidFill>
                <a:latin typeface="Times New Roman" pitchFamily="18" charset="0"/>
                <a:ea typeface="+mj-ea"/>
                <a:cs typeface="+mj-cs"/>
              </a:rPr>
              <a:t> </a:t>
            </a:r>
            <a:r>
              <a:rPr lang="en-US" sz="2400" b="1" kern="0" dirty="0" err="1">
                <a:solidFill>
                  <a:srgbClr val="0066FF"/>
                </a:solidFill>
                <a:latin typeface="Times New Roman" pitchFamily="18" charset="0"/>
                <a:ea typeface="+mj-ea"/>
                <a:cs typeface="+mj-cs"/>
              </a:rPr>
              <a:t>ngày</a:t>
            </a:r>
            <a:r>
              <a:rPr lang="en-US" sz="2400" b="1" kern="0" dirty="0">
                <a:solidFill>
                  <a:srgbClr val="0066FF"/>
                </a:solidFill>
                <a:latin typeface="Times New Roman" pitchFamily="18" charset="0"/>
                <a:ea typeface="+mj-ea"/>
                <a:cs typeface="+mj-cs"/>
              </a:rPr>
              <a:t> 20 </a:t>
            </a:r>
            <a:r>
              <a:rPr lang="en-US" sz="2400" b="1" kern="0" dirty="0" err="1">
                <a:solidFill>
                  <a:srgbClr val="0066FF"/>
                </a:solidFill>
                <a:latin typeface="Times New Roman" pitchFamily="18" charset="0"/>
                <a:ea typeface="+mj-ea"/>
                <a:cs typeface="+mj-cs"/>
              </a:rPr>
              <a:t>tháng</a:t>
            </a:r>
            <a:r>
              <a:rPr lang="en-US" sz="2400" b="1" kern="0" dirty="0">
                <a:solidFill>
                  <a:srgbClr val="0066FF"/>
                </a:solidFill>
                <a:latin typeface="Times New Roman" pitchFamily="18" charset="0"/>
                <a:ea typeface="+mj-ea"/>
                <a:cs typeface="+mj-cs"/>
              </a:rPr>
              <a:t> 3 </a:t>
            </a:r>
            <a:r>
              <a:rPr lang="en-US" sz="2400" b="1" kern="0" dirty="0" err="1">
                <a:solidFill>
                  <a:srgbClr val="0066FF"/>
                </a:solidFill>
                <a:latin typeface="Times New Roman" pitchFamily="18" charset="0"/>
                <a:ea typeface="+mj-ea"/>
                <a:cs typeface="+mj-cs"/>
              </a:rPr>
              <a:t>năm</a:t>
            </a:r>
            <a:r>
              <a:rPr lang="en-US" sz="2400" b="1" kern="0" dirty="0">
                <a:solidFill>
                  <a:srgbClr val="0066FF"/>
                </a:solidFill>
                <a:latin typeface="Times New Roman" pitchFamily="18" charset="0"/>
                <a:ea typeface="+mj-ea"/>
                <a:cs typeface="+mj-cs"/>
              </a:rPr>
              <a:t> 2023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815D3DC-9AE0-439F-8235-AF2D660A0273}"/>
              </a:ext>
            </a:extLst>
          </p:cNvPr>
          <p:cNvSpPr txBox="1"/>
          <p:nvPr/>
        </p:nvSpPr>
        <p:spPr>
          <a:xfrm>
            <a:off x="2106032" y="515813"/>
            <a:ext cx="480411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66FF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Kĩ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srgbClr val="0066FF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solidFill>
                  <a:srgbClr val="0066FF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thuật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srgbClr val="0066FF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Lắp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ben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7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7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5" dur="2000"/>
                                        <p:tgtEl>
                                          <p:spTgt spid="7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8" dur="2000"/>
                                        <p:tgtEl>
                                          <p:spTgt spid="7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7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7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90" grpId="0" animBg="1"/>
      <p:bldP spid="7193" grpId="0" animBg="1"/>
      <p:bldP spid="7194" grpId="0" animBg="1"/>
      <p:bldP spid="7209" grpId="0" animBg="1"/>
      <p:bldP spid="7211" grpId="0" animBg="1"/>
      <p:bldP spid="7212" grpId="0" animBg="1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0" name="Rectangle 20"/>
          <p:cNvSpPr>
            <a:spLocks noChangeArrowheads="1"/>
          </p:cNvSpPr>
          <p:nvPr/>
        </p:nvSpPr>
        <p:spPr bwMode="auto">
          <a:xfrm>
            <a:off x="3962400" y="609600"/>
            <a:ext cx="1219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3333FF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pic>
        <p:nvPicPr>
          <p:cNvPr id="8206" name="Picture 14" descr="DSC0041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2600" y="1492642"/>
            <a:ext cx="8178799" cy="38727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07" name="Text Box 15"/>
          <p:cNvSpPr txBox="1">
            <a:spLocks noChangeArrowheads="1"/>
          </p:cNvSpPr>
          <p:nvPr/>
        </p:nvSpPr>
        <p:spPr bwMode="auto">
          <a:xfrm>
            <a:off x="1471502" y="4715637"/>
            <a:ext cx="2792193" cy="484428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832104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548" b="1" kern="1200">
                <a:solidFill>
                  <a:srgbClr val="FF0000"/>
                </a:solidFill>
                <a:latin typeface="Arial" charset="0"/>
                <a:ea typeface="+mn-ea"/>
                <a:cs typeface="+mn-cs"/>
              </a:rPr>
              <a:t>Thanh </a:t>
            </a:r>
            <a:r>
              <a:rPr lang="en-US" sz="2548" b="1" kern="1200" err="1">
                <a:solidFill>
                  <a:srgbClr val="FF0000"/>
                </a:solidFill>
                <a:latin typeface="Arial" charset="0"/>
                <a:ea typeface="+mn-ea"/>
                <a:cs typeface="+mn-cs"/>
              </a:rPr>
              <a:t>chữ</a:t>
            </a:r>
            <a:r>
              <a:rPr lang="en-US" sz="2548" b="1" kern="1200">
                <a:solidFill>
                  <a:srgbClr val="FF0000"/>
                </a:solidFill>
                <a:latin typeface="Arial" charset="0"/>
                <a:ea typeface="+mn-ea"/>
                <a:cs typeface="+mn-cs"/>
              </a:rPr>
              <a:t> U </a:t>
            </a:r>
            <a:r>
              <a:rPr lang="en-US" sz="2548" b="1" kern="1200" err="1">
                <a:solidFill>
                  <a:srgbClr val="FF0000"/>
                </a:solidFill>
                <a:latin typeface="Arial" charset="0"/>
                <a:ea typeface="+mn-ea"/>
                <a:cs typeface="+mn-cs"/>
              </a:rPr>
              <a:t>dài</a:t>
            </a:r>
            <a:endParaRPr kumimoji="0" lang="en-US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8208" name="Text Box 16"/>
          <p:cNvSpPr txBox="1">
            <a:spLocks noChangeArrowheads="1"/>
          </p:cNvSpPr>
          <p:nvPr/>
        </p:nvSpPr>
        <p:spPr bwMode="auto">
          <a:xfrm>
            <a:off x="5589987" y="4747854"/>
            <a:ext cx="2883812" cy="484428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832104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548" b="1" kern="1200">
                <a:solidFill>
                  <a:srgbClr val="FF0000"/>
                </a:solidFill>
                <a:latin typeface="Arial" charset="0"/>
                <a:ea typeface="+mn-ea"/>
                <a:cs typeface="+mn-cs"/>
              </a:rPr>
              <a:t>Thanh </a:t>
            </a:r>
            <a:r>
              <a:rPr lang="en-US" sz="2548" b="1" kern="1200" err="1">
                <a:solidFill>
                  <a:srgbClr val="FF0000"/>
                </a:solidFill>
                <a:latin typeface="Arial" charset="0"/>
                <a:ea typeface="+mn-ea"/>
                <a:cs typeface="+mn-cs"/>
              </a:rPr>
              <a:t>chữ</a:t>
            </a:r>
            <a:r>
              <a:rPr lang="en-US" sz="2548" b="1" kern="1200">
                <a:solidFill>
                  <a:srgbClr val="FF0000"/>
                </a:solidFill>
                <a:latin typeface="Arial" charset="0"/>
                <a:ea typeface="+mn-ea"/>
                <a:cs typeface="+mn-cs"/>
              </a:rPr>
              <a:t> L </a:t>
            </a:r>
            <a:r>
              <a:rPr lang="en-US" sz="2548" b="1" kern="1200" err="1">
                <a:solidFill>
                  <a:srgbClr val="FF0000"/>
                </a:solidFill>
                <a:latin typeface="Arial" charset="0"/>
                <a:ea typeface="+mn-ea"/>
                <a:cs typeface="+mn-cs"/>
              </a:rPr>
              <a:t>dài</a:t>
            </a:r>
            <a:endParaRPr kumimoji="0" lang="en-US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800" decel="100000"/>
                                        <p:tgtEl>
                                          <p:spTgt spid="82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820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82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82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2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2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800" decel="100000"/>
                                        <p:tgtEl>
                                          <p:spTgt spid="82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820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82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82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2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2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07" grpId="0" animBg="1"/>
      <p:bldP spid="8208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Hoạt động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85</TotalTime>
  <Words>695</Words>
  <Application>Microsoft Office PowerPoint</Application>
  <PresentationFormat>On-screen Show (4:3)</PresentationFormat>
  <Paragraphs>146</Paragraphs>
  <Slides>26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26</vt:i4>
      </vt:variant>
    </vt:vector>
  </HeadingPairs>
  <TitlesOfParts>
    <vt:vector size="38" baseType="lpstr">
      <vt:lpstr>.VnTime</vt:lpstr>
      <vt:lpstr>.VnTimeH</vt:lpstr>
      <vt:lpstr>Arial</vt:lpstr>
      <vt:lpstr>Averta Std CY Bold</vt:lpstr>
      <vt:lpstr>Calibri</vt:lpstr>
      <vt:lpstr>Calibri Light</vt:lpstr>
      <vt:lpstr>Quicksand Medium</vt:lpstr>
      <vt:lpstr>Tahoma</vt:lpstr>
      <vt:lpstr>Times New Roman</vt:lpstr>
      <vt:lpstr>1_Office Theme</vt:lpstr>
      <vt:lpstr>Hoạt động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Nguyen Thi Hung GV</dc:creator>
  <cp:lastModifiedBy>phuonganhnguyen7040@gmail.com</cp:lastModifiedBy>
  <cp:revision>8</cp:revision>
  <dcterms:created xsi:type="dcterms:W3CDTF">2022-03-03T02:09:16Z</dcterms:created>
  <dcterms:modified xsi:type="dcterms:W3CDTF">2023-07-21T12:09:07Z</dcterms:modified>
</cp:coreProperties>
</file>