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0" r:id="rId2"/>
    <p:sldMasterId id="2147483722" r:id="rId3"/>
    <p:sldMasterId id="2147483728" r:id="rId4"/>
    <p:sldMasterId id="2147483741" r:id="rId5"/>
    <p:sldMasterId id="2147483754" r:id="rId6"/>
    <p:sldMasterId id="2147483766" r:id="rId7"/>
    <p:sldMasterId id="2147483787" r:id="rId8"/>
  </p:sldMasterIdLst>
  <p:notesMasterIdLst>
    <p:notesMasterId r:id="rId39"/>
  </p:notesMasterIdLst>
  <p:sldIdLst>
    <p:sldId id="3401" r:id="rId9"/>
    <p:sldId id="2007577118" r:id="rId10"/>
    <p:sldId id="2007577117" r:id="rId11"/>
    <p:sldId id="265" r:id="rId12"/>
    <p:sldId id="2007577119" r:id="rId13"/>
    <p:sldId id="278" r:id="rId14"/>
    <p:sldId id="2007577120" r:id="rId15"/>
    <p:sldId id="260" r:id="rId16"/>
    <p:sldId id="3402" r:id="rId17"/>
    <p:sldId id="258" r:id="rId18"/>
    <p:sldId id="3403" r:id="rId19"/>
    <p:sldId id="2007577116" r:id="rId20"/>
    <p:sldId id="3399" r:id="rId21"/>
    <p:sldId id="2007577121" r:id="rId22"/>
    <p:sldId id="280" r:id="rId23"/>
    <p:sldId id="11088374" r:id="rId24"/>
    <p:sldId id="11088375" r:id="rId25"/>
    <p:sldId id="2007577122" r:id="rId26"/>
    <p:sldId id="282" r:id="rId27"/>
    <p:sldId id="2007577123" r:id="rId28"/>
    <p:sldId id="565" r:id="rId29"/>
    <p:sldId id="11088376" r:id="rId30"/>
    <p:sldId id="11088391" r:id="rId31"/>
    <p:sldId id="11088388" r:id="rId32"/>
    <p:sldId id="11088392" r:id="rId33"/>
    <p:sldId id="11088393" r:id="rId34"/>
    <p:sldId id="11088394" r:id="rId35"/>
    <p:sldId id="11088395" r:id="rId36"/>
    <p:sldId id="514" r:id="rId37"/>
    <p:sldId id="271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6C3A4-E07D-4C41-8C45-BB1A8EB039D9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31D3EC-047C-455B-96E0-1A1AF98359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78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0BB4F9-1C72-4740-BCEE-0A1A069752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0DC96-BAE7-4D90-BC42-33A0CA1BD3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2662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3" name="文本占位符 26626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dirty="0"/>
          </a:p>
        </p:txBody>
      </p:sp>
      <p:sp>
        <p:nvSpPr>
          <p:cNvPr id="512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0DC96-BAE7-4D90-BC42-33A0CA1BD3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5590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0DC96-BAE7-4D90-BC42-33A0CA1BD3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9417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3.xml"/><Relationship Id="rId7" Type="http://schemas.openxmlformats.org/officeDocument/2006/relationships/image" Target="../media/image11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7.xml"/><Relationship Id="rId9" Type="http://schemas.openxmlformats.org/officeDocument/2006/relationships/image" Target="../media/image13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Master" Target="../slideMasters/slideMaster7.xml"/><Relationship Id="rId1" Type="http://schemas.openxmlformats.org/officeDocument/2006/relationships/tags" Target="../tags/tag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32.png"/><Relationship Id="rId5" Type="http://schemas.openxmlformats.org/officeDocument/2006/relationships/image" Target="../media/image20.png"/><Relationship Id="rId4" Type="http://schemas.openxmlformats.org/officeDocument/2006/relationships/image" Target="../media/image31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Layouts/_rels/slideLayout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22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508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157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375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941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ferris dir="l"/>
      </p:transition>
    </mc:Choice>
    <mc:Fallback xmlns="">
      <p:transition spd="slow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48203055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0027449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987878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282049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3160196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8024633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27818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0021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4877442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773718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910097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200574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ới thiệ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ủ đề"/>
          <p:cNvSpPr>
            <a:spLocks noGrp="1"/>
          </p:cNvSpPr>
          <p:nvPr>
            <p:ph type="body" sz="quarter" idx="10" hasCustomPrompt="1"/>
          </p:nvPr>
        </p:nvSpPr>
        <p:spPr>
          <a:xfrm>
            <a:off x="3824445" y="999515"/>
            <a:ext cx="836756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4800" b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rta Std CY Bold" panose="00000800000000000000" pitchFamily="50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/>
            <a:r>
              <a:rPr lang="en-US"/>
              <a:t>CHỦ ĐỀ</a:t>
            </a:r>
          </a:p>
        </p:txBody>
      </p:sp>
      <p:sp>
        <p:nvSpPr>
          <p:cNvPr id="6" name="Bài học"/>
          <p:cNvSpPr>
            <a:spLocks noGrp="1"/>
          </p:cNvSpPr>
          <p:nvPr>
            <p:ph type="body" sz="quarter" idx="11" hasCustomPrompt="1"/>
          </p:nvPr>
        </p:nvSpPr>
        <p:spPr>
          <a:xfrm>
            <a:off x="4658784" y="2207151"/>
            <a:ext cx="7533216" cy="6034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indent="0">
              <a:buFontTx/>
              <a:buNone/>
              <a:defRPr lang="en-US" sz="5600" b="1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Quicksand Medium" pitchFamily="2" charset="0"/>
                <a:ea typeface="Arial-Rounded" panose="020B0500000000000000" pitchFamily="34" charset="0"/>
                <a:cs typeface="Arial-SGK-TV" pitchFamily="2" charset="0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Bài</a:t>
            </a:r>
          </a:p>
        </p:txBody>
      </p:sp>
      <p:sp>
        <p:nvSpPr>
          <p:cNvPr id="3" name="Hình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17922"/>
            <a:ext cx="3962400" cy="4340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hình ảnh</a:t>
            </a:r>
          </a:p>
        </p:txBody>
      </p:sp>
    </p:spTree>
    <p:extLst>
      <p:ext uri="{BB962C8B-B14F-4D97-AF65-F5344CB8AC3E}">
        <p14:creationId xmlns:p14="http://schemas.microsoft.com/office/powerpoint/2010/main" val="354447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/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5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3291269792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/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5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2844185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/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5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34539561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ết thú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601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380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2852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346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2731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9292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904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4544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9687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6794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9290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9002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31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663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60258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56867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91571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52171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67679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07473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56905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65098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87006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8591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0226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073086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1" y="2"/>
            <a:ext cx="1221944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1345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37290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75509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012614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234789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1673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767659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6154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00827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665908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048362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742886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4756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6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794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54700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273881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1633874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8422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45976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484616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0221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39566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19252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1859962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014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4488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7837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380686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867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0286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4677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5171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4609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164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8503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667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776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423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659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873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86228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183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037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090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637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theme" Target="../theme/theme7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B8BBD-A89F-4C03-8BF2-F84B38772531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018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4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62976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399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753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8349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117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93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  <p:sldLayoutId id="2147483782" r:id="rId16"/>
    <p:sldLayoutId id="2147483783" r:id="rId17"/>
    <p:sldLayoutId id="2147483784" r:id="rId18"/>
    <p:sldLayoutId id="2147483785" r:id="rId19"/>
    <p:sldLayoutId id="2147483786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95825-7B37-42F5-9075-3BE9DC30402E}" type="datetimeFigureOut">
              <a:rPr lang="zh-CN" altLang="en-US" smtClean="0"/>
              <a:pPr/>
              <a:t>2022/1/4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03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7" Type="http://schemas.openxmlformats.org/officeDocument/2006/relationships/image" Target="../media/image84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83.emf"/><Relationship Id="rId5" Type="http://schemas.openxmlformats.org/officeDocument/2006/relationships/image" Target="../media/image82.emf"/><Relationship Id="rId4" Type="http://schemas.openxmlformats.org/officeDocument/2006/relationships/image" Target="../media/image7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7" Type="http://schemas.openxmlformats.org/officeDocument/2006/relationships/image" Target="../media/image84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83.emf"/><Relationship Id="rId5" Type="http://schemas.openxmlformats.org/officeDocument/2006/relationships/image" Target="../media/image79.png"/><Relationship Id="rId4" Type="http://schemas.openxmlformats.org/officeDocument/2006/relationships/image" Target="../media/image82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88.emf"/><Relationship Id="rId4" Type="http://schemas.openxmlformats.org/officeDocument/2006/relationships/image" Target="../media/image8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5" Type="http://schemas.openxmlformats.org/officeDocument/2006/relationships/image" Target="../media/image10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5" Type="http://schemas.openxmlformats.org/officeDocument/2006/relationships/image" Target="../media/image10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11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5" Type="http://schemas.openxmlformats.org/officeDocument/2006/relationships/image" Target="../media/image10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7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7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Tự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nhiên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Xã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hội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/>
          <a:srcRect t="67317"/>
          <a:stretch>
            <a:fillRect/>
          </a:stretch>
        </p:blipFill>
        <p:spPr>
          <a:xfrm flipH="1">
            <a:off x="-76200" y="4457700"/>
            <a:ext cx="4691251" cy="241935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262943" y="749490"/>
            <a:ext cx="11275149" cy="5801512"/>
            <a:chOff x="1249363" y="868048"/>
            <a:chExt cx="9126536" cy="535334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矩形 8"/>
            <p:cNvSpPr/>
            <p:nvPr/>
          </p:nvSpPr>
          <p:spPr>
            <a:xfrm>
              <a:off x="1249363" y="868048"/>
              <a:ext cx="9126536" cy="5353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1514006" y="1141439"/>
              <a:ext cx="8619345" cy="484182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83E1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529" y="21579"/>
            <a:ext cx="1074368" cy="101732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D189470-B779-4D12-BBC0-240561FBD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743" y="1148688"/>
            <a:ext cx="10237925" cy="4888277"/>
          </a:xfrm>
          <a:prstGeom prst="rect">
            <a:avLst/>
          </a:prstGeom>
        </p:spPr>
      </p:pic>
      <p:pic>
        <p:nvPicPr>
          <p:cNvPr id="67" name="图片 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913759"/>
            <a:ext cx="1216954" cy="97015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589" y="5001271"/>
            <a:ext cx="1344308" cy="1875779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DE997A82-8E94-45FC-84E6-8576A21AA9D8}"/>
              </a:ext>
            </a:extLst>
          </p:cNvPr>
          <p:cNvSpPr/>
          <p:nvPr/>
        </p:nvSpPr>
        <p:spPr>
          <a:xfrm>
            <a:off x="1216954" y="32033"/>
            <a:ext cx="9611125" cy="7258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Hoạt động 2: Tìm hiểu nơi sống của các con vật.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804E6CE-7A4C-455F-A874-8155506E56B4}"/>
              </a:ext>
            </a:extLst>
          </p:cNvPr>
          <p:cNvSpPr/>
          <p:nvPr/>
        </p:nvSpPr>
        <p:spPr>
          <a:xfrm>
            <a:off x="1790491" y="5376129"/>
            <a:ext cx="8094577" cy="73238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/>
              <a:t>Kể tên các con vật sống dưới nướ</a:t>
            </a:r>
            <a:r>
              <a:rPr lang="en-US" sz="2800" dirty="0"/>
              <a:t>c</a:t>
            </a:r>
            <a:r>
              <a:rPr lang="vi-VN" sz="2800" dirty="0"/>
              <a:t>?</a:t>
            </a:r>
            <a:endParaRPr lang="en-US" sz="2800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26596" y="1794779"/>
            <a:ext cx="2503377" cy="5063221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5AA4611-97F2-4539-8270-B480E757F394}"/>
              </a:ext>
            </a:extLst>
          </p:cNvPr>
          <p:cNvSpPr/>
          <p:nvPr/>
        </p:nvSpPr>
        <p:spPr>
          <a:xfrm>
            <a:off x="1790490" y="5375161"/>
            <a:ext cx="8094577" cy="73238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/>
              <a:t>Kể tên các con </a:t>
            </a:r>
            <a:r>
              <a:rPr lang="vi-VN" sz="2800"/>
              <a:t>vật sống trên cạn?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/>
          <a:srcRect t="67317"/>
          <a:stretch>
            <a:fillRect/>
          </a:stretch>
        </p:blipFill>
        <p:spPr>
          <a:xfrm flipH="1">
            <a:off x="-76200" y="4457700"/>
            <a:ext cx="4691251" cy="241935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262943" y="749490"/>
            <a:ext cx="11275149" cy="5801512"/>
            <a:chOff x="1249363" y="868048"/>
            <a:chExt cx="9126536" cy="535334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矩形 8"/>
            <p:cNvSpPr/>
            <p:nvPr/>
          </p:nvSpPr>
          <p:spPr>
            <a:xfrm>
              <a:off x="1249363" y="868048"/>
              <a:ext cx="9126536" cy="5353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1514006" y="1141439"/>
              <a:ext cx="8619345" cy="484182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83E1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529" y="21579"/>
            <a:ext cx="1074368" cy="1017322"/>
          </a:xfrm>
          <a:prstGeom prst="rect">
            <a:avLst/>
          </a:prstGeom>
        </p:spPr>
      </p:pic>
      <p:pic>
        <p:nvPicPr>
          <p:cNvPr id="67" name="图片 6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913759"/>
            <a:ext cx="1216954" cy="97015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A834FD8-C780-4C62-9F0D-7A485CB039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907" y="1190847"/>
            <a:ext cx="10489013" cy="5018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589" y="5001271"/>
            <a:ext cx="1344308" cy="1875779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DE997A82-8E94-45FC-84E6-8576A21AA9D8}"/>
              </a:ext>
            </a:extLst>
          </p:cNvPr>
          <p:cNvSpPr/>
          <p:nvPr/>
        </p:nvSpPr>
        <p:spPr>
          <a:xfrm>
            <a:off x="1216954" y="32033"/>
            <a:ext cx="9611125" cy="7258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Hoạt động 2: Tìm hiểu nơi sống của các con vật.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4A8FFFF4-8CAB-4C65-A395-CDCE08217F23}"/>
              </a:ext>
            </a:extLst>
          </p:cNvPr>
          <p:cNvSpPr/>
          <p:nvPr/>
        </p:nvSpPr>
        <p:spPr>
          <a:xfrm>
            <a:off x="1716456" y="5689239"/>
            <a:ext cx="8242646" cy="85681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/>
              <a:t>Kể tên các con vật sống </a:t>
            </a:r>
            <a:r>
              <a:rPr lang="en-US" sz="2800" dirty="0" err="1"/>
              <a:t>trên</a:t>
            </a:r>
            <a:r>
              <a:rPr lang="en-US" sz="2800" dirty="0"/>
              <a:t> </a:t>
            </a:r>
            <a:r>
              <a:rPr lang="en-US" sz="2800" dirty="0" err="1"/>
              <a:t>cạn</a:t>
            </a:r>
            <a:endParaRPr lang="en-US" sz="2800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26596" y="1794779"/>
            <a:ext cx="2503377" cy="5063221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C349079-A610-4CBE-BE65-00DAB2395978}"/>
              </a:ext>
            </a:extLst>
          </p:cNvPr>
          <p:cNvSpPr/>
          <p:nvPr/>
        </p:nvSpPr>
        <p:spPr>
          <a:xfrm>
            <a:off x="1716456" y="5687800"/>
            <a:ext cx="8242646" cy="85681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/>
              <a:t>Kể tên các con vật sống </a:t>
            </a:r>
            <a:r>
              <a:rPr lang="en-US" sz="2800" err="1"/>
              <a:t>trên</a:t>
            </a:r>
            <a:r>
              <a:rPr lang="en-US" sz="2800"/>
              <a:t> không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69918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4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>
            <a:extLst>
              <a:ext uri="{FF2B5EF4-FFF2-40B4-BE49-F238E27FC236}">
                <a16:creationId xmlns:a16="http://schemas.microsoft.com/office/drawing/2014/main" id="{EA81850F-E536-4895-9BDC-4B034126AA9A}"/>
              </a:ext>
            </a:extLst>
          </p:cNvPr>
          <p:cNvSpPr txBox="1"/>
          <p:nvPr/>
        </p:nvSpPr>
        <p:spPr>
          <a:xfrm>
            <a:off x="999413" y="796278"/>
            <a:ext cx="10034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Hoạt động 3: </a:t>
            </a:r>
            <a:r>
              <a:rPr lang="vi-VN" sz="3200" dirty="0">
                <a:solidFill>
                  <a:prstClr val="black"/>
                </a:solidFill>
                <a:latin typeface="Calibri"/>
              </a:rPr>
              <a:t>Tìm hiểu về môi trường sống của các con vật.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C4B47551-678A-44A7-A523-F02CD9AD28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406672"/>
              </p:ext>
            </p:extLst>
          </p:nvPr>
        </p:nvGraphicFramePr>
        <p:xfrm>
          <a:off x="857501" y="1696578"/>
          <a:ext cx="10476997" cy="406796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46469">
                  <a:extLst>
                    <a:ext uri="{9D8B030D-6E8A-4147-A177-3AD203B41FA5}">
                      <a16:colId xmlns:a16="http://schemas.microsoft.com/office/drawing/2014/main" val="2495977324"/>
                    </a:ext>
                  </a:extLst>
                </a:gridCol>
                <a:gridCol w="2444330">
                  <a:extLst>
                    <a:ext uri="{9D8B030D-6E8A-4147-A177-3AD203B41FA5}">
                      <a16:colId xmlns:a16="http://schemas.microsoft.com/office/drawing/2014/main" val="2083622813"/>
                    </a:ext>
                  </a:extLst>
                </a:gridCol>
                <a:gridCol w="1820467">
                  <a:extLst>
                    <a:ext uri="{9D8B030D-6E8A-4147-A177-3AD203B41FA5}">
                      <a16:colId xmlns:a16="http://schemas.microsoft.com/office/drawing/2014/main" val="2908551174"/>
                    </a:ext>
                  </a:extLst>
                </a:gridCol>
                <a:gridCol w="2048426">
                  <a:extLst>
                    <a:ext uri="{9D8B030D-6E8A-4147-A177-3AD203B41FA5}">
                      <a16:colId xmlns:a16="http://schemas.microsoft.com/office/drawing/2014/main" val="1164717397"/>
                    </a:ext>
                  </a:extLst>
                </a:gridCol>
                <a:gridCol w="2417305">
                  <a:extLst>
                    <a:ext uri="{9D8B030D-6E8A-4147-A177-3AD203B41FA5}">
                      <a16:colId xmlns:a16="http://schemas.microsoft.com/office/drawing/2014/main" val="797750451"/>
                    </a:ext>
                  </a:extLst>
                </a:gridCol>
              </a:tblGrid>
              <a:tr h="535324">
                <a:tc rowSpan="2"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Tên</a:t>
                      </a:r>
                      <a:r>
                        <a:rPr lang="en-US" sz="3200" dirty="0"/>
                        <a:t> con </a:t>
                      </a:r>
                      <a:r>
                        <a:rPr lang="en-US" sz="3200" dirty="0" err="1"/>
                        <a:t>vật</a:t>
                      </a:r>
                      <a:endParaRPr lang="en-US" sz="32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Nơi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sống</a:t>
                      </a:r>
                      <a:endParaRPr lang="en-US" sz="32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Môi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trường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sống</a:t>
                      </a:r>
                      <a:endParaRPr lang="en-US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5723652"/>
                  </a:ext>
                </a:extLst>
              </a:tr>
              <a:tr h="143692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Trên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cạn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Dưới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nước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Vừa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trên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cạn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vừa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dưới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nước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57501"/>
                  </a:ext>
                </a:extLst>
              </a:tr>
              <a:tr h="77612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Cá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Ao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đầm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hồ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0156569"/>
                  </a:ext>
                </a:extLst>
              </a:tr>
              <a:tr h="535324"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118593"/>
                  </a:ext>
                </a:extLst>
              </a:tr>
              <a:tr h="535324"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03379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EF4C7A8-05B0-4413-8BC5-9BEC6491548F}"/>
              </a:ext>
            </a:extLst>
          </p:cNvPr>
          <p:cNvSpPr txBox="1"/>
          <p:nvPr/>
        </p:nvSpPr>
        <p:spPr>
          <a:xfrm>
            <a:off x="1207363" y="4988148"/>
            <a:ext cx="1145220" cy="479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BE587D-D36E-4D5F-8D04-BCB35B73683B}"/>
              </a:ext>
            </a:extLst>
          </p:cNvPr>
          <p:cNvSpPr txBox="1"/>
          <p:nvPr/>
        </p:nvSpPr>
        <p:spPr>
          <a:xfrm>
            <a:off x="1380477" y="4576139"/>
            <a:ext cx="798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Bò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E9F8F1-8FD6-45C3-88CF-20FE5149E203}"/>
              </a:ext>
            </a:extLst>
          </p:cNvPr>
          <p:cNvSpPr txBox="1"/>
          <p:nvPr/>
        </p:nvSpPr>
        <p:spPr>
          <a:xfrm>
            <a:off x="2756516" y="4637694"/>
            <a:ext cx="2228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Đồng</a:t>
            </a:r>
            <a:r>
              <a:rPr lang="en-US" sz="2800" dirty="0"/>
              <a:t> </a:t>
            </a:r>
            <a:r>
              <a:rPr lang="en-US" sz="2800" dirty="0" err="1"/>
              <a:t>ruộng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EC5216-4033-4047-84F8-189A52B3A9F2}"/>
              </a:ext>
            </a:extLst>
          </p:cNvPr>
          <p:cNvSpPr txBox="1"/>
          <p:nvPr/>
        </p:nvSpPr>
        <p:spPr>
          <a:xfrm>
            <a:off x="5698187" y="4551961"/>
            <a:ext cx="798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D8269C-D684-4693-8771-4E7986916174}"/>
              </a:ext>
            </a:extLst>
          </p:cNvPr>
          <p:cNvSpPr txBox="1"/>
          <p:nvPr/>
        </p:nvSpPr>
        <p:spPr>
          <a:xfrm>
            <a:off x="1375841" y="5198292"/>
            <a:ext cx="798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Vịt</a:t>
            </a:r>
            <a:endParaRPr lang="en-US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18EE61-8826-448C-B4EE-81316473AF1F}"/>
              </a:ext>
            </a:extLst>
          </p:cNvPr>
          <p:cNvSpPr txBox="1"/>
          <p:nvPr/>
        </p:nvSpPr>
        <p:spPr>
          <a:xfrm>
            <a:off x="2702445" y="5229070"/>
            <a:ext cx="2539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Ao</a:t>
            </a:r>
            <a:r>
              <a:rPr lang="en-US" sz="2800" dirty="0"/>
              <a:t>, </a:t>
            </a:r>
            <a:r>
              <a:rPr lang="en-US" sz="2800" dirty="0" err="1"/>
              <a:t>đầm</a:t>
            </a:r>
            <a:r>
              <a:rPr lang="en-US" sz="2800" dirty="0"/>
              <a:t>, </a:t>
            </a:r>
            <a:r>
              <a:rPr lang="en-US" sz="2800" dirty="0" err="1"/>
              <a:t>hồ</a:t>
            </a: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587857-A102-4280-AD2E-553916BCCDDB}"/>
              </a:ext>
            </a:extLst>
          </p:cNvPr>
          <p:cNvSpPr txBox="1"/>
          <p:nvPr/>
        </p:nvSpPr>
        <p:spPr>
          <a:xfrm>
            <a:off x="9842782" y="5121223"/>
            <a:ext cx="798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69927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650106"/>
            <a:ext cx="8272979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138295" y="2182921"/>
            <a:ext cx="74433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静蕾简体" panose="02000000000000000000" pitchFamily="2" charset="-122"/>
                <a:cs typeface="+mn-cs"/>
              </a:rPr>
              <a:t>Tiết</a:t>
            </a:r>
            <a:r>
              <a:rPr kumimoji="0" lang="en-US" altLang="zh-CN" sz="9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静蕾简体" panose="02000000000000000000" pitchFamily="2" charset="-122"/>
                <a:cs typeface="+mn-cs"/>
              </a:rPr>
              <a:t> 2</a:t>
            </a:r>
            <a:endParaRPr kumimoji="0" lang="zh-CN" altLang="en-US" sz="9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方正静蕾简体" panose="02000000000000000000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thực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hành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836F688-6470-4084-8246-8C4B6B1B2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925" y="2073724"/>
            <a:ext cx="833437" cy="86054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E5F15FE-4507-4190-97D9-46001FB71D07}"/>
              </a:ext>
            </a:extLst>
          </p:cNvPr>
          <p:cNvSpPr/>
          <p:nvPr/>
        </p:nvSpPr>
        <p:spPr>
          <a:xfrm>
            <a:off x="10899058" y="1"/>
            <a:ext cx="1292942" cy="1460090"/>
          </a:xfrm>
          <a:prstGeom prst="rect">
            <a:avLst/>
          </a:prstGeom>
          <a:solidFill>
            <a:srgbClr val="85D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942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6460794-1F36-4CBC-8605-5715EAAB7550}"/>
              </a:ext>
            </a:extLst>
          </p:cNvPr>
          <p:cNvSpPr/>
          <p:nvPr/>
        </p:nvSpPr>
        <p:spPr>
          <a:xfrm>
            <a:off x="1465243" y="605389"/>
            <a:ext cx="10119338" cy="819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Hoạt động 1: Kể tên các con vật ở nơi em sống.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0DFE0E-E223-454C-AB8F-D77E07338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560" y="1558956"/>
            <a:ext cx="6423047" cy="483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780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6FE2BAF-87B8-4BCE-91FF-3093E4AC987C}"/>
              </a:ext>
            </a:extLst>
          </p:cNvPr>
          <p:cNvGraphicFramePr>
            <a:graphicFrameLocks noGrp="1"/>
          </p:cNvGraphicFramePr>
          <p:nvPr/>
        </p:nvGraphicFramePr>
        <p:xfrm>
          <a:off x="592259" y="506515"/>
          <a:ext cx="11007481" cy="6077926"/>
        </p:xfrm>
        <a:graphic>
          <a:graphicData uri="http://schemas.openxmlformats.org/drawingml/2006/table">
            <a:tbl>
              <a:tblPr/>
              <a:tblGrid>
                <a:gridCol w="1334397">
                  <a:extLst>
                    <a:ext uri="{9D8B030D-6E8A-4147-A177-3AD203B41FA5}">
                      <a16:colId xmlns:a16="http://schemas.microsoft.com/office/drawing/2014/main" val="2339394169"/>
                    </a:ext>
                  </a:extLst>
                </a:gridCol>
                <a:gridCol w="2392810">
                  <a:extLst>
                    <a:ext uri="{9D8B030D-6E8A-4147-A177-3AD203B41FA5}">
                      <a16:colId xmlns:a16="http://schemas.microsoft.com/office/drawing/2014/main" val="2519452278"/>
                    </a:ext>
                  </a:extLst>
                </a:gridCol>
                <a:gridCol w="7280274">
                  <a:extLst>
                    <a:ext uri="{9D8B030D-6E8A-4147-A177-3AD203B41FA5}">
                      <a16:colId xmlns:a16="http://schemas.microsoft.com/office/drawing/2014/main" val="3635323220"/>
                    </a:ext>
                  </a:extLst>
                </a:gridCol>
              </a:tblGrid>
              <a:tr h="432235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STT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</a:t>
                      </a:r>
                      <a:r>
                        <a:rPr lang="en-US" sz="2800" b="1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động</a:t>
                      </a:r>
                      <a:r>
                        <a:rPr lang="en-US" sz="2800" b="1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vật</a:t>
                      </a:r>
                      <a:endParaRPr lang="en-US" sz="2800" b="1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vi-VN" sz="2800" b="1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Nơi cư trú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270422"/>
                  </a:ext>
                </a:extLst>
              </a:tr>
              <a:tr h="432235"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Chuột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Cống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hang </a:t>
                      </a:r>
                      <a:r>
                        <a:rPr lang="en-US" sz="2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chuột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,..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433025"/>
                  </a:ext>
                </a:extLst>
              </a:tr>
              <a:tr h="463783"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Cá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vi-VN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Ao, hồ, sông, suối, biển, đồng ruộng, mương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608073"/>
                  </a:ext>
                </a:extLst>
              </a:tr>
              <a:tr h="432235"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Mèo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Rừng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chuồng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mèo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2390886"/>
                  </a:ext>
                </a:extLst>
              </a:tr>
              <a:tr h="432235"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Chó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Rừng, chuồng chó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594580"/>
                  </a:ext>
                </a:extLst>
              </a:tr>
              <a:tr h="799019"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Ốc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vi-VN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Ao, hồ, sông, suối, biển, đồng ruộng, mương, máng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8388301"/>
                  </a:ext>
                </a:extLst>
              </a:tr>
              <a:tr h="432235"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Muỗi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vi-VN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Nơi tối, bụi cây, vũng nước đọng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4546300"/>
                  </a:ext>
                </a:extLst>
              </a:tr>
              <a:tr h="432235"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Ong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Tổ ong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184513"/>
                  </a:ext>
                </a:extLst>
              </a:tr>
              <a:tr h="432235"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Chim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Làm tổ trên cây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286123"/>
                  </a:ext>
                </a:extLst>
              </a:tr>
              <a:tr h="432235"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Ếch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Ao, đầm, sông, suối,…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770836"/>
                  </a:ext>
                </a:extLst>
              </a:tr>
              <a:tr h="432235"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Gà</a:t>
                      </a: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Rừng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chuồng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gà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7027" marR="87027" marT="43513" marB="43513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3684200"/>
                  </a:ext>
                </a:extLst>
              </a:tr>
            </a:tbl>
          </a:graphicData>
        </a:graphic>
      </p:graphicFrame>
      <p:pic>
        <p:nvPicPr>
          <p:cNvPr id="11" name="图片 8">
            <a:extLst>
              <a:ext uri="{FF2B5EF4-FFF2-40B4-BE49-F238E27FC236}">
                <a16:creationId xmlns:a16="http://schemas.microsoft.com/office/drawing/2014/main" id="{F4B22B04-22DE-4DED-A509-D9597EECE9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4D10F-19AB-4F4A-984F-42B12364D3A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97607" y="477040"/>
            <a:ext cx="10515600" cy="1325563"/>
          </a:xfrm>
          <a:noFill/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trả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nơi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sống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9C88A1-AA00-4FCE-8457-25F986732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440" y="1614488"/>
            <a:ext cx="7843934" cy="5059947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3EFA99F8-6ADB-4D52-A90C-8222C6DF5D20}"/>
              </a:ext>
            </a:extLst>
          </p:cNvPr>
          <p:cNvSpPr/>
          <p:nvPr/>
        </p:nvSpPr>
        <p:spPr>
          <a:xfrm>
            <a:off x="62051" y="1149719"/>
            <a:ext cx="3105150" cy="1819275"/>
          </a:xfrm>
          <a:prstGeom prst="cloudCallout">
            <a:avLst>
              <a:gd name="adj1" fmla="val 60153"/>
              <a:gd name="adj2" fmla="val 806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Con Hổ, Voi, Mèo, Bò sữa sống ở môi trường nào?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877B6808-42F9-4523-BFF8-7D4D130B0703}"/>
              </a:ext>
            </a:extLst>
          </p:cNvPr>
          <p:cNvSpPr/>
          <p:nvPr/>
        </p:nvSpPr>
        <p:spPr>
          <a:xfrm>
            <a:off x="9324975" y="2024060"/>
            <a:ext cx="3105150" cy="1819275"/>
          </a:xfrm>
          <a:prstGeom prst="cloudCallout">
            <a:avLst>
              <a:gd name="adj1" fmla="val -39234"/>
              <a:gd name="adj2" fmla="val 507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Con cá Voi, Rùa sống ở môi trường nào?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474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9A107-2F03-4363-98C2-872105E1D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164C6122-41C2-46B7-BAD7-8481C635732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047875" y="1851025"/>
          <a:ext cx="9305922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1974">
                  <a:extLst>
                    <a:ext uri="{9D8B030D-6E8A-4147-A177-3AD203B41FA5}">
                      <a16:colId xmlns:a16="http://schemas.microsoft.com/office/drawing/2014/main" val="3546309090"/>
                    </a:ext>
                  </a:extLst>
                </a:gridCol>
                <a:gridCol w="3101974">
                  <a:extLst>
                    <a:ext uri="{9D8B030D-6E8A-4147-A177-3AD203B41FA5}">
                      <a16:colId xmlns:a16="http://schemas.microsoft.com/office/drawing/2014/main" val="3379891482"/>
                    </a:ext>
                  </a:extLst>
                </a:gridCol>
                <a:gridCol w="3101974">
                  <a:extLst>
                    <a:ext uri="{9D8B030D-6E8A-4147-A177-3AD203B41FA5}">
                      <a16:colId xmlns:a16="http://schemas.microsoft.com/office/drawing/2014/main" val="1264674912"/>
                    </a:ext>
                  </a:extLst>
                </a:gridCol>
              </a:tblGrid>
              <a:tr h="36449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STT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Con </a:t>
                      </a:r>
                      <a:r>
                        <a:rPr lang="en-US" sz="3200" dirty="0" err="1"/>
                        <a:t>vật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Nơi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sống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183566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Hổ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Rừng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063988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6508765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1237436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1011981"/>
                  </a:ext>
                </a:extLst>
              </a:tr>
            </a:tbl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F4C3205-F8D9-41BA-876F-33F73239851F}"/>
              </a:ext>
            </a:extLst>
          </p:cNvPr>
          <p:cNvSpPr/>
          <p:nvPr/>
        </p:nvSpPr>
        <p:spPr>
          <a:xfrm>
            <a:off x="2152649" y="114300"/>
            <a:ext cx="8086725" cy="65881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lớp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hoàn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thành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phiếu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tập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29CADD-DD9B-4569-8506-CAD34710FF30}"/>
              </a:ext>
            </a:extLst>
          </p:cNvPr>
          <p:cNvSpPr/>
          <p:nvPr/>
        </p:nvSpPr>
        <p:spPr>
          <a:xfrm>
            <a:off x="10416209" y="79515"/>
            <a:ext cx="1775791" cy="1611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0877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D7455-0F18-4E58-AE96-DF29EE75D2E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0948" y="375443"/>
            <a:ext cx="11696700" cy="1325563"/>
          </a:xfrm>
        </p:spPr>
        <p:txBody>
          <a:bodyPr>
            <a:normAutofit/>
          </a:bodyPr>
          <a:lstStyle/>
          <a:p>
            <a:pPr algn="ctr"/>
            <a:r>
              <a:rPr lang="vi-VN" sz="3600" b="1" dirty="0"/>
              <a:t>Hoạt động 3: Phân loại nơi sống của các con vật.</a:t>
            </a:r>
            <a:endParaRPr lang="en-US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55CE60-B3D9-4938-B965-D8CA167C5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179" y="2137611"/>
            <a:ext cx="8432193" cy="4124325"/>
          </a:xfrm>
          <a:prstGeom prst="round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00B1039-B8B0-4421-B3B8-3CBA1005240B}"/>
              </a:ext>
            </a:extLst>
          </p:cNvPr>
          <p:cNvSpPr txBox="1">
            <a:spLocks/>
          </p:cNvSpPr>
          <p:nvPr/>
        </p:nvSpPr>
        <p:spPr>
          <a:xfrm>
            <a:off x="951498" y="10382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Hoàn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thành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sơ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đồ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sau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5648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D4C6C6-A3D7-4E80-8E23-60CBB2210C1E}"/>
              </a:ext>
            </a:extLst>
          </p:cNvPr>
          <p:cNvSpPr txBox="1"/>
          <p:nvPr/>
        </p:nvSpPr>
        <p:spPr>
          <a:xfrm>
            <a:off x="3784384" y="3027378"/>
            <a:ext cx="628289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Bài</a:t>
            </a:r>
            <a:r>
              <a:rPr kumimoji="0" lang="en-US" sz="5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17: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Động</a:t>
            </a:r>
            <a:r>
              <a:rPr kumimoji="0" lang="en-US" sz="5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vật</a:t>
            </a:r>
            <a:r>
              <a:rPr kumimoji="0" lang="en-US" sz="5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sống</a:t>
            </a:r>
            <a:r>
              <a:rPr kumimoji="0" lang="en-US" sz="5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ở </a:t>
            </a:r>
            <a:r>
              <a:rPr kumimoji="0" lang="en-US" sz="5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đâu</a:t>
            </a:r>
            <a:endParaRPr kumimoji="0" lang="en-US" sz="50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iCiel Mijas" panose="02000506000000020004" pitchFamily="50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6A16D5-16DA-4E2C-B5FF-82F50C71AADD}"/>
              </a:ext>
            </a:extLst>
          </p:cNvPr>
          <p:cNvSpPr txBox="1"/>
          <p:nvPr/>
        </p:nvSpPr>
        <p:spPr>
          <a:xfrm>
            <a:off x="2825028" y="0"/>
            <a:ext cx="7750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Chủ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đề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4: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Thực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vật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động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vật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F964A2-5879-4A27-83BF-D93F28A52A31}"/>
              </a:ext>
            </a:extLst>
          </p:cNvPr>
          <p:cNvSpPr/>
          <p:nvPr/>
        </p:nvSpPr>
        <p:spPr>
          <a:xfrm>
            <a:off x="10416209" y="79514"/>
            <a:ext cx="1775791" cy="17890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9438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vận dụng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2C11117-E653-42B0-8E68-ABC968617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161" y="1987821"/>
            <a:ext cx="1132164" cy="106406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2F45B9-BD4A-4A76-9BBC-00E81EFE28C7}"/>
              </a:ext>
            </a:extLst>
          </p:cNvPr>
          <p:cNvSpPr/>
          <p:nvPr/>
        </p:nvSpPr>
        <p:spPr>
          <a:xfrm>
            <a:off x="10899058" y="1"/>
            <a:ext cx="1292942" cy="1460090"/>
          </a:xfrm>
          <a:prstGeom prst="rect">
            <a:avLst/>
          </a:prstGeom>
          <a:solidFill>
            <a:srgbClr val="85D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DE1212-1566-40BE-8B61-1E37908A7AFB}"/>
              </a:ext>
            </a:extLst>
          </p:cNvPr>
          <p:cNvSpPr/>
          <p:nvPr/>
        </p:nvSpPr>
        <p:spPr>
          <a:xfrm>
            <a:off x="2244391" y="831767"/>
            <a:ext cx="8315325" cy="666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Con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vật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đang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gặp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nguy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hiểm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gì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32083D-86AC-48B9-9203-D3B9D59CE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818" y="1948866"/>
            <a:ext cx="101380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17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DE1212-1566-40BE-8B61-1E37908A7AFB}"/>
              </a:ext>
            </a:extLst>
          </p:cNvPr>
          <p:cNvSpPr/>
          <p:nvPr/>
        </p:nvSpPr>
        <p:spPr>
          <a:xfrm>
            <a:off x="1938337" y="1180682"/>
            <a:ext cx="8315325" cy="666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Con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vật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đang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gặp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nguy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hiểm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gì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765B71-4A94-4323-B10B-EB18949AD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755" y="2189246"/>
            <a:ext cx="9464490" cy="4143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870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kgr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737705"/>
            <a:ext cx="12191999" cy="3967171"/>
          </a:xfrm>
          <a:prstGeom prst="rect">
            <a:avLst/>
          </a:prstGeom>
        </p:spPr>
      </p:pic>
      <p:pic>
        <p:nvPicPr>
          <p:cNvPr id="23" name="Mây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27" name="Mặt trời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8" name="Bả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2" y="1308292"/>
            <a:ext cx="7924136" cy="4570649"/>
          </a:xfrm>
          <a:prstGeom prst="rect">
            <a:avLst/>
          </a:prstGeom>
        </p:spPr>
      </p:pic>
      <p:pic>
        <p:nvPicPr>
          <p:cNvPr id="5" name="bkgr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>
            <a:fillRect/>
          </a:stretch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1" name="bóng bay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3" name="bóng bay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5" name="bóng bay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21" name="Mây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/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5" name="Mây 4"/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8" name="Luyện đọc từ khó"/>
          <p:cNvSpPr txBox="1"/>
          <p:nvPr/>
        </p:nvSpPr>
        <p:spPr>
          <a:xfrm>
            <a:off x="2365911" y="2491193"/>
            <a:ext cx="746018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Con vật như thế nào nếu 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iCiel Cucho" pitchFamily="50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không được giải th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oát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图片 11268" descr="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200" y="239184"/>
            <a:ext cx="6682317" cy="661881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图片 11269" descr="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200" y="1092200"/>
            <a:ext cx="5048251" cy="24680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71" name="文本框 11270"/>
          <p:cNvSpPr txBox="1"/>
          <p:nvPr/>
        </p:nvSpPr>
        <p:spPr>
          <a:xfrm>
            <a:off x="5791200" y="3532717"/>
            <a:ext cx="5791200" cy="990326"/>
          </a:xfrm>
          <a:prstGeom prst="rect">
            <a:avLst/>
          </a:prstGeom>
          <a:noFill/>
          <a:ln w="9525">
            <a:noFill/>
          </a:ln>
        </p:spPr>
        <p:txBody>
          <a:bodyPr lIns="66349" tIns="33174" rIns="66349" bIns="33174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luận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nhóm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kgr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737705"/>
            <a:ext cx="12191999" cy="3967171"/>
          </a:xfrm>
          <a:prstGeom prst="rect">
            <a:avLst/>
          </a:prstGeom>
        </p:spPr>
      </p:pic>
      <p:pic>
        <p:nvPicPr>
          <p:cNvPr id="23" name="Mây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27" name="Mặt trời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8" name="Bả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2" y="1308292"/>
            <a:ext cx="7924136" cy="4570649"/>
          </a:xfrm>
          <a:prstGeom prst="rect">
            <a:avLst/>
          </a:prstGeom>
        </p:spPr>
      </p:pic>
      <p:pic>
        <p:nvPicPr>
          <p:cNvPr id="5" name="bkgr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>
            <a:fillRect/>
          </a:stretch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1" name="bóng bay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3" name="bóng bay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5" name="bóng bay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21" name="Mây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/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5" name="Mây 4"/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8" name="Luyện đọc từ khó"/>
          <p:cNvSpPr txBox="1"/>
          <p:nvPr/>
        </p:nvSpPr>
        <p:spPr>
          <a:xfrm>
            <a:off x="2485215" y="2047370"/>
            <a:ext cx="777135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Kết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luận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: </a:t>
            </a:r>
            <a:r>
              <a: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Các con vật bị chết 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iCiel Cucho" pitchFamily="50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nếu không được giải cứu.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iCiel Cuch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19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765395"/>
            <a:ext cx="7165974" cy="31878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6150"/>
            <a:ext cx="12192000" cy="3371850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980" y="-103008"/>
            <a:ext cx="1103377" cy="1795325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01517"/>
            <a:ext cx="1103377" cy="17953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103377" y="357873"/>
            <a:ext cx="8905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Hoạt động 3: Tầm quan trọng của môi trường sống.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91131" y="2178119"/>
            <a:ext cx="970323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Điều gì sẽ xảy ra nếu môi trường </a:t>
            </a:r>
            <a:endParaRPr kumimoji="0" lang="en-US" altLang="zh-CN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sống của động vật bị thay đổi?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kgr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737705"/>
            <a:ext cx="12191999" cy="3967171"/>
          </a:xfrm>
          <a:prstGeom prst="rect">
            <a:avLst/>
          </a:prstGeom>
        </p:spPr>
      </p:pic>
      <p:pic>
        <p:nvPicPr>
          <p:cNvPr id="23" name="Mây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27" name="Mặt trời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8" name="Bả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2" y="1308292"/>
            <a:ext cx="7924136" cy="4570649"/>
          </a:xfrm>
          <a:prstGeom prst="rect">
            <a:avLst/>
          </a:prstGeom>
        </p:spPr>
      </p:pic>
      <p:pic>
        <p:nvPicPr>
          <p:cNvPr id="5" name="bkgr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>
            <a:fillRect/>
          </a:stretch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1" name="bóng bay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3" name="bóng bay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5" name="bóng bay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21" name="Mây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/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5" name="Mây 4"/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8" name="Luyện đọc từ khó"/>
          <p:cNvSpPr txBox="1"/>
          <p:nvPr/>
        </p:nvSpPr>
        <p:spPr>
          <a:xfrm>
            <a:off x="2367629" y="2016359"/>
            <a:ext cx="769043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Con vật bị thay đổi môi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iCiel Cucho" pitchFamily="50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 trường 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 </a:t>
            </a:r>
            <a:r>
              <a: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sống có thể bị chết.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iCiel Cuch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962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F835753-CAA9-4569-81B4-1FCA2A5C9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86" y="606014"/>
            <a:ext cx="11364830" cy="596322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6814750-4C37-44A3-BE71-F740C0C0EC61}"/>
              </a:ext>
            </a:extLst>
          </p:cNvPr>
          <p:cNvSpPr/>
          <p:nvPr/>
        </p:nvSpPr>
        <p:spPr>
          <a:xfrm>
            <a:off x="3765884" y="427758"/>
            <a:ext cx="4247148" cy="356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610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20808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Ba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4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1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3692746" y="4818325"/>
            <a:ext cx="3905795" cy="531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Tự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nhiên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và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Xã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hội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030150" y="5439929"/>
            <a:ext cx="7550332" cy="531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17: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Động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vật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sống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ở </a:t>
            </a:r>
            <a:r>
              <a:rPr lang="en-US" altLang="zh-CN" sz="3200" b="1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đâu</a:t>
            </a:r>
            <a:r>
              <a:rPr lang="en-US" altLang="zh-CN" sz="3200" b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?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651FEDE-1563-4B58-8A08-7E40E0AC132A}"/>
              </a:ext>
            </a:extLst>
          </p:cNvPr>
          <p:cNvSpPr txBox="1"/>
          <p:nvPr/>
        </p:nvSpPr>
        <p:spPr>
          <a:xfrm>
            <a:off x="4430925" y="1110459"/>
            <a:ext cx="1619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Đạo đức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2B81C4-4FDC-4DA1-9483-3A139DC37DE3}"/>
              </a:ext>
            </a:extLst>
          </p:cNvPr>
          <p:cNvSpPr txBox="1"/>
          <p:nvPr/>
        </p:nvSpPr>
        <p:spPr>
          <a:xfrm>
            <a:off x="3135990" y="1727955"/>
            <a:ext cx="41004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Ôn tập cuối học kì 1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300CFCB-5AE8-47BB-9F98-D455B60A7930}"/>
              </a:ext>
            </a:extLst>
          </p:cNvPr>
          <p:cNvCxnSpPr>
            <a:cxnSpLocks/>
          </p:cNvCxnSpPr>
          <p:nvPr/>
        </p:nvCxnSpPr>
        <p:spPr>
          <a:xfrm>
            <a:off x="3758289" y="4558746"/>
            <a:ext cx="604299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C9C114E-04FC-4780-B37A-FF18D712538D}"/>
              </a:ext>
            </a:extLst>
          </p:cNvPr>
          <p:cNvCxnSpPr>
            <a:cxnSpLocks/>
          </p:cNvCxnSpPr>
          <p:nvPr/>
        </p:nvCxnSpPr>
        <p:spPr>
          <a:xfrm>
            <a:off x="1705960" y="6433927"/>
            <a:ext cx="1011851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C1F2989-5F7B-4CCC-8E3F-EB8BD7F02F50}"/>
              </a:ext>
            </a:extLst>
          </p:cNvPr>
          <p:cNvSpPr txBox="1"/>
          <p:nvPr/>
        </p:nvSpPr>
        <p:spPr>
          <a:xfrm>
            <a:off x="4361978" y="2956394"/>
            <a:ext cx="3905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Thể dục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DF115F1-5AD5-4946-BA85-D2CEF6B3D185}"/>
              </a:ext>
            </a:extLst>
          </p:cNvPr>
          <p:cNvSpPr txBox="1"/>
          <p:nvPr/>
        </p:nvSpPr>
        <p:spPr>
          <a:xfrm>
            <a:off x="3672881" y="3577998"/>
            <a:ext cx="7550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Ôn bài Thể dục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765DB45-41F1-427B-A87D-3A545ABD003E}"/>
              </a:ext>
            </a:extLst>
          </p:cNvPr>
          <p:cNvCxnSpPr>
            <a:cxnSpLocks/>
          </p:cNvCxnSpPr>
          <p:nvPr/>
        </p:nvCxnSpPr>
        <p:spPr>
          <a:xfrm>
            <a:off x="3751665" y="2683560"/>
            <a:ext cx="604299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54629"/>
      </p:ext>
    </p:extLst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upils awards poster background materi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2419182" y="2339391"/>
            <a:ext cx="7343775" cy="3048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Chúc</a:t>
            </a:r>
            <a:r>
              <a:rPr kumimoji="0" lang="en-US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kumimoji="0" lang="en-US" sz="3600" b="1" i="1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các</a:t>
            </a:r>
            <a:r>
              <a:rPr kumimoji="0" lang="en-US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kumimoji="0" lang="en-US" sz="3600" b="1" i="1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thầy</a:t>
            </a:r>
            <a:r>
              <a:rPr kumimoji="0" lang="en-US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kumimoji="0" lang="en-US" sz="3600" b="1" i="1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cô</a:t>
            </a:r>
            <a:r>
              <a:rPr kumimoji="0" lang="en-US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kumimoji="0" lang="en-US" sz="3600" b="1" i="1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mạnh</a:t>
            </a:r>
            <a:r>
              <a:rPr kumimoji="0" lang="en-US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kumimoji="0" lang="en-US" sz="3600" b="1" i="1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khoẻ</a:t>
            </a:r>
            <a:endParaRPr kumimoji="0" lang="en-US" sz="3600" b="1" i="1" u="none" strike="noStrike" kern="10" cap="none" spc="0" normalizeH="0" baseline="0" noProof="0" dirty="0">
              <a:ln w="9525">
                <a:solidFill>
                  <a:srgbClr val="000000"/>
                </a:solidFill>
                <a:round/>
              </a:ln>
              <a:solidFill>
                <a:srgbClr val="FFFF66"/>
              </a:solidFill>
              <a:effectLst/>
              <a:uLnTx/>
              <a:uFillTx/>
              <a:latin typeface="Arial" panose="020B0604020202020204"/>
              <a:ea typeface="+mn-lt"/>
              <a:cs typeface="Arial" panose="020B0604020202020204"/>
            </a:endParaRPr>
          </a:p>
        </p:txBody>
      </p:sp>
      <p:sp>
        <p:nvSpPr>
          <p:cNvPr id="4" name="Rectangle 19"/>
          <p:cNvSpPr txBox="1">
            <a:spLocks noChangeArrowheads="1"/>
          </p:cNvSpPr>
          <p:nvPr/>
        </p:nvSpPr>
        <p:spPr>
          <a:xfrm>
            <a:off x="2743200" y="4541253"/>
            <a:ext cx="9448800" cy="1470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Chúc</a:t>
            </a:r>
            <a:r>
              <a:rPr kumimoji="0" lang="en-US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US" alt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các</a:t>
            </a:r>
            <a:r>
              <a:rPr kumimoji="0" lang="en-US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con </a:t>
            </a:r>
            <a:r>
              <a:rPr kumimoji="0" lang="en-US" alt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chăm</a:t>
            </a:r>
            <a:r>
              <a:rPr kumimoji="0" lang="en-US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US" alt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ngoan</a:t>
            </a:r>
            <a:endParaRPr kumimoji="0" lang="en-US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34" y="1338568"/>
            <a:ext cx="786511" cy="5843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478" y="2476667"/>
            <a:ext cx="725465" cy="53903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062" y="553864"/>
            <a:ext cx="1242640" cy="90201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431" y="1455882"/>
            <a:ext cx="1331922" cy="10207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8" y="457356"/>
            <a:ext cx="1535541" cy="123654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695" y="5011464"/>
            <a:ext cx="1185863" cy="100342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576" y="493378"/>
            <a:ext cx="823892" cy="1338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22" y="4002612"/>
            <a:ext cx="731361" cy="1180151"/>
          </a:xfrm>
          <a:prstGeom prst="rect">
            <a:avLst/>
          </a:prstGeom>
        </p:spPr>
      </p:pic>
      <p:sp>
        <p:nvSpPr>
          <p:cNvPr id="13" name="任意多边形: 形状 12"/>
          <p:cNvSpPr/>
          <p:nvPr/>
        </p:nvSpPr>
        <p:spPr>
          <a:xfrm>
            <a:off x="1006381" y="164934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多边形: 形状 13"/>
          <p:cNvSpPr/>
          <p:nvPr/>
        </p:nvSpPr>
        <p:spPr>
          <a:xfrm>
            <a:off x="10118553" y="1804872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任意多边形: 形状 14"/>
          <p:cNvSpPr/>
          <p:nvPr/>
        </p:nvSpPr>
        <p:spPr>
          <a:xfrm>
            <a:off x="965135" y="578195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8F6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任意多边形: 形状 15"/>
          <p:cNvSpPr/>
          <p:nvPr/>
        </p:nvSpPr>
        <p:spPr>
          <a:xfrm>
            <a:off x="11689838" y="3600433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7" name="图片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659878"/>
            <a:ext cx="12192000" cy="1198068"/>
          </a:xfrm>
          <a:prstGeom prst="rect">
            <a:avLst/>
          </a:prstGeom>
        </p:spPr>
      </p:pic>
      <p:pic>
        <p:nvPicPr>
          <p:cNvPr id="18" name="图片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761" y="1253385"/>
            <a:ext cx="4988319" cy="4973932"/>
          </a:xfrm>
          <a:prstGeom prst="rect">
            <a:avLst/>
          </a:prstGeom>
        </p:spPr>
      </p:pic>
      <p:pic>
        <p:nvPicPr>
          <p:cNvPr id="19" name="图片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916" y="3832684"/>
            <a:ext cx="2313945" cy="2495308"/>
          </a:xfrm>
          <a:prstGeom prst="rect">
            <a:avLst/>
          </a:prstGeom>
        </p:spPr>
      </p:pic>
      <p:pic>
        <p:nvPicPr>
          <p:cNvPr id="20" name="图片 2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787" y="4957521"/>
            <a:ext cx="1816256" cy="966300"/>
          </a:xfrm>
          <a:prstGeom prst="rect">
            <a:avLst/>
          </a:prstGeom>
        </p:spPr>
      </p:pic>
      <p:pic>
        <p:nvPicPr>
          <p:cNvPr id="21" name="图片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23" y="1338568"/>
            <a:ext cx="4192676" cy="2523890"/>
          </a:xfrm>
          <a:prstGeom prst="rect">
            <a:avLst/>
          </a:prstGeom>
        </p:spPr>
      </p:pic>
      <p:sp>
        <p:nvSpPr>
          <p:cNvPr id="23" name="文本框 29"/>
          <p:cNvSpPr txBox="1"/>
          <p:nvPr/>
        </p:nvSpPr>
        <p:spPr>
          <a:xfrm>
            <a:off x="4455267" y="2809327"/>
            <a:ext cx="401290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300" normalizeH="0" baseline="0" noProof="0" dirty="0">
                <a:ln>
                  <a:noFill/>
                </a:ln>
                <a:solidFill>
                  <a:srgbClr val="ED81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Microsoft YaHei" panose="020B0503020204020204" charset="-122"/>
                <a:cs typeface="Aharoni" panose="02010803020104030203" pitchFamily="2" charset="-79"/>
              </a:rPr>
              <a:t>Tiết 1</a:t>
            </a:r>
            <a:endParaRPr kumimoji="0" lang="zh-CN" altLang="en-US" sz="5400" b="1" i="0" u="none" strike="noStrike" kern="1200" cap="none" spc="300" normalizeH="0" baseline="0" noProof="0" dirty="0">
              <a:ln>
                <a:noFill/>
              </a:ln>
              <a:solidFill>
                <a:srgbClr val="ED81A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Microsoft YaHei" panose="020B0503020204020204" charset="-122"/>
              <a:cs typeface="Aharoni" panose="02010803020104030203" pitchFamily="2" charset="-79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  <p:bldP spid="15" grpId="0" bldLvl="0" animBg="1"/>
      <p:bldP spid="16" grpId="0" bldLvl="0" animBg="1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mở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đầu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2178D58-7419-4AFF-A744-35E50A73D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9837" y="2082862"/>
            <a:ext cx="885825" cy="8001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E41F84C-FEAC-4912-9DF6-33B799B8EA69}"/>
              </a:ext>
            </a:extLst>
          </p:cNvPr>
          <p:cNvSpPr/>
          <p:nvPr/>
        </p:nvSpPr>
        <p:spPr>
          <a:xfrm>
            <a:off x="10899058" y="1"/>
            <a:ext cx="1292942" cy="1460090"/>
          </a:xfrm>
          <a:prstGeom prst="rect">
            <a:avLst/>
          </a:prstGeom>
          <a:solidFill>
            <a:srgbClr val="85D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bài 17">
            <a:hlinkClick r:id="" action="ppaction://media"/>
            <a:extLst>
              <a:ext uri="{FF2B5EF4-FFF2-40B4-BE49-F238E27FC236}">
                <a16:creationId xmlns:a16="http://schemas.microsoft.com/office/drawing/2014/main" id="{55D701AE-6D46-49BA-A9F0-AD5B253B6A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58293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8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khám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phá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AD187A5-3AD7-4BF7-83A3-FAC4A37F2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4575" y="2078984"/>
            <a:ext cx="785812" cy="9022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4958D99-82C1-44C4-A14D-8ED36C79CA75}"/>
              </a:ext>
            </a:extLst>
          </p:cNvPr>
          <p:cNvSpPr/>
          <p:nvPr/>
        </p:nvSpPr>
        <p:spPr>
          <a:xfrm>
            <a:off x="10899058" y="1"/>
            <a:ext cx="1292942" cy="1460090"/>
          </a:xfrm>
          <a:prstGeom prst="rect">
            <a:avLst/>
          </a:prstGeom>
          <a:solidFill>
            <a:srgbClr val="85D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095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多边形 9"/>
          <p:cNvSpPr/>
          <p:nvPr/>
        </p:nvSpPr>
        <p:spPr>
          <a:xfrm rot="21090491">
            <a:off x="-411796" y="-934606"/>
            <a:ext cx="12719473" cy="3980296"/>
          </a:xfrm>
          <a:custGeom>
            <a:avLst/>
            <a:gdLst>
              <a:gd name="connsiteX0" fmla="*/ 539329 w 12597668"/>
              <a:gd name="connsiteY0" fmla="*/ 0 h 3980296"/>
              <a:gd name="connsiteX1" fmla="*/ 12597668 w 12597668"/>
              <a:gd name="connsiteY1" fmla="*/ 1800371 h 3980296"/>
              <a:gd name="connsiteX2" fmla="*/ 12272194 w 12597668"/>
              <a:gd name="connsiteY2" fmla="*/ 3980296 h 3980296"/>
              <a:gd name="connsiteX3" fmla="*/ 12209824 w 12597668"/>
              <a:gd name="connsiteY3" fmla="*/ 3871729 h 3980296"/>
              <a:gd name="connsiteX4" fmla="*/ 6029169 w 12597668"/>
              <a:gd name="connsiteY4" fmla="*/ 1948699 h 3980296"/>
              <a:gd name="connsiteX5" fmla="*/ 149099 w 12597668"/>
              <a:gd name="connsiteY5" fmla="*/ 3514523 h 3980296"/>
              <a:gd name="connsiteX6" fmla="*/ 46375 w 12597668"/>
              <a:gd name="connsiteY6" fmla="*/ 3619190 h 3980296"/>
              <a:gd name="connsiteX7" fmla="*/ 0 w 12597668"/>
              <a:gd name="connsiteY7" fmla="*/ 3612266 h 3980296"/>
              <a:gd name="connsiteX8" fmla="*/ 539329 w 12597668"/>
              <a:gd name="connsiteY8" fmla="*/ 0 h 3980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97668" h="3980296">
                <a:moveTo>
                  <a:pt x="539329" y="0"/>
                </a:moveTo>
                <a:lnTo>
                  <a:pt x="12597668" y="1800371"/>
                </a:lnTo>
                <a:lnTo>
                  <a:pt x="12272194" y="3980296"/>
                </a:lnTo>
                <a:lnTo>
                  <a:pt x="12209824" y="3871729"/>
                </a:lnTo>
                <a:cubicBezTo>
                  <a:pt x="11501589" y="2765855"/>
                  <a:pt x="9002915" y="1948698"/>
                  <a:pt x="6029169" y="1948699"/>
                </a:cubicBezTo>
                <a:cubicBezTo>
                  <a:pt x="3385838" y="1948698"/>
                  <a:pt x="1117873" y="2594353"/>
                  <a:pt x="149099" y="3514523"/>
                </a:cubicBezTo>
                <a:lnTo>
                  <a:pt x="46375" y="3619190"/>
                </a:lnTo>
                <a:lnTo>
                  <a:pt x="0" y="3612266"/>
                </a:lnTo>
                <a:lnTo>
                  <a:pt x="539329" y="0"/>
                </a:lnTo>
                <a:close/>
              </a:path>
            </a:pathLst>
          </a:custGeom>
          <a:solidFill>
            <a:srgbClr val="83E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56" name="图片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6089" y="1204686"/>
            <a:ext cx="2295749" cy="5729212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77" y="165021"/>
            <a:ext cx="837560" cy="114941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BC6F494-CCDB-4E0D-A43E-0C557646A4F2}"/>
              </a:ext>
            </a:extLst>
          </p:cNvPr>
          <p:cNvSpPr/>
          <p:nvPr/>
        </p:nvSpPr>
        <p:spPr>
          <a:xfrm>
            <a:off x="1546573" y="165021"/>
            <a:ext cx="9611125" cy="7258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Hoạt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động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1: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Kể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tên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con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vật</a:t>
            </a:r>
            <a:r>
              <a:rPr 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có</a:t>
            </a:r>
            <a:r>
              <a:rPr 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trong</a:t>
            </a:r>
            <a:r>
              <a:rPr 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hình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F4AA9CF-287A-4D1F-A70E-F21018834B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1485" y="1810261"/>
            <a:ext cx="6909030" cy="4882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多边形 9"/>
          <p:cNvSpPr/>
          <p:nvPr/>
        </p:nvSpPr>
        <p:spPr>
          <a:xfrm rot="21090491">
            <a:off x="-411796" y="-934606"/>
            <a:ext cx="12719473" cy="3980296"/>
          </a:xfrm>
          <a:custGeom>
            <a:avLst/>
            <a:gdLst>
              <a:gd name="connsiteX0" fmla="*/ 539329 w 12597668"/>
              <a:gd name="connsiteY0" fmla="*/ 0 h 3980296"/>
              <a:gd name="connsiteX1" fmla="*/ 12597668 w 12597668"/>
              <a:gd name="connsiteY1" fmla="*/ 1800371 h 3980296"/>
              <a:gd name="connsiteX2" fmla="*/ 12272194 w 12597668"/>
              <a:gd name="connsiteY2" fmla="*/ 3980296 h 3980296"/>
              <a:gd name="connsiteX3" fmla="*/ 12209824 w 12597668"/>
              <a:gd name="connsiteY3" fmla="*/ 3871729 h 3980296"/>
              <a:gd name="connsiteX4" fmla="*/ 6029169 w 12597668"/>
              <a:gd name="connsiteY4" fmla="*/ 1948699 h 3980296"/>
              <a:gd name="connsiteX5" fmla="*/ 149099 w 12597668"/>
              <a:gd name="connsiteY5" fmla="*/ 3514523 h 3980296"/>
              <a:gd name="connsiteX6" fmla="*/ 46375 w 12597668"/>
              <a:gd name="connsiteY6" fmla="*/ 3619190 h 3980296"/>
              <a:gd name="connsiteX7" fmla="*/ 0 w 12597668"/>
              <a:gd name="connsiteY7" fmla="*/ 3612266 h 3980296"/>
              <a:gd name="connsiteX8" fmla="*/ 539329 w 12597668"/>
              <a:gd name="connsiteY8" fmla="*/ 0 h 3980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97668" h="3980296">
                <a:moveTo>
                  <a:pt x="539329" y="0"/>
                </a:moveTo>
                <a:lnTo>
                  <a:pt x="12597668" y="1800371"/>
                </a:lnTo>
                <a:lnTo>
                  <a:pt x="12272194" y="3980296"/>
                </a:lnTo>
                <a:lnTo>
                  <a:pt x="12209824" y="3871729"/>
                </a:lnTo>
                <a:cubicBezTo>
                  <a:pt x="11501589" y="2765855"/>
                  <a:pt x="9002915" y="1948698"/>
                  <a:pt x="6029169" y="1948699"/>
                </a:cubicBezTo>
                <a:cubicBezTo>
                  <a:pt x="3385838" y="1948698"/>
                  <a:pt x="1117873" y="2594353"/>
                  <a:pt x="149099" y="3514523"/>
                </a:cubicBezTo>
                <a:lnTo>
                  <a:pt x="46375" y="3619190"/>
                </a:lnTo>
                <a:lnTo>
                  <a:pt x="0" y="3612266"/>
                </a:lnTo>
                <a:lnTo>
                  <a:pt x="539329" y="0"/>
                </a:lnTo>
                <a:close/>
              </a:path>
            </a:pathLst>
          </a:custGeom>
          <a:solidFill>
            <a:srgbClr val="83E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56" name="图片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6089" y="1204686"/>
            <a:ext cx="2295749" cy="5729212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77" y="165021"/>
            <a:ext cx="837560" cy="114941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BC6F494-CCDB-4E0D-A43E-0C557646A4F2}"/>
              </a:ext>
            </a:extLst>
          </p:cNvPr>
          <p:cNvSpPr/>
          <p:nvPr/>
        </p:nvSpPr>
        <p:spPr>
          <a:xfrm>
            <a:off x="1546573" y="165021"/>
            <a:ext cx="9611125" cy="7258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Hoạt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động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1: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Kể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tên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con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vật</a:t>
            </a:r>
            <a:r>
              <a:rPr 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có</a:t>
            </a:r>
            <a:r>
              <a:rPr 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trong</a:t>
            </a:r>
            <a:r>
              <a:rPr 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4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hình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13DE6D-13A2-4B36-9780-5A8B0DC0A0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8897" y="1858350"/>
            <a:ext cx="7051158" cy="4930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60613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Hoạt độ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521</Words>
  <Application>Microsoft Office PowerPoint</Application>
  <PresentationFormat>Widescreen</PresentationFormat>
  <Paragraphs>108</Paragraphs>
  <Slides>30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30</vt:i4>
      </vt:variant>
    </vt:vector>
  </HeadingPairs>
  <TitlesOfParts>
    <vt:vector size="51" baseType="lpstr">
      <vt:lpstr>等线</vt:lpstr>
      <vt:lpstr>等线 Light</vt:lpstr>
      <vt:lpstr>Arial</vt:lpstr>
      <vt:lpstr>Arial-Rounded</vt:lpstr>
      <vt:lpstr>Averta Std CY Bold</vt:lpstr>
      <vt:lpstr>Calibri</vt:lpstr>
      <vt:lpstr>Calibri Light</vt:lpstr>
      <vt:lpstr>HP001 4 hàng</vt:lpstr>
      <vt:lpstr>HP001 4H</vt:lpstr>
      <vt:lpstr>iCiel Mijas</vt:lpstr>
      <vt:lpstr>Quicksand Medium</vt:lpstr>
      <vt:lpstr>Times New Roman</vt:lpstr>
      <vt:lpstr>字魂59号-创粗黑</vt:lpstr>
      <vt:lpstr>2_Office Theme</vt:lpstr>
      <vt:lpstr>4_Office Theme</vt:lpstr>
      <vt:lpstr>Hoạt động</vt:lpstr>
      <vt:lpstr>Office Theme</vt:lpstr>
      <vt:lpstr>Office 主题</vt:lpstr>
      <vt:lpstr>https://www.freeppt7.com</vt:lpstr>
      <vt:lpstr>1_Office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Đặt và trả lời câu hỏi về tên và nơi sống của các con vật trong hình</vt:lpstr>
      <vt:lpstr>PowerPoint Presentation</vt:lpstr>
      <vt:lpstr>Hoạt động 3: Phân loại nơi sống của các con vật.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Hằng Nguyễn</cp:lastModifiedBy>
  <cp:revision>18</cp:revision>
  <dcterms:created xsi:type="dcterms:W3CDTF">2021-06-23T08:03:30Z</dcterms:created>
  <dcterms:modified xsi:type="dcterms:W3CDTF">2022-01-04T09:59:02Z</dcterms:modified>
</cp:coreProperties>
</file>