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87" r:id="rId2"/>
  </p:sldMasterIdLst>
  <p:notesMasterIdLst>
    <p:notesMasterId r:id="rId22"/>
  </p:notesMasterIdLst>
  <p:sldIdLst>
    <p:sldId id="301" r:id="rId3"/>
    <p:sldId id="11088407" r:id="rId4"/>
    <p:sldId id="318" r:id="rId5"/>
    <p:sldId id="303" r:id="rId6"/>
    <p:sldId id="313" r:id="rId7"/>
    <p:sldId id="319" r:id="rId8"/>
    <p:sldId id="304" r:id="rId9"/>
    <p:sldId id="314" r:id="rId10"/>
    <p:sldId id="315" r:id="rId11"/>
    <p:sldId id="275" r:id="rId12"/>
    <p:sldId id="316" r:id="rId13"/>
    <p:sldId id="317" r:id="rId14"/>
    <p:sldId id="320" r:id="rId15"/>
    <p:sldId id="321" r:id="rId16"/>
    <p:sldId id="322" r:id="rId17"/>
    <p:sldId id="323" r:id="rId18"/>
    <p:sldId id="309" r:id="rId19"/>
    <p:sldId id="310" r:id="rId20"/>
    <p:sldId id="312" r:id="rId21"/>
  </p:sldIdLst>
  <p:sldSz cx="9144000" cy="5143500" type="screen16x9"/>
  <p:notesSz cx="6858000" cy="9144000"/>
  <p:embeddedFontLst>
    <p:embeddedFont>
      <p:font typeface="Baloo 2" panose="020B0604020202020204" charset="0"/>
      <p:regular r:id="rId23"/>
      <p:bold r:id="rId24"/>
    </p:embeddedFont>
    <p:embeddedFont>
      <p:font typeface="HP001 4 hàng" panose="020B0603050302020204" pitchFamily="34" charset="0"/>
      <p:regular r:id="rId25"/>
      <p:bold r:id="rId26"/>
    </p:embeddedFont>
    <p:embeddedFont>
      <p:font typeface="Pangolin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47"/>
    <a:srgbClr val="00A651"/>
    <a:srgbClr val="1A8C54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20"/>
  </p:normalViewPr>
  <p:slideViewPr>
    <p:cSldViewPr snapToGrid="0">
      <p:cViewPr varScale="1">
        <p:scale>
          <a:sx n="90" d="100"/>
          <a:sy n="90" d="100"/>
        </p:scale>
        <p:origin x="8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725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64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6072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94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502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863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3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5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2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4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73" r:id="rId2"/>
    <p:sldLayoutId id="214748368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1" y="-2000250"/>
            <a:ext cx="5143499" cy="91440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3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550" y="2797964"/>
            <a:ext cx="5989141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19: </a:t>
            </a:r>
            <a:br>
              <a:rPr lang="en-US" dirty="0"/>
            </a:br>
            <a:r>
              <a:rPr lang="en-US" dirty="0" err="1"/>
              <a:t>Tết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Đán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4E48B4B-3B04-D644-A50A-7E5606DEA3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832898" y="479778"/>
            <a:ext cx="5801491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1314518" y="508000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ọn dẹp nhà cửa">
            <a:extLst>
              <a:ext uri="{FF2B5EF4-FFF2-40B4-BE49-F238E27FC236}">
                <a16:creationId xmlns:a16="http://schemas.microsoft.com/office/drawing/2014/main" id="{B0A36FFE-8004-4644-BF3E-4CF087A5B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F3F1"/>
              </a:clrFrom>
              <a:clrTo>
                <a:srgbClr val="F4F3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458" y="17386"/>
            <a:ext cx="2758529" cy="1854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Nguyễn Hồng Nhung và con đi chợ Tết - VnExpress Giải trí">
            <a:extLst>
              <a:ext uri="{FF2B5EF4-FFF2-40B4-BE49-F238E27FC236}">
                <a16:creationId xmlns:a16="http://schemas.microsoft.com/office/drawing/2014/main" id="{C813E6F3-449C-5F4F-87D7-974F92FD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401" y="197915"/>
            <a:ext cx="2819140" cy="1777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02884EA-31ED-D24A-AEB3-A299E7F79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446" y="2169543"/>
            <a:ext cx="2797542" cy="1995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iao thừa là gì? Những phong tục truyền thống cần biết">
            <a:extLst>
              <a:ext uri="{FF2B5EF4-FFF2-40B4-BE49-F238E27FC236}">
                <a16:creationId xmlns:a16="http://schemas.microsoft.com/office/drawing/2014/main" id="{D71FD815-CB6E-B242-AA92-61EDE2A2F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401" y="2169543"/>
            <a:ext cx="2819140" cy="1995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8A55D8-C748-3642-9B1C-A54E1B61912C}"/>
              </a:ext>
            </a:extLst>
          </p:cNvPr>
          <p:cNvSpPr/>
          <p:nvPr/>
        </p:nvSpPr>
        <p:spPr>
          <a:xfrm>
            <a:off x="2572407" y="4242483"/>
            <a:ext cx="3999185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</a:rPr>
              <a:t>-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thích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nhất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gì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45FDA0-5750-534F-9052-7E012699D22C}"/>
              </a:ext>
            </a:extLst>
          </p:cNvPr>
          <p:cNvSpPr/>
          <p:nvPr/>
        </p:nvSpPr>
        <p:spPr>
          <a:xfrm>
            <a:off x="559312" y="4080889"/>
            <a:ext cx="9839330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cảm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thấy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thế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nào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cùng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tham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gia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những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công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err="1">
                <a:solidFill>
                  <a:schemeClr val="tx1"/>
                </a:solidFill>
              </a:rPr>
              <a:t>đó</a:t>
            </a:r>
            <a:r>
              <a:rPr lang="en-US" sz="2200">
                <a:solidFill>
                  <a:schemeClr val="tx1"/>
                </a:solidFill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sz="2200">
                <a:solidFill>
                  <a:schemeClr val="tx1"/>
                </a:solidFill>
              </a:rPr>
              <a:t>với </a:t>
            </a:r>
            <a:r>
              <a:rPr lang="en-US" sz="2200" dirty="0" err="1">
                <a:solidFill>
                  <a:schemeClr val="tx1"/>
                </a:solidFill>
              </a:rPr>
              <a:t>gia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đình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317896-D5C2-914F-ADFD-E82A5A81F2FD}"/>
              </a:ext>
            </a:extLst>
          </p:cNvPr>
          <p:cNvSpPr/>
          <p:nvPr/>
        </p:nvSpPr>
        <p:spPr>
          <a:xfrm>
            <a:off x="559312" y="4334806"/>
            <a:ext cx="8966177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Tx/>
              <a:buChar char="-"/>
            </a:pPr>
            <a:r>
              <a:rPr lang="en-US" sz="2200" dirty="0" err="1">
                <a:solidFill>
                  <a:schemeClr val="tx1"/>
                </a:solidFill>
              </a:rPr>
              <a:t>Bố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mẹ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err="1">
                <a:solidFill>
                  <a:schemeClr val="tx1"/>
                </a:solidFill>
              </a:rPr>
              <a:t>người</a:t>
            </a:r>
            <a:r>
              <a:rPr lang="en-US" sz="2200">
                <a:solidFill>
                  <a:schemeClr val="tx1"/>
                </a:solidFill>
              </a:rPr>
              <a:t> thân </a:t>
            </a:r>
            <a:r>
              <a:rPr lang="en-US" sz="2200" dirty="0" err="1">
                <a:solidFill>
                  <a:schemeClr val="tx1"/>
                </a:solidFill>
              </a:rPr>
              <a:t>đã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nói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gì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thấy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được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đó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424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770014" y="245679"/>
            <a:ext cx="7893269" cy="489782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735276" y="1095768"/>
            <a:ext cx="5964371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dẹp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lì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xì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lau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chưng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lau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" sz="240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àng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473714" y="407295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69153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F96F13-20E1-774B-A8C6-FD481FA11CEB}"/>
              </a:ext>
            </a:extLst>
          </p:cNvPr>
          <p:cNvSpPr/>
          <p:nvPr/>
        </p:nvSpPr>
        <p:spPr>
          <a:xfrm>
            <a:off x="438917" y="1165230"/>
            <a:ext cx="85475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MỞ RỘNG VÀ TỔNG KẾT</a:t>
            </a:r>
          </a:p>
        </p:txBody>
      </p:sp>
    </p:spTree>
    <p:extLst>
      <p:ext uri="{BB962C8B-B14F-4D97-AF65-F5344CB8AC3E}">
        <p14:creationId xmlns:p14="http://schemas.microsoft.com/office/powerpoint/2010/main" val="202399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7891375" cy="7207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1532384" y="497941"/>
            <a:ext cx="80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Chơi trò chơi “ Nhìn hành động, đoán việc làm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6F8D55-31E1-2E4D-976A-F3B85C3D4137}"/>
              </a:ext>
            </a:extLst>
          </p:cNvPr>
          <p:cNvSpPr txBox="1"/>
          <p:nvPr/>
        </p:nvSpPr>
        <p:spPr>
          <a:xfrm>
            <a:off x="443225" y="1295476"/>
            <a:ext cx="825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i="1" dirty="0">
                <a:solidFill>
                  <a:srgbClr val="FF0000"/>
                </a:solidFill>
              </a:rPr>
              <a:t>Luật chơi: </a:t>
            </a:r>
            <a:r>
              <a:rPr lang="vi-VN" sz="2400" dirty="0"/>
              <a:t>Mỗi học sinh nhớ lại một công việc gia đình vào dịp Tết và làm động tác để các bạn khác đoán xem đó là việc gì.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08109-791D-0240-B36D-0723253B2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92652" l="3659" r="92276">
                        <a14:foregroundMark x1="4065" y1="80192" x2="4065" y2="80192"/>
                        <a14:foregroundMark x1="7724" y1="77955" x2="54065" y2="47604"/>
                        <a14:foregroundMark x1="54065" y1="47604" x2="62195" y2="39297"/>
                        <a14:foregroundMark x1="62195" y1="38978" x2="55691" y2="50479"/>
                        <a14:foregroundMark x1="55691" y1="50479" x2="55691" y2="51438"/>
                        <a14:foregroundMark x1="55691" y1="51118" x2="56504" y2="76677"/>
                        <a14:foregroundMark x1="56504" y1="76677" x2="65041" y2="88179"/>
                        <a14:foregroundMark x1="65041" y1="88179" x2="73577" y2="92652"/>
                        <a14:foregroundMark x1="89837" y1="51118" x2="92276" y2="26518"/>
                        <a14:foregroundMark x1="83740" y1="26518" x2="35366" y2="38019"/>
                        <a14:foregroundMark x1="35366" y1="39617" x2="35772" y2="50479"/>
                        <a14:foregroundMark x1="35772" y1="49840" x2="42276" y2="38658"/>
                        <a14:foregroundMark x1="42276" y1="38658" x2="42276" y2="44409"/>
                        <a14:foregroundMark x1="39431" y1="84345" x2="42276" y2="72204"/>
                        <a14:foregroundMark x1="7724" y1="57508" x2="7724" y2="57508"/>
                        <a14:foregroundMark x1="7724" y1="57508" x2="17073" y2="21086"/>
                        <a14:foregroundMark x1="60976" y1="19808" x2="76829" y2="20128"/>
                        <a14:foregroundMark x1="76829" y1="20128" x2="90244" y2="23642"/>
                        <a14:foregroundMark x1="90244" y1="23323" x2="28862" y2="15016"/>
                      </a14:backgroundRemoval>
                    </a14:imgEffect>
                    <a14:imgEffect>
                      <a14:sharpenSoften amount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4545" y="2571750"/>
            <a:ext cx="1844958" cy="2347446"/>
          </a:xfrm>
          <a:prstGeom prst="rect">
            <a:avLst/>
          </a:prstGeom>
        </p:spPr>
      </p:pic>
      <p:pic>
        <p:nvPicPr>
          <p:cNvPr id="4098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D038C040-CC99-5E4E-AFB8-E1A7A4CBB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890" y="3066162"/>
            <a:ext cx="4233863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15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bận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rộn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tuy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vất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vả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đầm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" sz="2800" dirty="0" err="1"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13095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F96F13-20E1-774B-A8C6-FD481FA11CEB}"/>
              </a:ext>
            </a:extLst>
          </p:cNvPr>
          <p:cNvSpPr/>
          <p:nvPr/>
        </p:nvSpPr>
        <p:spPr>
          <a:xfrm>
            <a:off x="560749" y="1165230"/>
            <a:ext cx="83038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>
                <a:ln/>
                <a:solidFill>
                  <a:schemeClr val="accent3"/>
                </a:solidFill>
                <a:effectLst/>
              </a:rPr>
              <a:t>HOẠT ĐỘNG SAU GIỜ HỌC</a:t>
            </a:r>
          </a:p>
        </p:txBody>
      </p:sp>
    </p:spTree>
    <p:extLst>
      <p:ext uri="{BB962C8B-B14F-4D97-AF65-F5344CB8AC3E}">
        <p14:creationId xmlns:p14="http://schemas.microsoft.com/office/powerpoint/2010/main" val="882202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246342"/>
            <a:ext cx="8011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Cùng bố mẹ xem lịch và đánh dấu ngày Tết Nguyên đán năm nay.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6F8D55-31E1-2E4D-976A-F3B85C3D4137}"/>
              </a:ext>
            </a:extLst>
          </p:cNvPr>
          <p:cNvSpPr txBox="1"/>
          <p:nvPr/>
        </p:nvSpPr>
        <p:spPr>
          <a:xfrm>
            <a:off x="627538" y="2241022"/>
            <a:ext cx="8257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- Tìm hiểu về phong tục truyền thống ngày Tết quê em.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08109-791D-0240-B36D-0723253B2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92652" l="3659" r="92276">
                        <a14:foregroundMark x1="4065" y1="80192" x2="4065" y2="80192"/>
                        <a14:foregroundMark x1="7724" y1="77955" x2="54065" y2="47604"/>
                        <a14:foregroundMark x1="54065" y1="47604" x2="62195" y2="39297"/>
                        <a14:foregroundMark x1="62195" y1="38978" x2="55691" y2="50479"/>
                        <a14:foregroundMark x1="55691" y1="50479" x2="55691" y2="51438"/>
                        <a14:foregroundMark x1="55691" y1="51118" x2="56504" y2="76677"/>
                        <a14:foregroundMark x1="56504" y1="76677" x2="65041" y2="88179"/>
                        <a14:foregroundMark x1="65041" y1="88179" x2="73577" y2="92652"/>
                        <a14:foregroundMark x1="89837" y1="51118" x2="92276" y2="26518"/>
                        <a14:foregroundMark x1="83740" y1="26518" x2="35366" y2="38019"/>
                        <a14:foregroundMark x1="35366" y1="39617" x2="35772" y2="50479"/>
                        <a14:foregroundMark x1="35772" y1="49840" x2="42276" y2="38658"/>
                        <a14:foregroundMark x1="42276" y1="38658" x2="42276" y2="44409"/>
                        <a14:foregroundMark x1="39431" y1="84345" x2="42276" y2="72204"/>
                        <a14:foregroundMark x1="7724" y1="57508" x2="7724" y2="57508"/>
                        <a14:foregroundMark x1="7724" y1="57508" x2="17073" y2="21086"/>
                        <a14:foregroundMark x1="60976" y1="19808" x2="76829" y2="20128"/>
                        <a14:foregroundMark x1="76829" y1="20128" x2="90244" y2="23642"/>
                        <a14:foregroundMark x1="90244" y1="23323" x2="28862" y2="15016"/>
                      </a14:backgroundRemoval>
                    </a14:imgEffect>
                    <a14:imgEffect>
                      <a14:sharpenSoften amount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4545" y="2571750"/>
            <a:ext cx="1844958" cy="2347446"/>
          </a:xfrm>
          <a:prstGeom prst="rect">
            <a:avLst/>
          </a:prstGeom>
        </p:spPr>
      </p:pic>
      <p:pic>
        <p:nvPicPr>
          <p:cNvPr id="4098" name="Picture 2" descr="Hoa đào nở vào mùa nào ? Đọc bài Làm việc thật là vui Quanh">
            <a:extLst>
              <a:ext uri="{FF2B5EF4-FFF2-40B4-BE49-F238E27FC236}">
                <a16:creationId xmlns:a16="http://schemas.microsoft.com/office/drawing/2014/main" id="{D038C040-CC99-5E4E-AFB8-E1A7A4CBB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890" y="3066162"/>
            <a:ext cx="4233863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Gấp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vẽ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bao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xì</a:t>
            </a: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8923283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Chuẩn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bị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giấy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kéo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bút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keo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,…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Gấp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trang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trí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bao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Trưng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bày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sản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phẩm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8166100" cy="83055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47747"/>
            <a:ext cx="4094391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A651"/>
                </a:solidFill>
              </a:rPr>
              <a:t>Hoạt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động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sau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giờ</a:t>
            </a:r>
            <a:r>
              <a:rPr lang="en-US" sz="2800" b="1" dirty="0">
                <a:solidFill>
                  <a:srgbClr val="00A651"/>
                </a:solidFill>
              </a:rPr>
              <a:t> </a:t>
            </a:r>
            <a:r>
              <a:rPr lang="en-US" sz="2800" b="1" dirty="0" err="1">
                <a:solidFill>
                  <a:srgbClr val="00A651"/>
                </a:solidFill>
              </a:rPr>
              <a:t>học</a:t>
            </a:r>
            <a:endParaRPr lang="en-US" sz="28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843857" y="1120840"/>
            <a:ext cx="71698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/>
              <a:t>Cùng người thân chuẩn bị các hoạt động đón Tết.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Đón tết an toàn, khỏe mạnh">
            <a:extLst>
              <a:ext uri="{FF2B5EF4-FFF2-40B4-BE49-F238E27FC236}">
                <a16:creationId xmlns:a16="http://schemas.microsoft.com/office/drawing/2014/main" id="{F55CC6DE-4F96-B34C-BA94-F79E0CA41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779" y="1824547"/>
            <a:ext cx="3933495" cy="2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ắt đầu chuỗi tranh TẾT mà bấy lâu nay tớ đã thực hiện cho các sản phẩm bao  lì xì. Cảm thấy up tr… | Vietnam art, Happy birthday illustration, Holiday  illustrations">
            <a:extLst>
              <a:ext uri="{FF2B5EF4-FFF2-40B4-BE49-F238E27FC236}">
                <a16:creationId xmlns:a16="http://schemas.microsoft.com/office/drawing/2014/main" id="{9DB4FC6D-DE32-C147-ABED-EC58AEE47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69" y="1824548"/>
            <a:ext cx="3157045" cy="295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9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68913" y="369723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Tư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12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83143" y="817777"/>
            <a:ext cx="3330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259763" y="1286005"/>
            <a:ext cx="6148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lang="en-US" altLang="zh-CN" sz="2400" b="1" kern="120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19: Tết nguyên đán  </a:t>
            </a:r>
            <a:endParaRPr lang="en-US" altLang="zh-CN" sz="2400" b="1" kern="1200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310556" y="2017692"/>
            <a:ext cx="75220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F96F13-20E1-774B-A8C6-FD481FA11CEB}"/>
              </a:ext>
            </a:extLst>
          </p:cNvPr>
          <p:cNvSpPr/>
          <p:nvPr/>
        </p:nvSpPr>
        <p:spPr>
          <a:xfrm>
            <a:off x="2040688" y="1406701"/>
            <a:ext cx="4238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49805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5" y="163144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918529" y="0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FF7C0A"/>
                </a:solidFill>
              </a:rPr>
              <a:t>                Hoạt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vận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bài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chủ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“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Ngày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Tết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”.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D2E009-998C-B649-A37B-D5E1B65F2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160" y="1532281"/>
            <a:ext cx="5325679" cy="325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̀a Xuân Ơi - Candy Ngọc Hà ♫ Nhạc Tết Thiếu Nhi.mp4" descr="Mùa Xuân Ơi - Candy Ngọc Hà ♫ Nhạc Tết Thiếu Nhi.mp4">
            <a:hlinkClick r:id="" action="ppaction://media"/>
            <a:extLst>
              <a:ext uri="{FF2B5EF4-FFF2-40B4-BE49-F238E27FC236}">
                <a16:creationId xmlns:a16="http://schemas.microsoft.com/office/drawing/2014/main" id="{833B3AE1-278A-CC4B-B74C-E1D5877942D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22.287" end="130524.82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572" y="179333"/>
            <a:ext cx="8742855" cy="478483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72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2A05A4-A614-9047-806E-7DF31C01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6645" y="2088560"/>
            <a:ext cx="3286070" cy="25913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F96F13-20E1-774B-A8C6-FD481FA11CEB}"/>
              </a:ext>
            </a:extLst>
          </p:cNvPr>
          <p:cNvSpPr/>
          <p:nvPr/>
        </p:nvSpPr>
        <p:spPr>
          <a:xfrm>
            <a:off x="2181695" y="1165230"/>
            <a:ext cx="3916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67817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FE7CABE-7C5A-D74C-8189-BA0AE44A9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835572"/>
            <a:ext cx="4801609" cy="34723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304801" y="0"/>
            <a:ext cx="9144000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solidFill>
                  <a:srgbClr val="FF0000"/>
                </a:solidFill>
              </a:rPr>
              <a:t>2. Chia </a:t>
            </a:r>
            <a:r>
              <a:rPr lang="en-US" sz="2200" dirty="0" err="1">
                <a:solidFill>
                  <a:srgbClr val="FF0000"/>
                </a:solidFill>
              </a:rPr>
              <a:t>sẻ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về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những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điều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em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đã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từng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làm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cùng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gia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đình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để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đón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Tết</a:t>
            </a:r>
            <a:r>
              <a:rPr lang="en-US" sz="2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4DE888F-C43E-E648-A3E1-8BCAB40F07BF}"/>
              </a:ext>
            </a:extLst>
          </p:cNvPr>
          <p:cNvSpPr/>
          <p:nvPr/>
        </p:nvSpPr>
        <p:spPr>
          <a:xfrm>
            <a:off x="5144815" y="819807"/>
            <a:ext cx="3999185" cy="537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</a:rPr>
              <a:t>- </a:t>
            </a:r>
            <a:r>
              <a:rPr lang="en-US" sz="2200" dirty="0" err="1">
                <a:solidFill>
                  <a:schemeClr val="tx1"/>
                </a:solidFill>
              </a:rPr>
              <a:t>Nêu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những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đã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làm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07E7D5-3F96-1741-8EC9-322B880E4A56}"/>
              </a:ext>
            </a:extLst>
          </p:cNvPr>
          <p:cNvSpPr/>
          <p:nvPr/>
        </p:nvSpPr>
        <p:spPr>
          <a:xfrm>
            <a:off x="5106410" y="1386683"/>
            <a:ext cx="3999185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</a:rPr>
              <a:t>- </a:t>
            </a:r>
            <a:r>
              <a:rPr lang="en-US" sz="2200" dirty="0" err="1">
                <a:solidFill>
                  <a:schemeClr val="tx1"/>
                </a:solidFill>
              </a:rPr>
              <a:t>Kể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những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nhận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xét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của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bố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mẹ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về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làm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57FA8A-D281-8344-9C98-5C0CE558B5DF}"/>
              </a:ext>
            </a:extLst>
          </p:cNvPr>
          <p:cNvSpPr/>
          <p:nvPr/>
        </p:nvSpPr>
        <p:spPr>
          <a:xfrm>
            <a:off x="5106409" y="2571750"/>
            <a:ext cx="3999185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</a:rPr>
              <a:t>- </a:t>
            </a:r>
            <a:r>
              <a:rPr lang="en-US" sz="2200" dirty="0" err="1">
                <a:solidFill>
                  <a:schemeClr val="tx1"/>
                </a:solidFill>
              </a:rPr>
              <a:t>Nêu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cảm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xúc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của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thực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hiện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những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việc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đó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B0A9DE-70B6-5F4E-8264-E68174101AFF}"/>
              </a:ext>
            </a:extLst>
          </p:cNvPr>
          <p:cNvSpPr/>
          <p:nvPr/>
        </p:nvSpPr>
        <p:spPr>
          <a:xfrm>
            <a:off x="2261699" y="31369"/>
            <a:ext cx="8479873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Nêu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pic>
        <p:nvPicPr>
          <p:cNvPr id="2050" name="Picture 2" descr="Dọn dẹp nhà cửa">
            <a:extLst>
              <a:ext uri="{FF2B5EF4-FFF2-40B4-BE49-F238E27FC236}">
                <a16:creationId xmlns:a16="http://schemas.microsoft.com/office/drawing/2014/main" id="{EE74670A-1C3F-6E46-8A74-C16F84255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4F3F1"/>
              </a:clrFrom>
              <a:clrTo>
                <a:srgbClr val="F4F3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63" y="809298"/>
            <a:ext cx="4172072" cy="3024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guyễn Hồng Nhung và con đi chợ Tết - VnExpress Giải trí">
            <a:extLst>
              <a:ext uri="{FF2B5EF4-FFF2-40B4-BE49-F238E27FC236}">
                <a16:creationId xmlns:a16="http://schemas.microsoft.com/office/drawing/2014/main" id="{4BF30AAC-BDCA-C144-B5F5-39428A45F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171" y="809298"/>
            <a:ext cx="4028666" cy="3024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6BCFD50-3785-534F-9DE4-2D316141AB9D}"/>
              </a:ext>
            </a:extLst>
          </p:cNvPr>
          <p:cNvSpPr/>
          <p:nvPr/>
        </p:nvSpPr>
        <p:spPr>
          <a:xfrm>
            <a:off x="1233000" y="3926913"/>
            <a:ext cx="2984819" cy="662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Dọn dẹp nhà cửa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18C695-926F-424E-95E2-D2A27FC804B6}"/>
              </a:ext>
            </a:extLst>
          </p:cNvPr>
          <p:cNvSpPr/>
          <p:nvPr/>
        </p:nvSpPr>
        <p:spPr>
          <a:xfrm>
            <a:off x="5776726" y="3931917"/>
            <a:ext cx="1937554" cy="60236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Đi chợ Tết</a:t>
            </a:r>
          </a:p>
        </p:txBody>
      </p:sp>
    </p:spTree>
    <p:extLst>
      <p:ext uri="{BB962C8B-B14F-4D97-AF65-F5344CB8AC3E}">
        <p14:creationId xmlns:p14="http://schemas.microsoft.com/office/powerpoint/2010/main" val="365560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164DAC7-4006-504B-BB16-D18AF5D7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86" y="157655"/>
            <a:ext cx="4204951" cy="3367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iao thừa là gì? Những phong tục truyền thống cần biết">
            <a:extLst>
              <a:ext uri="{FF2B5EF4-FFF2-40B4-BE49-F238E27FC236}">
                <a16:creationId xmlns:a16="http://schemas.microsoft.com/office/drawing/2014/main" id="{102FA9FF-F9E7-E148-B7A6-809354C37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164" y="157655"/>
            <a:ext cx="4014788" cy="3492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6BE48AE3-C134-C94D-8D57-3957F48C13AD}"/>
              </a:ext>
            </a:extLst>
          </p:cNvPr>
          <p:cNvSpPr/>
          <p:nvPr/>
        </p:nvSpPr>
        <p:spPr>
          <a:xfrm>
            <a:off x="1166652" y="3849313"/>
            <a:ext cx="2713472" cy="728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Gói bánh chưng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AF61B87F-6083-324B-9263-4DBF85CDA1F4}"/>
              </a:ext>
            </a:extLst>
          </p:cNvPr>
          <p:cNvSpPr/>
          <p:nvPr/>
        </p:nvSpPr>
        <p:spPr>
          <a:xfrm>
            <a:off x="5456061" y="3917565"/>
            <a:ext cx="2578884" cy="662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0070C0"/>
                </a:solidFill>
              </a:rPr>
              <a:t>Đón giao thừa</a:t>
            </a:r>
          </a:p>
        </p:txBody>
      </p:sp>
    </p:spTree>
    <p:extLst>
      <p:ext uri="{BB962C8B-B14F-4D97-AF65-F5344CB8AC3E}">
        <p14:creationId xmlns:p14="http://schemas.microsoft.com/office/powerpoint/2010/main" val="390644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398</Words>
  <Application>Microsoft Office PowerPoint</Application>
  <PresentationFormat>On-screen Show (16:9)</PresentationFormat>
  <Paragraphs>39</Paragraphs>
  <Slides>19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UTM Androgyne</vt:lpstr>
      <vt:lpstr>HP001 4H</vt:lpstr>
      <vt:lpstr>UTM Cookies</vt:lpstr>
      <vt:lpstr>Pangolin</vt:lpstr>
      <vt:lpstr>Arial</vt:lpstr>
      <vt:lpstr>HP001 4 hàng</vt:lpstr>
      <vt:lpstr>Baloo 2</vt:lpstr>
      <vt:lpstr>English Vocabulary Workshop by Slidesgo</vt:lpstr>
      <vt:lpstr>包图主题2</vt:lpstr>
      <vt:lpstr>Bài 19:  Tết Nguyên Đán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Nêu cảm xúc của em khi được làm những việc đó</vt:lpstr>
      <vt:lpstr>PowerPoint Presentation</vt:lpstr>
      <vt:lpstr>Chúng ta nên tham gia cùng gia đình làm một số việc phù hợp với khả năng trong dịp Tết như: dọn dẹp, trang hoàng nhà cửa, chuẩn bị phong bao lì xì, lau lá gói bánh chưng, lau và bày bàn thờ, đi chúc Tết họ hàng,..</vt:lpstr>
      <vt:lpstr>PowerPoint Presentation</vt:lpstr>
      <vt:lpstr>PowerPoint Presentation</vt:lpstr>
      <vt:lpstr>Trong dịp Tết, gia đình nào cũng bận rộn nhiều công việc, tuy vất vả nhưng vui và đầm ấm.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60</cp:revision>
  <dcterms:modified xsi:type="dcterms:W3CDTF">2022-01-11T15:09:39Z</dcterms:modified>
</cp:coreProperties>
</file>