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0"/>
  </p:notesMasterIdLst>
  <p:sldIdLst>
    <p:sldId id="265" r:id="rId4"/>
    <p:sldId id="269" r:id="rId5"/>
    <p:sldId id="267" r:id="rId6"/>
    <p:sldId id="282" r:id="rId7"/>
    <p:sldId id="283" r:id="rId8"/>
    <p:sldId id="271" r:id="rId9"/>
    <p:sldId id="266" r:id="rId10"/>
    <p:sldId id="273" r:id="rId11"/>
    <p:sldId id="270" r:id="rId12"/>
    <p:sldId id="285" r:id="rId13"/>
    <p:sldId id="278" r:id="rId14"/>
    <p:sldId id="279" r:id="rId15"/>
    <p:sldId id="286" r:id="rId16"/>
    <p:sldId id="280" r:id="rId17"/>
    <p:sldId id="281"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EFEFE"/>
    <a:srgbClr val="C7E5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3" autoAdjust="0"/>
    <p:restoredTop sz="82136" autoAdjust="0"/>
  </p:normalViewPr>
  <p:slideViewPr>
    <p:cSldViewPr snapToGrid="0">
      <p:cViewPr varScale="1">
        <p:scale>
          <a:sx n="69" d="100"/>
          <a:sy n="69" d="100"/>
        </p:scale>
        <p:origin x="77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051463-38AD-44D0-82E0-22F178E5D11E}" type="datetimeFigureOut">
              <a:rPr lang="en-US" smtClean="0"/>
              <a:t>9/15/2021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05E7F-62A9-4701-BFC2-BAF91B9808FB}" type="slidenum">
              <a:rPr lang="en-US" smtClean="0"/>
              <a:t>‹#›</a:t>
            </a:fld>
            <a:endParaRPr lang="en-US"/>
          </a:p>
        </p:txBody>
      </p:sp>
    </p:spTree>
    <p:extLst>
      <p:ext uri="{BB962C8B-B14F-4D97-AF65-F5344CB8AC3E}">
        <p14:creationId xmlns:p14="http://schemas.microsoft.com/office/powerpoint/2010/main" val="1589775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vi-VN" sz="1800">
                <a:effectLst/>
                <a:latin typeface="Times New Roman" panose="02020603050405020304" pitchFamily="18" charset="0"/>
                <a:ea typeface="Times New Roman" panose="02020603050405020304" pitchFamily="18" charset="0"/>
                <a:cs typeface="Times New Roman" panose="02020603050405020304" pitchFamily="18" charset="0"/>
              </a:rPr>
              <a:t>MT:</a:t>
            </a:r>
          </a:p>
          <a:p>
            <a:pPr>
              <a:lnSpc>
                <a:spcPct val="107000"/>
              </a:lnSpc>
              <a:spcAft>
                <a:spcPts val="800"/>
              </a:spcAft>
            </a:pPr>
            <a:r>
              <a:rPr lang="vi-VN" sz="1800">
                <a:effectLst/>
                <a:latin typeface="Times New Roman" panose="02020603050405020304" pitchFamily="18" charset="0"/>
                <a:ea typeface="Times New Roman" panose="02020603050405020304" pitchFamily="18" charset="0"/>
                <a:cs typeface="Times New Roman" panose="02020603050405020304" pitchFamily="18" charset="0"/>
              </a:rPr>
              <a:t>- Biết mang lại niềm vui cho người khác và cho bản thân.</a:t>
            </a:r>
            <a:endParaRPr lang="vi-VN" sz="180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7000"/>
              </a:lnSpc>
              <a:spcAft>
                <a:spcPts val="800"/>
              </a:spcAft>
              <a:tabLst>
                <a:tab pos="443230" algn="l"/>
              </a:tabLst>
            </a:pPr>
            <a:r>
              <a:rPr lang="vi-VN" sz="1800">
                <a:effectLst/>
                <a:latin typeface="Times New Roman" panose="02020603050405020304" pitchFamily="18" charset="0"/>
                <a:ea typeface="Times New Roman" panose="02020603050405020304" pitchFamily="18" charset="0"/>
                <a:cs typeface="Times New Roman" panose="02020603050405020304" pitchFamily="18" charset="0"/>
              </a:rPr>
              <a:t>- HS nhận ra được nét thân thiện, tươi vui của các bạn trong tập thể lớp, đồng thời muốn học tập các bạn ấy.</a:t>
            </a:r>
            <a:endParaRPr lang="vi-VN" sz="1800">
              <a:effectLst/>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a:t>
            </a:fld>
            <a:endParaRPr lang="en-US"/>
          </a:p>
        </p:txBody>
      </p:sp>
    </p:spTree>
    <p:extLst>
      <p:ext uri="{BB962C8B-B14F-4D97-AF65-F5344CB8AC3E}">
        <p14:creationId xmlns:p14="http://schemas.microsoft.com/office/powerpoint/2010/main" val="3334993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MT: </a:t>
            </a: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 ra các tình huống để giúp HS không quên giữ thái độ thân thiện, vui tươi với mọi người xung quanh.</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0E505E7F-62A9-4701-BFC2-BAF91B9808FB}" type="slidenum">
              <a:rPr lang="en-US" smtClean="0"/>
              <a:t>11</a:t>
            </a:fld>
            <a:endParaRPr lang="en-US"/>
          </a:p>
        </p:txBody>
      </p:sp>
    </p:spTree>
    <p:extLst>
      <p:ext uri="{BB962C8B-B14F-4D97-AF65-F5344CB8AC3E}">
        <p14:creationId xmlns:p14="http://schemas.microsoft.com/office/powerpoint/2010/main" val="3504745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00"/>
              </a:spcAft>
              <a:buFontTx/>
              <a:buNone/>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-GV đưa ra các tình huống: Cô có tình huống sau, chúng mình hãy suy nghĩ và cho cô biết xem cách xử lí của bạn  Phong và Hoàng đã hợp lí chưa nhé.</a:t>
            </a:r>
          </a:p>
          <a:p>
            <a:pPr marL="0" indent="0">
              <a:lnSpc>
                <a:spcPct val="107000"/>
              </a:lnSpc>
              <a:spcAft>
                <a:spcPts val="800"/>
              </a:spcAft>
              <a:buFontTx/>
              <a:buNone/>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-GV mời HS đọc tình huống</a:t>
            </a:r>
          </a:p>
          <a:p>
            <a:pPr marL="0" indent="0">
              <a:lnSpc>
                <a:spcPct val="107000"/>
              </a:lnSpc>
              <a:spcAft>
                <a:spcPts val="800"/>
              </a:spcAft>
              <a:buFontTx/>
              <a:buNone/>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-GV nói: trong tình huống này, chúng mình đồng tính với bạn nhỏ nào?</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GV hỏi:</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Vì sao bạn thứ hai cũng gặp chuyện bực mình mà vẫn tươi cười? (</a:t>
            </a: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Vì bạn ấy thân thiện.</a:t>
            </a:r>
            <a:r>
              <a:rPr lang="en-US" sz="1800"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tab pos="446405" algn="l"/>
              </a:tabLst>
              <a:defRPr/>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Lúc nào cũng tươi cười có dễ không? (</a:t>
            </a:r>
            <a:r>
              <a:rPr lang="en-US" sz="18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Phải có chút cố gắng, nghĩ tích cực, nghĩ đến người khác, không ích kỷ, muốn người khác dễ chịu…)</a:t>
            </a:r>
          </a:p>
          <a:p>
            <a:pPr marL="0" marR="0" lvl="0" indent="0" algn="l" defTabSz="914400" rtl="0" eaLnBrk="1" fontAlgn="auto" latinLnBrk="0" hangingPunct="1">
              <a:lnSpc>
                <a:spcPct val="107000"/>
              </a:lnSpc>
              <a:spcBef>
                <a:spcPts val="0"/>
              </a:spcBef>
              <a:spcAft>
                <a:spcPts val="800"/>
              </a:spcAft>
              <a:buClrTx/>
              <a:buSzTx/>
              <a:buFontTx/>
              <a:buNone/>
              <a:tabLst>
                <a:tab pos="446405" algn="l"/>
              </a:tabLst>
              <a:defRPr/>
            </a:pPr>
            <a:r>
              <a:rPr lang="en-US" sz="1800" b="1" i="1">
                <a:solidFill>
                  <a:srgbClr val="000000"/>
                </a:solidFill>
                <a:effectLst/>
                <a:latin typeface="Times New Roman" panose="02020603050405020304" pitchFamily="18" charset="0"/>
                <a:ea typeface="Times New Roman" panose="02020603050405020304" pitchFamily="18" charset="0"/>
              </a:rPr>
              <a:t>GV chốt nội dung</a:t>
            </a:r>
            <a:r>
              <a:rPr lang="en-US" sz="1800" b="1">
                <a:solidFill>
                  <a:srgbClr val="000000"/>
                </a:solidFill>
                <a:effectLst/>
                <a:latin typeface="Times New Roman" panose="02020603050405020304" pitchFamily="18" charset="0"/>
                <a:ea typeface="Times New Roman" panose="02020603050405020304" pitchFamily="18" charset="0"/>
              </a:rPr>
              <a:t>:</a:t>
            </a:r>
            <a:r>
              <a:rPr lang="en-US" sz="1800">
                <a:solidFill>
                  <a:srgbClr val="000000"/>
                </a:solidFill>
                <a:effectLst/>
                <a:latin typeface="Times New Roman" panose="02020603050405020304" pitchFamily="18" charset="0"/>
                <a:ea typeface="Times New Roman" panose="02020603050405020304" pitchFamily="18" charset="0"/>
              </a:rPr>
              <a:t> Các con ạ, trong cuộc sống có rất nhiều tình huống xảy ra, mỗi tình huống có nhiều cách xử lí khác nhau. Cô hi vọng tập thể lớp chúng ta luôn biết cách xử lí tình huống sao cho thân thiện, vui vẻ và hòa đồng nhé. Các con hãy suy nghĩ tích cực, không ích kỉ, có như vậy mình mới trở nên thân thiện và gần gũi được với mọi người xung quanh.</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446405" algn="l"/>
              </a:tabLst>
            </a:pP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12</a:t>
            </a:fld>
            <a:endParaRPr lang="en-US"/>
          </a:p>
        </p:txBody>
      </p:sp>
    </p:spTree>
    <p:extLst>
      <p:ext uri="{BB962C8B-B14F-4D97-AF65-F5344CB8AC3E}">
        <p14:creationId xmlns:p14="http://schemas.microsoft.com/office/powerpoint/2010/main" val="1740707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00"/>
              </a:spcAft>
              <a:buFontTx/>
              <a:buNone/>
            </a:pP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-GV nói: trong tình huống này, chúng mình đồng tính với bạn nhỏ nào?</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GV hỏi:</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Vì sao bạn thứ hai cũng gặp chuyện bực mình mà vẫn tươi cười? (</a:t>
            </a:r>
            <a:r>
              <a:rPr lang="en-US" sz="12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Vì bạn ấy thân thiện.</a:t>
            </a:r>
            <a:r>
              <a:rPr lang="en-US" sz="1200"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tab pos="446405" algn="l"/>
              </a:tabLst>
              <a:defRPr/>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Lúc nào cũng tươi cười có dễ không? (</a:t>
            </a:r>
            <a:r>
              <a:rPr lang="en-US" sz="1200" i="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Phải có chút cố gắng, nghĩ tích cực, nghĩ đến người khác, không ích kỷ, muốn người khác dễ chịu…)</a:t>
            </a:r>
          </a:p>
          <a:p>
            <a:pPr marL="0" marR="0" lvl="0" indent="0" algn="l" defTabSz="914400" rtl="0" eaLnBrk="1" fontAlgn="auto" latinLnBrk="0" hangingPunct="1">
              <a:lnSpc>
                <a:spcPct val="107000"/>
              </a:lnSpc>
              <a:spcBef>
                <a:spcPts val="0"/>
              </a:spcBef>
              <a:spcAft>
                <a:spcPts val="800"/>
              </a:spcAft>
              <a:buClrTx/>
              <a:buSzTx/>
              <a:buFontTx/>
              <a:buNone/>
              <a:tabLst>
                <a:tab pos="446405" algn="l"/>
              </a:tabLst>
              <a:defRPr/>
            </a:pPr>
            <a:r>
              <a:rPr lang="en-US" sz="1200" b="1" i="1">
                <a:solidFill>
                  <a:srgbClr val="000000"/>
                </a:solidFill>
                <a:effectLst/>
                <a:latin typeface="Times New Roman" panose="02020603050405020304" pitchFamily="18" charset="0"/>
                <a:ea typeface="Times New Roman" panose="02020603050405020304" pitchFamily="18" charset="0"/>
              </a:rPr>
              <a:t>GV chốt nội dung</a:t>
            </a:r>
            <a:r>
              <a:rPr lang="en-US" sz="1200" b="1">
                <a:solidFill>
                  <a:srgbClr val="000000"/>
                </a:solidFill>
                <a:effectLst/>
                <a:latin typeface="Times New Roman" panose="02020603050405020304" pitchFamily="18" charset="0"/>
                <a:ea typeface="Times New Roman" panose="02020603050405020304" pitchFamily="18" charset="0"/>
              </a:rPr>
              <a:t>:</a:t>
            </a:r>
            <a:r>
              <a:rPr lang="en-US" sz="1200">
                <a:solidFill>
                  <a:srgbClr val="000000"/>
                </a:solidFill>
                <a:effectLst/>
                <a:latin typeface="Times New Roman" panose="02020603050405020304" pitchFamily="18" charset="0"/>
                <a:ea typeface="Times New Roman" panose="02020603050405020304" pitchFamily="18" charset="0"/>
              </a:rPr>
              <a:t> Các con ạ, trong cuộc sống có rất nhiều tình huống xảy ra, mỗi tình huống có nhiều cách xử lí khác nhau. Cô hi vọng tập thể lớp chúng ta luôn biết cách xử lí tình huống sao cho thân thiện, vui vẻ và hòa đồng nhé. Các con hãy suy nghĩ tích cực, không ích kỉ, có như vậy mình mới trở nên thân thiện và gần gũi được với mọi người xung quanh.</a:t>
            </a: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446405" algn="l"/>
              </a:tabLst>
            </a:pPr>
            <a:endParaRPr lang="vi-VN" sz="1200">
              <a:effectLst/>
              <a:latin typeface="Calibri" panose="020F0502020204030204" pitchFamily="34" charset="0"/>
              <a:ea typeface="Calibri" panose="020F0502020204030204" pitchFamily="34" charset="0"/>
              <a:cs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0E505E7F-62A9-4701-BFC2-BAF91B9808FB}" type="slidenum">
              <a:rPr lang="en-US" smtClean="0"/>
              <a:t>13</a:t>
            </a:fld>
            <a:endParaRPr lang="en-US"/>
          </a:p>
        </p:txBody>
      </p:sp>
    </p:spTree>
    <p:extLst>
      <p:ext uri="{BB962C8B-B14F-4D97-AF65-F5344CB8AC3E}">
        <p14:creationId xmlns:p14="http://schemas.microsoft.com/office/powerpoint/2010/main" val="1686808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Về nhà các con hãy kể cho bố mẹ nghe câu chuyện vui mà chúng mình đã từng được đọc hoặc đã từng được chứng kiến nhé.</a:t>
            </a:r>
            <a:endParaRPr lang="vi-VN"/>
          </a:p>
        </p:txBody>
      </p:sp>
      <p:sp>
        <p:nvSpPr>
          <p:cNvPr id="4" name="Slide Number Placeholder 3"/>
          <p:cNvSpPr>
            <a:spLocks noGrp="1"/>
          </p:cNvSpPr>
          <p:nvPr>
            <p:ph type="sldNum" sz="quarter" idx="5"/>
          </p:nvPr>
        </p:nvSpPr>
        <p:spPr/>
        <p:txBody>
          <a:bodyPr/>
          <a:lstStyle/>
          <a:p>
            <a:fld id="{0E505E7F-62A9-4701-BFC2-BAF91B9808FB}" type="slidenum">
              <a:rPr lang="en-US" smtClean="0"/>
              <a:t>14</a:t>
            </a:fld>
            <a:endParaRPr lang="en-US"/>
          </a:p>
        </p:txBody>
      </p:sp>
    </p:spTree>
    <p:extLst>
      <p:ext uri="{BB962C8B-B14F-4D97-AF65-F5344CB8AC3E}">
        <p14:creationId xmlns:p14="http://schemas.microsoft.com/office/powerpoint/2010/main" val="9576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-Cô sẽ kể cho các con nghe 1 câu chuyện (GV đọc)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-Câu chuyện rất là thú vị phải không nào? Chúng mình có thể kể lại câu chuyện này cho bố mẹ nghe nhé.</a:t>
            </a: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15</a:t>
            </a:fld>
            <a:endParaRPr lang="en-US"/>
          </a:p>
        </p:txBody>
      </p:sp>
    </p:spTree>
    <p:extLst>
      <p:ext uri="{BB962C8B-B14F-4D97-AF65-F5344CB8AC3E}">
        <p14:creationId xmlns:p14="http://schemas.microsoft.com/office/powerpoint/2010/main" val="1109469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Qua tiết học ngày hôm nay cô đã giúp chúng mình </a:t>
            </a:r>
            <a:r>
              <a:rPr lang="en-US" altLang="zh-CN" sz="1200">
                <a:solidFill>
                  <a:srgbClr val="FF0000"/>
                </a:solidFill>
                <a:latin typeface="Arial" panose="020B0604020202020204" pitchFamily="34" charset="0"/>
                <a:cs typeface="Arial" panose="020B0604020202020204" pitchFamily="34" charset="0"/>
              </a:rPr>
              <a:t>n</a:t>
            </a:r>
            <a:r>
              <a:rPr lang="en-US" sz="1200">
                <a:solidFill>
                  <a:srgbClr val="FF0000"/>
                </a:solidFill>
                <a:latin typeface="Arial" panose="020B0604020202020204" pitchFamily="34" charset="0"/>
                <a:cs typeface="Arial" panose="020B0604020202020204" pitchFamily="34" charset="0"/>
              </a:rPr>
              <a:t>hận ra </a:t>
            </a:r>
            <a:r>
              <a:rPr lang="vi-VN" sz="1200">
                <a:solidFill>
                  <a:srgbClr val="FF0000"/>
                </a:solidFill>
                <a:latin typeface="Arial" panose="020B0604020202020204" pitchFamily="34" charset="0"/>
                <a:cs typeface="Arial" panose="020B0604020202020204" pitchFamily="34" charset="0"/>
              </a:rPr>
              <a:t>được nét thân thiện, tươi vui của các bạn trong tập thể lớp đồng thời biết mang lại niềm vui cho mình và người khác qua bài” Nụ cười thân thiện”</a:t>
            </a:r>
            <a:endParaRPr lang="en-US" sz="1200">
              <a:solidFill>
                <a:srgbClr val="FF0000"/>
              </a:solidFill>
              <a:latin typeface="Arial" panose="020B0604020202020204" pitchFamily="34" charset="0"/>
              <a:cs typeface="Arial" panose="020B0604020202020204" pitchFamily="34" charset="0"/>
            </a:endParaRPr>
          </a:p>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Qua tiết học ngày hôm nay các con sẽ biết </a:t>
            </a:r>
            <a:r>
              <a:rPr lang="en-US" altLang="zh-CN" sz="1200">
                <a:solidFill>
                  <a:srgbClr val="FF0000"/>
                </a:solidFill>
                <a:latin typeface="Arial" panose="020B0604020202020204" pitchFamily="34" charset="0"/>
                <a:cs typeface="Arial" panose="020B0604020202020204" pitchFamily="34" charset="0"/>
              </a:rPr>
              <a:t>n</a:t>
            </a:r>
            <a:r>
              <a:rPr lang="en-US" sz="1200">
                <a:solidFill>
                  <a:srgbClr val="FF0000"/>
                </a:solidFill>
                <a:latin typeface="Arial" panose="020B0604020202020204" pitchFamily="34" charset="0"/>
                <a:cs typeface="Arial" panose="020B0604020202020204" pitchFamily="34" charset="0"/>
              </a:rPr>
              <a:t>hận ra </a:t>
            </a:r>
            <a:r>
              <a:rPr lang="vi-VN" sz="1200">
                <a:solidFill>
                  <a:srgbClr val="FF0000"/>
                </a:solidFill>
                <a:latin typeface="Arial" panose="020B0604020202020204" pitchFamily="34" charset="0"/>
                <a:cs typeface="Arial" panose="020B0604020202020204" pitchFamily="34" charset="0"/>
              </a:rPr>
              <a:t>được nét thân thiện, tươi vui của các bạn trong tập thể lớp đồng thời biết mang lại niềm vui cho mình và người khác qua bài” Nụ cười thân thiện”</a:t>
            </a:r>
            <a:endParaRPr lang="en-US" sz="1200">
              <a:solidFill>
                <a:srgbClr val="FF000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2</a:t>
            </a:fld>
            <a:endParaRPr lang="en-US"/>
          </a:p>
        </p:txBody>
      </p:sp>
    </p:spTree>
    <p:extLst>
      <p:ext uri="{BB962C8B-B14F-4D97-AF65-F5344CB8AC3E}">
        <p14:creationId xmlns:p14="http://schemas.microsoft.com/office/powerpoint/2010/main" val="2785945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Trước khi vào bài học chúng mình cùng chơi 1 trò chơi khởi động nhé.</a:t>
            </a:r>
          </a:p>
        </p:txBody>
      </p:sp>
      <p:sp>
        <p:nvSpPr>
          <p:cNvPr id="4" name="Slide Number Placeholder 3"/>
          <p:cNvSpPr>
            <a:spLocks noGrp="1"/>
          </p:cNvSpPr>
          <p:nvPr>
            <p:ph type="sldNum" sz="quarter" idx="5"/>
          </p:nvPr>
        </p:nvSpPr>
        <p:spPr/>
        <p:txBody>
          <a:bodyPr/>
          <a:lstStyle/>
          <a:p>
            <a:fld id="{0E505E7F-62A9-4701-BFC2-BAF91B9808FB}" type="slidenum">
              <a:rPr lang="en-US" smtClean="0"/>
              <a:t>3</a:t>
            </a:fld>
            <a:endParaRPr lang="en-US"/>
          </a:p>
        </p:txBody>
      </p:sp>
    </p:spTree>
    <p:extLst>
      <p:ext uri="{BB962C8B-B14F-4D97-AF65-F5344CB8AC3E}">
        <p14:creationId xmlns:p14="http://schemas.microsoft.com/office/powerpoint/2010/main" val="3094981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Trò chơi của cô có tên” Bắt chước nụ cười. Luật chơi như sau: Cô có 1 số hình ảnh mặt cười, nhiệm vụ của các bạn là quan sát thật kĩ hình ảnh của cô sau đó bắt chước và cười như trong ảnh nhé. Chúng mình đã sẵn sàng chơi chưa nào...</a:t>
            </a:r>
          </a:p>
        </p:txBody>
      </p:sp>
      <p:sp>
        <p:nvSpPr>
          <p:cNvPr id="4" name="Slide Number Placeholder 3"/>
          <p:cNvSpPr>
            <a:spLocks noGrp="1"/>
          </p:cNvSpPr>
          <p:nvPr>
            <p:ph type="sldNum" sz="quarter" idx="5"/>
          </p:nvPr>
        </p:nvSpPr>
        <p:spPr/>
        <p:txBody>
          <a:bodyPr/>
          <a:lstStyle/>
          <a:p>
            <a:fld id="{0E505E7F-62A9-4701-BFC2-BAF91B9808FB}" type="slidenum">
              <a:rPr lang="en-US" smtClean="0"/>
              <a:t>4</a:t>
            </a:fld>
            <a:endParaRPr lang="en-US"/>
          </a:p>
        </p:txBody>
      </p:sp>
    </p:spTree>
    <p:extLst>
      <p:ext uri="{BB962C8B-B14F-4D97-AF65-F5344CB8AC3E}">
        <p14:creationId xmlns:p14="http://schemas.microsoft.com/office/powerpoint/2010/main" val="1449474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Các con cùng quan  sát hình ảnh đầu tiên và làm theo nào... Tiếp tục hình ảnh thứ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(GV chiếu lần lượt ảnh có các kiểu cười khác nhau)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-GV nói: trò chơi vừa rồi rất thú vị phải không nào, có rất là nhiều kiểu cười khác nhau như cười tủm tỉm, cười mỉm, cười sặc sụa, cười tít mắt. Tất cả các kiểu cười này đều mang lại cho chúng ta những phút giây vui vẻ và thư giãn phải không nào?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cười tủm tỉm (cười không mở miệng, chỉ cử động môi 1 cách kín đáo)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+cười mỉm (cười hơi hé miệng và không thành tiếng)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cười sặc sụa (cười một cách thoải mái và phát ra những tiếng như khi bị sặc)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+cười tít mắt (khép gần kín mắt, trong trạng thái say mê, thích thú đến không còn nhìn thấy gì khác.cười bĩu môi,... YCHS bắt chước cười như trong ảnh.</a:t>
            </a:r>
            <a:endParaRPr kumimoji="0" lang="vi-VN" sz="1800" b="0" i="0" u="none" strike="noStrike" kern="1200" cap="none" spc="0" normalizeH="0" baseline="0" noProof="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0E505E7F-62A9-4701-BFC2-BAF91B9808FB}" type="slidenum">
              <a:rPr lang="en-US" smtClean="0"/>
              <a:t>5</a:t>
            </a:fld>
            <a:endParaRPr lang="en-US"/>
          </a:p>
        </p:txBody>
      </p:sp>
    </p:spTree>
    <p:extLst>
      <p:ext uri="{BB962C8B-B14F-4D97-AF65-F5344CB8AC3E}">
        <p14:creationId xmlns:p14="http://schemas.microsoft.com/office/powerpoint/2010/main" val="1650973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Bây giờ, cô trò mình cùng bước vào phần  khám phá để xem tiết học này có điều gì thú vị đang chờ đón chúng ta nhé.</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MT: HS nhận ra được nét thân thiện, tươi vui của các bạn trong tập thể lớp, đồng</a:t>
            </a:r>
            <a:r>
              <a:rPr lang="en-US" sz="1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 muốn học tập các bạn ấy.</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0E505E7F-62A9-4701-BFC2-BAF91B9808FB}" type="slidenum">
              <a:rPr lang="en-US" smtClean="0"/>
              <a:t>6</a:t>
            </a:fld>
            <a:endParaRPr lang="en-US"/>
          </a:p>
        </p:txBody>
      </p:sp>
    </p:spTree>
    <p:extLst>
      <p:ext uri="{BB962C8B-B14F-4D97-AF65-F5344CB8AC3E}">
        <p14:creationId xmlns:p14="http://schemas.microsoft.com/office/powerpoint/2010/main" val="2113140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-GV nói: Trong lớp chúng ta, cô thấy có rất nhiều bạn có nụ cười thân thiện. Ai có thể </a:t>
            </a:r>
            <a:r>
              <a:rPr lang="vi-VN"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 cho cô </a:t>
            </a:r>
            <a:r>
              <a:rPr lang="vi-VN" sz="1800"/>
              <a:t>ể về những bạn trong lớp có nụ cười thân thiện nào... </a:t>
            </a: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GV phỏng vấn những bạn được gọi tên:</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444500" algn="l"/>
              </a:tabLs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cảm thấy thế nào? (Đúng rồi các con ạ, cô thấy các bạn cười rất là đẹp, rất là xinh đấy. Cô mong rằng lớp chúng mình luôn vui vẻ và hòa đồng, thân thiện với nhau. Ngoài ra khi chúng ta cười với mọi người và khi người khác cười với chúng ta thì chúng ta </a:t>
            </a:r>
            <a:r>
              <a:rPr lang="en-US" sz="1800">
                <a:solidFill>
                  <a:srgbClr val="000000"/>
                </a:solidFill>
                <a:effectLst/>
                <a:latin typeface="Times New Roman" panose="02020603050405020304" pitchFamily="18" charset="0"/>
                <a:ea typeface="Times New Roman" panose="02020603050405020304" pitchFamily="18" charset="0"/>
              </a:rPr>
              <a:t>cảm thấy vui, thích thú, ấm áp, phấn khởi khi cười đúng không?</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444500" algn="l"/>
              </a:tabLs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Kể các tình huống có thể cười thân thiện. (</a:t>
            </a:r>
            <a:r>
              <a:rPr lang="en-US" sz="1800">
                <a:solidFill>
                  <a:srgbClr val="000000"/>
                </a:solidFill>
                <a:effectLst/>
                <a:latin typeface="Times New Roman" panose="02020603050405020304" pitchFamily="18" charset="0"/>
                <a:ea typeface="Times New Roman" panose="02020603050405020304" pitchFamily="18" charset="0"/>
              </a:rPr>
              <a:t>Ta cười khi được gặp</a:t>
            </a:r>
            <a:r>
              <a:rPr lang="en-US" sz="1800" b="1">
                <a:solidFill>
                  <a:srgbClr val="000000"/>
                </a:solidFill>
                <a:effectLst/>
                <a:latin typeface="Times New Roman" panose="02020603050405020304" pitchFamily="18" charset="0"/>
                <a:ea typeface="Times New Roman" panose="02020603050405020304" pitchFamily="18" charset="0"/>
              </a:rPr>
              <a:t> </a:t>
            </a:r>
            <a:r>
              <a:rPr lang="en-US" sz="1800">
                <a:solidFill>
                  <a:srgbClr val="000000"/>
                </a:solidFill>
                <a:effectLst/>
                <a:latin typeface="Times New Roman" panose="02020603050405020304" pitchFamily="18" charset="0"/>
                <a:ea typeface="Times New Roman" panose="02020603050405020304" pitchFamily="18" charset="0"/>
              </a:rPr>
              <a:t>bố mẹ, gặp bạn, được đi chơi, được tặng quà, khi nhìn thấy bạn cười, được quan tâm, được động viên, được yêu thương.)</a:t>
            </a:r>
            <a:endParaRPr lang="en-US" sz="1800" b="1">
              <a:solidFill>
                <a:srgbClr val="000000"/>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solidFill>
                  <a:srgbClr val="000000"/>
                </a:solidFill>
                <a:effectLst/>
                <a:latin typeface="Times New Roman" panose="02020603050405020304" pitchFamily="18" charset="0"/>
                <a:ea typeface="Times New Roman" panose="02020603050405020304" pitchFamily="18" charset="0"/>
              </a:rPr>
              <a:t>Kết luận: </a:t>
            </a:r>
            <a:r>
              <a:rPr lang="en-US" sz="1800">
                <a:solidFill>
                  <a:srgbClr val="000000"/>
                </a:solidFill>
                <a:effectLst/>
                <a:latin typeface="Times New Roman" panose="02020603050405020304" pitchFamily="18" charset="0"/>
                <a:ea typeface="Times New Roman" panose="02020603050405020304" pitchFamily="18" charset="0"/>
              </a:rPr>
              <a:t>Ta cảm thấy vui, thích thú, ấm áp, phấn khởi khi cười. Ta cười khi được gặp</a:t>
            </a:r>
            <a:r>
              <a:rPr lang="en-US" sz="1800" b="1">
                <a:solidFill>
                  <a:srgbClr val="000000"/>
                </a:solidFill>
                <a:effectLst/>
                <a:latin typeface="Times New Roman" panose="02020603050405020304" pitchFamily="18" charset="0"/>
                <a:ea typeface="Times New Roman" panose="02020603050405020304" pitchFamily="18" charset="0"/>
              </a:rPr>
              <a:t> </a:t>
            </a:r>
            <a:r>
              <a:rPr lang="en-US" sz="1800">
                <a:solidFill>
                  <a:srgbClr val="000000"/>
                </a:solidFill>
                <a:effectLst/>
                <a:latin typeface="Times New Roman" panose="02020603050405020304" pitchFamily="18" charset="0"/>
                <a:ea typeface="Times New Roman" panose="02020603050405020304" pitchFamily="18" charset="0"/>
              </a:rPr>
              <a:t>bố mẹ, gặp bạn, được đi chơi, được tặng quà, khi nhìn thấy bạn cười, được quan tâm, được động viên, được yêu thương.</a:t>
            </a: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7</a:t>
            </a:fld>
            <a:endParaRPr lang="en-US"/>
          </a:p>
        </p:txBody>
      </p:sp>
    </p:spTree>
    <p:extLst>
      <p:ext uri="{BB962C8B-B14F-4D97-AF65-F5344CB8AC3E}">
        <p14:creationId xmlns:p14="http://schemas.microsoft.com/office/powerpoint/2010/main" val="1566652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tabLst>
                <a:tab pos="444500" algn="l"/>
              </a:tabLst>
            </a:pPr>
            <a:r>
              <a:rPr lang="en-US"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Kể các tình huống có thể cười thân thiện. (</a:t>
            </a:r>
            <a:r>
              <a:rPr lang="en-US" sz="1200">
                <a:solidFill>
                  <a:srgbClr val="000000"/>
                </a:solidFill>
                <a:effectLst/>
                <a:latin typeface="Times New Roman" panose="02020603050405020304" pitchFamily="18" charset="0"/>
                <a:ea typeface="Times New Roman" panose="02020603050405020304" pitchFamily="18" charset="0"/>
              </a:rPr>
              <a:t>Ta cười khi được gặp</a:t>
            </a:r>
            <a:r>
              <a:rPr lang="en-US" sz="1200" b="1">
                <a:solidFill>
                  <a:srgbClr val="000000"/>
                </a:solidFill>
                <a:effectLst/>
                <a:latin typeface="Times New Roman" panose="02020603050405020304" pitchFamily="18" charset="0"/>
                <a:ea typeface="Times New Roman" panose="02020603050405020304" pitchFamily="18" charset="0"/>
              </a:rPr>
              <a:t> </a:t>
            </a:r>
            <a:r>
              <a:rPr lang="en-US" sz="1200">
                <a:solidFill>
                  <a:srgbClr val="000000"/>
                </a:solidFill>
                <a:effectLst/>
                <a:latin typeface="Times New Roman" panose="02020603050405020304" pitchFamily="18" charset="0"/>
                <a:ea typeface="Times New Roman" panose="02020603050405020304" pitchFamily="18" charset="0"/>
              </a:rPr>
              <a:t>bố mẹ, gặp bạn, được đi chơi, được tặng quà, khi nhìn thấy bạn cười, được quan tâm, được động viên, được yêu thương.)</a:t>
            </a:r>
            <a:endParaRPr lang="en-US" sz="1200" b="1">
              <a:solidFill>
                <a:srgbClr val="000000"/>
              </a:solidFill>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rgbClr val="000000"/>
                </a:solidFill>
                <a:effectLst/>
                <a:latin typeface="Times New Roman" panose="02020603050405020304" pitchFamily="18" charset="0"/>
                <a:ea typeface="Times New Roman" panose="02020603050405020304" pitchFamily="18" charset="0"/>
              </a:rPr>
              <a:t>Kết luận: </a:t>
            </a:r>
            <a:r>
              <a:rPr lang="en-US" sz="1200">
                <a:solidFill>
                  <a:srgbClr val="000000"/>
                </a:solidFill>
                <a:effectLst/>
                <a:latin typeface="Times New Roman" panose="02020603050405020304" pitchFamily="18" charset="0"/>
                <a:ea typeface="Times New Roman" panose="02020603050405020304" pitchFamily="18" charset="0"/>
              </a:rPr>
              <a:t>Ta cảm thấy vui, thích thú, ấm áp, phấn khởi khi cười. Ta cười khi được gặp</a:t>
            </a:r>
            <a:r>
              <a:rPr lang="en-US" sz="1200" b="1">
                <a:solidFill>
                  <a:srgbClr val="000000"/>
                </a:solidFill>
                <a:effectLst/>
                <a:latin typeface="Times New Roman" panose="02020603050405020304" pitchFamily="18" charset="0"/>
                <a:ea typeface="Times New Roman" panose="02020603050405020304" pitchFamily="18" charset="0"/>
              </a:rPr>
              <a:t> </a:t>
            </a:r>
            <a:r>
              <a:rPr lang="en-US" sz="1200">
                <a:solidFill>
                  <a:srgbClr val="000000"/>
                </a:solidFill>
                <a:effectLst/>
                <a:latin typeface="Times New Roman" panose="02020603050405020304" pitchFamily="18" charset="0"/>
                <a:ea typeface="Times New Roman" panose="02020603050405020304" pitchFamily="18" charset="0"/>
              </a:rPr>
              <a:t>bố mẹ, gặp bạn, được đi chơi, được tặng quà, khi nhìn thấy bạn cười, được quan tâm, được động viên, được yêu thương.</a:t>
            </a:r>
            <a:endParaRPr lang="zh-CN" alt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0E505E7F-62A9-4701-BFC2-BAF91B9808FB}" type="slidenum">
              <a:rPr lang="en-US" smtClean="0"/>
              <a:t>8</a:t>
            </a:fld>
            <a:endParaRPr lang="en-US"/>
          </a:p>
        </p:txBody>
      </p:sp>
    </p:spTree>
    <p:extLst>
      <p:ext uri="{BB962C8B-B14F-4D97-AF65-F5344CB8AC3E}">
        <p14:creationId xmlns:p14="http://schemas.microsoft.com/office/powerpoint/2010/main" val="162726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BB6420-30C7-436E-B94E-C4769C49B56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200889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986447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01789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758497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2464160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2801603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3329386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97B5FA-0921-464F-AAE1-844C04324D75}" type="datetimeFigureOut">
              <a:rPr lang="zh-CN" altLang="en-US" smtClean="0"/>
              <a:t>2021/9/15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6034146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97B5FA-0921-464F-AAE1-844C04324D75}" type="datetimeFigureOut">
              <a:rPr lang="zh-CN" altLang="en-US" smtClean="0"/>
              <a:t>2021/9/15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7303185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97B5FA-0921-464F-AAE1-844C04324D75}" type="datetimeFigureOut">
              <a:rPr lang="zh-CN" altLang="en-US" smtClean="0"/>
              <a:t>2021/9/15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1621448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8774160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B6420-30C7-436E-B94E-C4769C49B56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14696957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6478058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2656022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1994992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8392307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280247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23074131"/>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1515057"/>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979421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4947927"/>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93128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BB6420-30C7-436E-B94E-C4769C49B56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4270995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2379963955"/>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194783965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6895499"/>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567528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BB6420-30C7-436E-B94E-C4769C49B56A}"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904790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BB6420-30C7-436E-B94E-C4769C49B56A}" type="datetimeFigureOut">
              <a:rPr lang="en-US" smtClean="0"/>
              <a:t>9/15/2021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4189336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BB6420-30C7-436E-B94E-C4769C49B56A}" type="datetimeFigureOut">
              <a:rPr lang="en-US" smtClean="0"/>
              <a:t>9/15/2021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80811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BB6420-30C7-436E-B94E-C4769C49B56A}" type="datetimeFigureOut">
              <a:rPr lang="en-US" smtClean="0"/>
              <a:t>9/15/2021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546078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257922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BB6420-30C7-436E-B94E-C4769C49B56A}"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9D0D62-841A-419D-ADDC-C3945F90E9C2}" type="slidenum">
              <a:rPr lang="en-US" smtClean="0"/>
              <a:t>‹#›</a:t>
            </a:fld>
            <a:endParaRPr lang="en-US"/>
          </a:p>
        </p:txBody>
      </p:sp>
    </p:spTree>
    <p:extLst>
      <p:ext uri="{BB962C8B-B14F-4D97-AF65-F5344CB8AC3E}">
        <p14:creationId xmlns:p14="http://schemas.microsoft.com/office/powerpoint/2010/main" val="377519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BB6420-30C7-436E-B94E-C4769C49B56A}" type="datetimeFigureOut">
              <a:rPr lang="en-US" smtClean="0"/>
              <a:t>9/15/2021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9D0D62-841A-419D-ADDC-C3945F90E9C2}" type="slidenum">
              <a:rPr lang="en-US" smtClean="0"/>
              <a:t>‹#›</a:t>
            </a:fld>
            <a:endParaRPr lang="en-US"/>
          </a:p>
        </p:txBody>
      </p:sp>
    </p:spTree>
    <p:extLst>
      <p:ext uri="{BB962C8B-B14F-4D97-AF65-F5344CB8AC3E}">
        <p14:creationId xmlns:p14="http://schemas.microsoft.com/office/powerpoint/2010/main" val="2728942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54D79-588C-414F-9935-D85D26666345}" type="datetimeFigureOut">
              <a:rPr lang="zh-CN" altLang="en-US" smtClean="0"/>
              <a:t>2021/9/15</a:t>
            </a:fld>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EC328-9116-4993-92C0-623125586BFE}" type="slidenum">
              <a:rPr lang="zh-CN" altLang="en-US" smtClean="0"/>
              <a:t>‹#›</a:t>
            </a:fld>
            <a:endParaRPr lang="zh-CN" altLang="en-US"/>
          </a:p>
        </p:txBody>
      </p:sp>
      <p:pic>
        <p:nvPicPr>
          <p:cNvPr id="7" name="图片 7" descr="444"/>
          <p:cNvPicPr>
            <a:picLocks noChangeAspect="1"/>
          </p:cNvPicPr>
          <p:nvPr userDrawn="1"/>
        </p:nvPicPr>
        <p:blipFill>
          <a:blip r:embed="rId13"/>
          <a:stretch>
            <a:fillRect/>
          </a:stretch>
        </p:blipFill>
        <p:spPr>
          <a:xfrm>
            <a:off x="-8256" y="3810"/>
            <a:ext cx="12208511" cy="6851015"/>
          </a:xfrm>
          <a:prstGeom prst="rect">
            <a:avLst/>
          </a:prstGeom>
        </p:spPr>
      </p:pic>
    </p:spTree>
    <p:extLst>
      <p:ext uri="{BB962C8B-B14F-4D97-AF65-F5344CB8AC3E}">
        <p14:creationId xmlns:p14="http://schemas.microsoft.com/office/powerpoint/2010/main" val="33380134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8236719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8.jp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11" Type="http://schemas.microsoft.com/office/2007/relationships/hdphoto" Target="../media/hdphoto3.wdp"/><Relationship Id="rId5" Type="http://schemas.microsoft.com/office/2007/relationships/hdphoto" Target="../media/hdphoto1.wdp"/><Relationship Id="rId10" Type="http://schemas.openxmlformats.org/officeDocument/2006/relationships/image" Target="../media/image12.png"/><Relationship Id="rId4" Type="http://schemas.openxmlformats.org/officeDocument/2006/relationships/image" Target="../media/image8.png"/><Relationship Id="rId9"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0CB3A0-F86D-4969-BF2E-620359097C76}"/>
              </a:ext>
            </a:extLst>
          </p:cNvPr>
          <p:cNvSpPr/>
          <p:nvPr/>
        </p:nvSpPr>
        <p:spPr>
          <a:xfrm>
            <a:off x="2444620" y="2767310"/>
            <a:ext cx="7032273" cy="1524772"/>
          </a:xfrm>
          <a:prstGeom prst="rect">
            <a:avLst/>
          </a:prstGeom>
          <a:noFill/>
        </p:spPr>
        <p:txBody>
          <a:bodyPr wrap="none" lIns="91440" tIns="45720" rIns="91440" bIns="45720">
            <a:prstTxWarp prst="textArchUp">
              <a:avLst/>
            </a:prstTxWarp>
            <a:spAutoFit/>
          </a:bodyPr>
          <a:lstStyle/>
          <a:p>
            <a:pPr algn="ctr"/>
            <a:r>
              <a:rPr lang="en-US" sz="8000" b="1" dirty="0" err="1">
                <a:ln w="38100">
                  <a:solidFill>
                    <a:schemeClr val="accent2"/>
                  </a:solidFill>
                  <a:prstDash val="solid"/>
                </a:ln>
                <a:solidFill>
                  <a:srgbClr val="FF0000"/>
                </a:solidFill>
              </a:rPr>
              <a:t>Bài</a:t>
            </a:r>
            <a:r>
              <a:rPr lang="en-US" sz="8000" b="1" dirty="0">
                <a:ln w="38100">
                  <a:solidFill>
                    <a:schemeClr val="accent2"/>
                  </a:solidFill>
                  <a:prstDash val="solid"/>
                </a:ln>
                <a:solidFill>
                  <a:srgbClr val="FF0000"/>
                </a:solidFill>
              </a:rPr>
              <a:t> 2: </a:t>
            </a:r>
            <a:r>
              <a:rPr lang="en-US" sz="8000" b="1" dirty="0" err="1">
                <a:ln w="38100">
                  <a:solidFill>
                    <a:schemeClr val="accent2"/>
                  </a:solidFill>
                  <a:prstDash val="solid"/>
                </a:ln>
                <a:solidFill>
                  <a:srgbClr val="FF0000"/>
                </a:solidFill>
              </a:rPr>
              <a:t>Nụ</a:t>
            </a:r>
            <a:r>
              <a:rPr lang="en-US" sz="8000" b="1" dirty="0">
                <a:ln w="38100">
                  <a:solidFill>
                    <a:schemeClr val="accent2"/>
                  </a:solidFill>
                  <a:prstDash val="solid"/>
                </a:ln>
                <a:solidFill>
                  <a:srgbClr val="FF0000"/>
                </a:solidFill>
              </a:rPr>
              <a:t> </a:t>
            </a:r>
            <a:r>
              <a:rPr lang="en-US" sz="8000" b="1" dirty="0" err="1">
                <a:ln w="38100">
                  <a:solidFill>
                    <a:schemeClr val="accent2"/>
                  </a:solidFill>
                  <a:prstDash val="solid"/>
                </a:ln>
                <a:solidFill>
                  <a:srgbClr val="FF0000"/>
                </a:solidFill>
              </a:rPr>
              <a:t>cười</a:t>
            </a:r>
            <a:r>
              <a:rPr lang="en-US" sz="8000" b="1" dirty="0">
                <a:ln w="38100">
                  <a:solidFill>
                    <a:schemeClr val="accent2"/>
                  </a:solidFill>
                  <a:prstDash val="solid"/>
                </a:ln>
                <a:solidFill>
                  <a:srgbClr val="FF0000"/>
                </a:solidFill>
              </a:rPr>
              <a:t> </a:t>
            </a:r>
            <a:r>
              <a:rPr lang="en-US" sz="8000" b="1" dirty="0" err="1">
                <a:ln w="38100">
                  <a:solidFill>
                    <a:schemeClr val="accent2"/>
                  </a:solidFill>
                  <a:prstDash val="solid"/>
                </a:ln>
                <a:solidFill>
                  <a:srgbClr val="FF0000"/>
                </a:solidFill>
              </a:rPr>
              <a:t>thân</a:t>
            </a:r>
            <a:r>
              <a:rPr lang="en-US" sz="8000" b="1" dirty="0">
                <a:ln w="38100">
                  <a:solidFill>
                    <a:schemeClr val="accent2"/>
                  </a:solidFill>
                  <a:prstDash val="solid"/>
                </a:ln>
                <a:solidFill>
                  <a:srgbClr val="FF0000"/>
                </a:solidFill>
              </a:rPr>
              <a:t> </a:t>
            </a:r>
            <a:r>
              <a:rPr lang="en-US" sz="8000" b="1" dirty="0" err="1">
                <a:ln w="38100">
                  <a:solidFill>
                    <a:schemeClr val="accent2"/>
                  </a:solidFill>
                  <a:prstDash val="solid"/>
                </a:ln>
                <a:solidFill>
                  <a:srgbClr val="FF0000"/>
                </a:solidFill>
              </a:rPr>
              <a:t>thiện</a:t>
            </a:r>
            <a:endParaRPr lang="en-US" sz="8000" b="1" dirty="0">
              <a:ln w="38100">
                <a:solidFill>
                  <a:schemeClr val="accent2"/>
                </a:solidFill>
                <a:prstDash val="solid"/>
              </a:ln>
              <a:solidFill>
                <a:srgbClr val="FF0000"/>
              </a:solidFill>
            </a:endParaRPr>
          </a:p>
        </p:txBody>
      </p:sp>
      <p:sp>
        <p:nvSpPr>
          <p:cNvPr id="3" name="TextBox 2">
            <a:extLst>
              <a:ext uri="{FF2B5EF4-FFF2-40B4-BE49-F238E27FC236}">
                <a16:creationId xmlns:a16="http://schemas.microsoft.com/office/drawing/2014/main" id="{DBD6F9C1-7504-4F23-B2FA-FAE4B508547C}"/>
              </a:ext>
            </a:extLst>
          </p:cNvPr>
          <p:cNvSpPr txBox="1"/>
          <p:nvPr/>
        </p:nvSpPr>
        <p:spPr>
          <a:xfrm>
            <a:off x="3436631" y="526180"/>
            <a:ext cx="5048250" cy="1446550"/>
          </a:xfrm>
          <a:prstGeom prst="rect">
            <a:avLst/>
          </a:prstGeom>
          <a:noFill/>
        </p:spPr>
        <p:txBody>
          <a:bodyPr wrap="square" rtlCol="0">
            <a:spAutoFit/>
          </a:bodyPr>
          <a:lstStyle/>
          <a:p>
            <a:pPr algn="ctr"/>
            <a:r>
              <a:rPr lang="en-US" sz="4400" b="1" dirty="0" err="1">
                <a:solidFill>
                  <a:srgbClr val="002060"/>
                </a:solidFill>
              </a:rPr>
              <a:t>Chủ</a:t>
            </a:r>
            <a:r>
              <a:rPr lang="en-US" sz="4400" b="1" dirty="0">
                <a:solidFill>
                  <a:srgbClr val="002060"/>
                </a:solidFill>
              </a:rPr>
              <a:t> </a:t>
            </a:r>
            <a:r>
              <a:rPr lang="en-US" sz="4400" b="1" dirty="0" err="1">
                <a:solidFill>
                  <a:srgbClr val="002060"/>
                </a:solidFill>
              </a:rPr>
              <a:t>đề</a:t>
            </a:r>
            <a:r>
              <a:rPr lang="en-US" sz="4400" b="1" dirty="0">
                <a:solidFill>
                  <a:srgbClr val="002060"/>
                </a:solidFill>
              </a:rPr>
              <a:t>: </a:t>
            </a:r>
            <a:r>
              <a:rPr lang="en-US" sz="4400" b="1" dirty="0" err="1">
                <a:solidFill>
                  <a:srgbClr val="002060"/>
                </a:solidFill>
              </a:rPr>
              <a:t>Khám</a:t>
            </a:r>
            <a:r>
              <a:rPr lang="en-US" sz="4400" b="1" dirty="0">
                <a:solidFill>
                  <a:srgbClr val="002060"/>
                </a:solidFill>
              </a:rPr>
              <a:t> </a:t>
            </a:r>
            <a:r>
              <a:rPr lang="en-US" sz="4400" b="1" err="1">
                <a:solidFill>
                  <a:srgbClr val="002060"/>
                </a:solidFill>
              </a:rPr>
              <a:t>phá</a:t>
            </a:r>
            <a:r>
              <a:rPr lang="en-US" sz="4400" b="1">
                <a:solidFill>
                  <a:srgbClr val="002060"/>
                </a:solidFill>
              </a:rPr>
              <a:t>         bản </a:t>
            </a:r>
            <a:r>
              <a:rPr lang="en-US" sz="4400" b="1" dirty="0" err="1">
                <a:solidFill>
                  <a:srgbClr val="002060"/>
                </a:solidFill>
              </a:rPr>
              <a:t>thân</a:t>
            </a:r>
            <a:endParaRPr lang="en-US" sz="4400" b="1" dirty="0">
              <a:solidFill>
                <a:srgbClr val="002060"/>
              </a:solidFill>
            </a:endParaRPr>
          </a:p>
        </p:txBody>
      </p:sp>
      <p:sp>
        <p:nvSpPr>
          <p:cNvPr id="5" name="Rectangle 4">
            <a:extLst>
              <a:ext uri="{FF2B5EF4-FFF2-40B4-BE49-F238E27FC236}">
                <a16:creationId xmlns:a16="http://schemas.microsoft.com/office/drawing/2014/main" id="{D76A8BB5-E67F-487F-84C9-9FAF45E54B72}"/>
              </a:ext>
            </a:extLst>
          </p:cNvPr>
          <p:cNvSpPr/>
          <p:nvPr/>
        </p:nvSpPr>
        <p:spPr>
          <a:xfrm>
            <a:off x="10832123" y="-56271"/>
            <a:ext cx="1359877" cy="1688123"/>
          </a:xfrm>
          <a:prstGeom prst="rect">
            <a:avLst/>
          </a:prstGeom>
          <a:solidFill>
            <a:srgbClr val="C7E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8883800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101600" y="-450849"/>
            <a:ext cx="12187767" cy="6849533"/>
          </a:xfrm>
          <a:prstGeom prst="rect">
            <a:avLst/>
          </a:prstGeom>
          <a:noFill/>
          <a:ln w="9525">
            <a:noFill/>
          </a:ln>
        </p:spPr>
      </p:pic>
      <p:sp>
        <p:nvSpPr>
          <p:cNvPr id="53252" name="Rectangle 4"/>
          <p:cNvSpPr/>
          <p:nvPr/>
        </p:nvSpPr>
        <p:spPr>
          <a:xfrm>
            <a:off x="1606550" y="2506345"/>
            <a:ext cx="8978265" cy="1938992"/>
          </a:xfrm>
          <a:prstGeom prst="rect">
            <a:avLst/>
          </a:prstGeom>
          <a:noFill/>
          <a:ln w="9525">
            <a:noFill/>
          </a:ln>
        </p:spPr>
        <p:txBody>
          <a:bodyPr wrap="square">
            <a:spAutoFit/>
          </a:bodyPr>
          <a:lstStyle/>
          <a:p>
            <a:pPr algn="ctr"/>
            <a:r>
              <a:rPr lang="vi-VN" sz="4000" dirty="0">
                <a:latin typeface="Calibri" panose="020F0502020204030204" pitchFamily="34" charset="0"/>
                <a:cs typeface="Calibri" panose="020F0502020204030204" pitchFamily="34" charset="0"/>
              </a:rPr>
              <a:t>Trong cuộc sống, ta luôn đón nhận niềm vui, </a:t>
            </a:r>
            <a:r>
              <a:rPr lang="vi-VN" sz="4000">
                <a:latin typeface="Calibri" panose="020F0502020204030204" pitchFamily="34" charset="0"/>
                <a:cs typeface="Calibri" panose="020F0502020204030204" pitchFamily="34" charset="0"/>
              </a:rPr>
              <a:t>nụ cười </a:t>
            </a:r>
            <a:r>
              <a:rPr lang="vi-VN" sz="4000" dirty="0">
                <a:latin typeface="Calibri" panose="020F0502020204030204" pitchFamily="34" charset="0"/>
                <a:cs typeface="Calibri" panose="020F0502020204030204" pitchFamily="34" charset="0"/>
              </a:rPr>
              <a:t>từ người khác và mang niềm vui, nụ cười cho người quanh ta. </a:t>
            </a:r>
            <a:endParaRPr kumimoji="0" lang="en-US" sz="4000" b="0" i="0" u="none" strike="noStrike" kern="1200" cap="none" spc="0" normalizeH="0" baseline="0" noProof="0" dirty="0">
              <a:ln>
                <a:noFill/>
              </a:ln>
              <a:solidFill>
                <a:srgbClr val="4F81BD"/>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endParaRPr>
          </a:p>
        </p:txBody>
      </p:sp>
      <p:sp>
        <p:nvSpPr>
          <p:cNvPr id="53254" name="Text Box 6"/>
          <p:cNvSpPr txBox="1"/>
          <p:nvPr/>
        </p:nvSpPr>
        <p:spPr>
          <a:xfrm>
            <a:off x="509482" y="2506345"/>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2" name="Text Box 1"/>
          <p:cNvSpPr txBox="1"/>
          <p:nvPr/>
        </p:nvSpPr>
        <p:spPr>
          <a:xfrm>
            <a:off x="1875367" y="939307"/>
            <a:ext cx="808291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Kết</a:t>
            </a:r>
            <a:r>
              <a:rPr kumimoji="0" lang="en-US" sz="5400" b="0" i="0" u="none" strike="noStrike" kern="1200" cap="none" spc="0" normalizeH="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 </a:t>
            </a:r>
            <a:r>
              <a:rPr kumimoji="0" lang="en-US" sz="5400" b="0" i="0" u="none" strike="noStrike" kern="1200" cap="none" spc="0" normalizeH="0" noProof="0" dirty="0" err="1">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rPr>
              <a:t>luận</a:t>
            </a:r>
            <a:endParaRPr kumimoji="0" lang="en-US" sz="5400" b="0"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panose="020F0502020204030204"/>
              <a:ea typeface="+mn-ea"/>
              <a:cs typeface="+mn-cs"/>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254"/>
                                        </p:tgtEl>
                                        <p:attrNameLst>
                                          <p:attrName>style.visibility</p:attrName>
                                        </p:attrNameLst>
                                      </p:cBhvr>
                                      <p:to>
                                        <p:strVal val="visible"/>
                                      </p:to>
                                    </p:set>
                                    <p:animEffect transition="in" filter="blinds(horizontal)">
                                      <p:cBhvr>
                                        <p:cTn id="12" dur="500"/>
                                        <p:tgtEl>
                                          <p:spTgt spid="53254"/>
                                        </p:tgtEl>
                                      </p:cBhvr>
                                    </p:animEffect>
                                  </p:childTnLst>
                                  <p:subTnLst>
                                    <p:audio>
                                      <p:cMediaNode>
                                        <p:cTn display="0" masterRel="sameClick">
                                          <p:stCondLst>
                                            <p:cond evt="begin" delay="0">
                                              <p:tn val="10"/>
                                            </p:cond>
                                          </p:stCondLst>
                                          <p:endCondLst>
                                            <p:cond evt="onStopAudio" delay="0">
                                              <p:tgtEl>
                                                <p:sldTgt/>
                                              </p:tgtEl>
                                            </p:cond>
                                          </p:endCondLst>
                                        </p:cTn>
                                        <p:tgtEl>
                                          <p:sndTgt r:embed="rId3" name="cashreg.wav"/>
                                        </p:tgtEl>
                                      </p:cMediaNode>
                                    </p:audio>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1" nodeType="clickEffect">
                                  <p:stCondLst>
                                    <p:cond delay="0"/>
                                  </p:stCondLst>
                                  <p:childTnLst>
                                    <p:set>
                                      <p:cBhvr>
                                        <p:cTn id="21" dur="1" fill="hold">
                                          <p:stCondLst>
                                            <p:cond delay="0"/>
                                          </p:stCondLst>
                                        </p:cTn>
                                        <p:tgtEl>
                                          <p:spTgt spid="53252"/>
                                        </p:tgtEl>
                                        <p:attrNameLst>
                                          <p:attrName>style.visibility</p:attrName>
                                        </p:attrNameLst>
                                      </p:cBhvr>
                                      <p:to>
                                        <p:strVal val="visible"/>
                                      </p:to>
                                    </p:set>
                                    <p:animEffect transition="in" filter="barn(inVertical)">
                                      <p:cBhvr>
                                        <p:cTn id="22"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2" grpId="1"/>
      <p:bldP spid="53254" grpId="0"/>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05025"/>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Mở</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rộng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và</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tổng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kết</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55040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9A6397D-D9F9-4DEB-91BD-BB92E03E5B62}"/>
              </a:ext>
            </a:extLst>
          </p:cNvPr>
          <p:cNvSpPr/>
          <p:nvPr/>
        </p:nvSpPr>
        <p:spPr>
          <a:xfrm>
            <a:off x="2799184" y="231419"/>
            <a:ext cx="5934075"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t>Thể hiện nụ cười thân thiện</a:t>
            </a:r>
            <a:endParaRPr lang="en-US" sz="3200" dirty="0"/>
          </a:p>
        </p:txBody>
      </p:sp>
      <p:sp>
        <p:nvSpPr>
          <p:cNvPr id="4" name="Rectangle: Rounded Corners 3">
            <a:extLst>
              <a:ext uri="{FF2B5EF4-FFF2-40B4-BE49-F238E27FC236}">
                <a16:creationId xmlns:a16="http://schemas.microsoft.com/office/drawing/2014/main" id="{25C377C8-CFCD-460F-BC25-D45CA9EC7C94}"/>
              </a:ext>
            </a:extLst>
          </p:cNvPr>
          <p:cNvSpPr/>
          <p:nvPr/>
        </p:nvSpPr>
        <p:spPr>
          <a:xfrm>
            <a:off x="713721" y="2209814"/>
            <a:ext cx="11046870" cy="309057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vi-VN" sz="3600">
                <a:cs typeface="Times New Roman" panose="02020603050405020304" pitchFamily="18" charset="0"/>
              </a:rPr>
              <a:t>  Khi </a:t>
            </a:r>
            <a:r>
              <a:rPr lang="vi-VN" sz="3600" dirty="0">
                <a:cs typeface="Times New Roman" panose="02020603050405020304" pitchFamily="18" charset="0"/>
              </a:rPr>
              <a:t>đi sinh nhật bạn</a:t>
            </a:r>
            <a:r>
              <a:rPr lang="vi-VN" sz="3600">
                <a:cs typeface="Times New Roman" panose="02020603050405020304" pitchFamily="18" charset="0"/>
              </a:rPr>
              <a:t>, bạn Phong </a:t>
            </a:r>
            <a:r>
              <a:rPr lang="vi-VN" sz="3600" dirty="0">
                <a:cs typeface="Times New Roman" panose="02020603050405020304" pitchFamily="18" charset="0"/>
              </a:rPr>
              <a:t>chạy vội đến, vấp ngã, cáu kỉnh, nói lời khó nghe, khi chụp ảnh chung lại cau có. </a:t>
            </a:r>
            <a:endParaRPr lang="en-US" sz="3600" dirty="0">
              <a:cs typeface="Times New Roman" panose="02020603050405020304" pitchFamily="18" charset="0"/>
            </a:endParaRPr>
          </a:p>
          <a:p>
            <a:pPr algn="just"/>
            <a:r>
              <a:rPr lang="vi-VN" sz="3600">
                <a:cs typeface="Times New Roman" panose="02020603050405020304" pitchFamily="18" charset="0"/>
              </a:rPr>
              <a:t>Bạn Hoàng chạy </a:t>
            </a:r>
            <a:r>
              <a:rPr lang="vi-VN" sz="3600" dirty="0">
                <a:cs typeface="Times New Roman" panose="02020603050405020304" pitchFamily="18" charset="0"/>
              </a:rPr>
              <a:t>vội, cũng vấp ngã, nhưng đứng dậy mỉm cười và nói một </a:t>
            </a:r>
            <a:r>
              <a:rPr lang="vi-VN" sz="3600">
                <a:cs typeface="Times New Roman" panose="02020603050405020304" pitchFamily="18" charset="0"/>
              </a:rPr>
              <a:t>câu đùa với các bạn khác.</a:t>
            </a:r>
            <a:endParaRPr lang="en-US" sz="3600" dirty="0">
              <a:cs typeface="Times New Roman" panose="02020603050405020304" pitchFamily="18" charset="0"/>
            </a:endParaRPr>
          </a:p>
        </p:txBody>
      </p:sp>
      <p:sp>
        <p:nvSpPr>
          <p:cNvPr id="2" name="TextBox 1">
            <a:extLst>
              <a:ext uri="{FF2B5EF4-FFF2-40B4-BE49-F238E27FC236}">
                <a16:creationId xmlns:a16="http://schemas.microsoft.com/office/drawing/2014/main" id="{9009DF6B-A58B-41DD-9948-9B99EBBCC348}"/>
              </a:ext>
            </a:extLst>
          </p:cNvPr>
          <p:cNvSpPr txBox="1"/>
          <p:nvPr/>
        </p:nvSpPr>
        <p:spPr>
          <a:xfrm>
            <a:off x="2799184" y="1380931"/>
            <a:ext cx="5934075" cy="646331"/>
          </a:xfrm>
          <a:prstGeom prst="rect">
            <a:avLst/>
          </a:prstGeom>
          <a:noFill/>
        </p:spPr>
        <p:txBody>
          <a:bodyPr wrap="square" rtlCol="0">
            <a:spAutoFit/>
          </a:bodyPr>
          <a:lstStyle/>
          <a:p>
            <a:pPr algn="ctr"/>
            <a:r>
              <a:rPr lang="en-US" sz="3600" dirty="0" err="1"/>
              <a:t>Sắm</a:t>
            </a:r>
            <a:r>
              <a:rPr lang="en-US" sz="3600" dirty="0"/>
              <a:t> </a:t>
            </a:r>
            <a:r>
              <a:rPr lang="en-US" sz="3600" dirty="0" err="1"/>
              <a:t>vai</a:t>
            </a:r>
            <a:r>
              <a:rPr lang="en-US" sz="3600" dirty="0"/>
              <a:t> </a:t>
            </a:r>
            <a:r>
              <a:rPr lang="en-US" sz="3600" dirty="0" err="1"/>
              <a:t>trong</a:t>
            </a:r>
            <a:r>
              <a:rPr lang="en-US" sz="3600" dirty="0"/>
              <a:t> </a:t>
            </a:r>
            <a:r>
              <a:rPr lang="en-US" sz="3600" dirty="0" err="1"/>
              <a:t>tình</a:t>
            </a:r>
            <a:r>
              <a:rPr lang="en-US" sz="3600" dirty="0"/>
              <a:t> </a:t>
            </a:r>
            <a:r>
              <a:rPr lang="en-US" sz="3600" err="1"/>
              <a:t>huống</a:t>
            </a:r>
            <a:r>
              <a:rPr lang="en-US" sz="3600"/>
              <a:t> sau: </a:t>
            </a:r>
            <a:endParaRPr lang="en-US" sz="3600" dirty="0"/>
          </a:p>
        </p:txBody>
      </p:sp>
      <p:sp>
        <p:nvSpPr>
          <p:cNvPr id="5" name="Rectangle 4">
            <a:extLst>
              <a:ext uri="{FF2B5EF4-FFF2-40B4-BE49-F238E27FC236}">
                <a16:creationId xmlns:a16="http://schemas.microsoft.com/office/drawing/2014/main" id="{2AA575C2-104E-4AC0-B170-CB55BBE9AE3A}"/>
              </a:ext>
            </a:extLst>
          </p:cNvPr>
          <p:cNvSpPr/>
          <p:nvPr/>
        </p:nvSpPr>
        <p:spPr>
          <a:xfrm>
            <a:off x="2618791" y="5630058"/>
            <a:ext cx="5934075" cy="9048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t>Cảm</a:t>
            </a:r>
            <a:r>
              <a:rPr lang="en-US" sz="3200" b="1" dirty="0"/>
              <a:t> </a:t>
            </a:r>
            <a:r>
              <a:rPr lang="en-US" sz="3200" b="1" dirty="0" err="1"/>
              <a:t>xúc</a:t>
            </a:r>
            <a:r>
              <a:rPr lang="en-US" sz="3200" b="1" dirty="0"/>
              <a:t> </a:t>
            </a:r>
            <a:r>
              <a:rPr lang="en-US" sz="3200" b="1" dirty="0" err="1"/>
              <a:t>của</a:t>
            </a:r>
            <a:r>
              <a:rPr lang="en-US" sz="3200" b="1" dirty="0"/>
              <a:t> </a:t>
            </a:r>
            <a:r>
              <a:rPr lang="en-US" sz="3200" b="1" dirty="0" err="1"/>
              <a:t>em</a:t>
            </a:r>
            <a:r>
              <a:rPr lang="en-US" sz="3200" b="1" dirty="0"/>
              <a:t> </a:t>
            </a:r>
            <a:r>
              <a:rPr lang="en-US" sz="3200" b="1" dirty="0" err="1"/>
              <a:t>sau</a:t>
            </a:r>
            <a:r>
              <a:rPr lang="en-US" sz="3200" b="1" dirty="0"/>
              <a:t> </a:t>
            </a:r>
            <a:r>
              <a:rPr lang="en-US" sz="3200" b="1" dirty="0" err="1"/>
              <a:t>khi</a:t>
            </a:r>
            <a:r>
              <a:rPr lang="en-US" sz="3200" b="1" dirty="0"/>
              <a:t> </a:t>
            </a:r>
            <a:r>
              <a:rPr lang="en-US" sz="3200" b="1" dirty="0" err="1"/>
              <a:t>sắm</a:t>
            </a:r>
            <a:r>
              <a:rPr lang="en-US" sz="3200" b="1" dirty="0"/>
              <a:t> </a:t>
            </a:r>
            <a:r>
              <a:rPr lang="en-US" sz="3200" b="1" dirty="0" err="1"/>
              <a:t>vai</a:t>
            </a:r>
            <a:r>
              <a:rPr lang="en-US" sz="3200" b="1" dirty="0"/>
              <a:t> </a:t>
            </a:r>
            <a:r>
              <a:rPr lang="en-US" sz="3200" b="1" dirty="0" err="1"/>
              <a:t>là</a:t>
            </a:r>
            <a:r>
              <a:rPr lang="en-US" sz="3200" b="1" dirty="0"/>
              <a:t> </a:t>
            </a:r>
            <a:r>
              <a:rPr lang="en-US" sz="3200" b="1" dirty="0" err="1"/>
              <a:t>gì</a:t>
            </a:r>
            <a:r>
              <a:rPr lang="en-US" sz="3200" b="1" dirty="0"/>
              <a:t>?</a:t>
            </a:r>
            <a:endParaRPr lang="en-US" sz="3200" dirty="0"/>
          </a:p>
        </p:txBody>
      </p:sp>
      <p:sp>
        <p:nvSpPr>
          <p:cNvPr id="6" name="Rectangle 5">
            <a:extLst>
              <a:ext uri="{FF2B5EF4-FFF2-40B4-BE49-F238E27FC236}">
                <a16:creationId xmlns:a16="http://schemas.microsoft.com/office/drawing/2014/main" id="{9B1DE0AC-1B2A-4636-A61D-7D0292F83DFD}"/>
              </a:ext>
            </a:extLst>
          </p:cNvPr>
          <p:cNvSpPr/>
          <p:nvPr/>
        </p:nvSpPr>
        <p:spPr>
          <a:xfrm>
            <a:off x="10691446" y="9473"/>
            <a:ext cx="1500554" cy="1688123"/>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7487830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wipe(down)">
                                      <p:cBhvr>
                                        <p:cTn id="19" dur="500"/>
                                        <p:tgtEl>
                                          <p:spTgt spid="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AF9710-4107-4A5D-AD80-686CC3EAC7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图片 11">
            <a:extLst>
              <a:ext uri="{FF2B5EF4-FFF2-40B4-BE49-F238E27FC236}">
                <a16:creationId xmlns:a16="http://schemas.microsoft.com/office/drawing/2014/main" id="{4F79F809-ED64-453C-BCBD-1CC831710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2865" y="2640497"/>
            <a:ext cx="6626269" cy="1577006"/>
          </a:xfrm>
          <a:prstGeom prst="rect">
            <a:avLst/>
          </a:prstGeom>
        </p:spPr>
      </p:pic>
      <p:pic>
        <p:nvPicPr>
          <p:cNvPr id="5" name="Picture 4">
            <a:extLst>
              <a:ext uri="{FF2B5EF4-FFF2-40B4-BE49-F238E27FC236}">
                <a16:creationId xmlns:a16="http://schemas.microsoft.com/office/drawing/2014/main" id="{3F610E7A-16D8-41F8-B474-7F13690F629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204108" y="3953880"/>
            <a:ext cx="2410052" cy="3167743"/>
          </a:xfrm>
          <a:prstGeom prst="rect">
            <a:avLst/>
          </a:prstGeom>
        </p:spPr>
      </p:pic>
      <p:pic>
        <p:nvPicPr>
          <p:cNvPr id="7" name="Picture 6">
            <a:extLst>
              <a:ext uri="{FF2B5EF4-FFF2-40B4-BE49-F238E27FC236}">
                <a16:creationId xmlns:a16="http://schemas.microsoft.com/office/drawing/2014/main" id="{E1924EB7-BF36-4FBB-9939-12FA1A8A808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0" b="100000" l="0" r="96416">
                        <a14:foregroundMark x1="86022" y1="54261" x2="96416" y2="55398"/>
                      </a14:backgroundRemoval>
                    </a14:imgEffect>
                  </a14:imgLayer>
                </a14:imgProps>
              </a:ext>
            </a:extLst>
          </a:blip>
          <a:stretch>
            <a:fillRect/>
          </a:stretch>
        </p:blipFill>
        <p:spPr>
          <a:xfrm>
            <a:off x="3214399" y="4515918"/>
            <a:ext cx="1775310" cy="2386928"/>
          </a:xfrm>
          <a:prstGeom prst="rect">
            <a:avLst/>
          </a:prstGeom>
        </p:spPr>
      </p:pic>
    </p:spTree>
    <p:extLst>
      <p:ext uri="{BB962C8B-B14F-4D97-AF65-F5344CB8AC3E}">
        <p14:creationId xmlns:p14="http://schemas.microsoft.com/office/powerpoint/2010/main" val="1553624137"/>
      </p:ext>
    </p:extLst>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219450" y="2171700"/>
            <a:ext cx="575310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Hoạt</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động</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sau</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giờ</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học</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2725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64289A-C557-44E2-82A3-9EF4A594DA7F}"/>
              </a:ext>
            </a:extLst>
          </p:cNvPr>
          <p:cNvSpPr/>
          <p:nvPr/>
        </p:nvSpPr>
        <p:spPr>
          <a:xfrm>
            <a:off x="4738148" y="147858"/>
            <a:ext cx="2929084" cy="80874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a:solidFill>
                  <a:prstClr val="white"/>
                </a:solidFill>
                <a:latin typeface="Calibri" panose="020F0502020204030204"/>
              </a:rPr>
              <a:t>Câu </a:t>
            </a:r>
            <a:r>
              <a:rPr lang="en-US" sz="3200" dirty="0" err="1">
                <a:solidFill>
                  <a:prstClr val="white"/>
                </a:solidFill>
                <a:latin typeface="Calibri" panose="020F0502020204030204"/>
              </a:rPr>
              <a:t>chuyện</a:t>
            </a:r>
            <a:r>
              <a:rPr lang="en-US" sz="3200" dirty="0">
                <a:solidFill>
                  <a:prstClr val="white"/>
                </a:solidFill>
                <a:latin typeface="Calibri" panose="020F0502020204030204"/>
              </a:rPr>
              <a:t> </a:t>
            </a:r>
            <a:r>
              <a:rPr lang="en-US" sz="3200" dirty="0" err="1">
                <a:solidFill>
                  <a:prstClr val="white"/>
                </a:solidFill>
                <a:latin typeface="Calibri" panose="020F0502020204030204"/>
              </a:rPr>
              <a:t>vui</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BEF137D-AAF0-43D9-8C28-CE57794C5C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4748" y="1139483"/>
            <a:ext cx="7215884" cy="5683202"/>
          </a:xfrm>
          <a:prstGeom prst="rect">
            <a:avLst/>
          </a:prstGeom>
        </p:spPr>
      </p:pic>
    </p:spTree>
    <p:extLst>
      <p:ext uri="{BB962C8B-B14F-4D97-AF65-F5344CB8AC3E}">
        <p14:creationId xmlns:p14="http://schemas.microsoft.com/office/powerpoint/2010/main" val="18939915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16" y="-221890"/>
            <a:ext cx="10413485" cy="7289440"/>
          </a:xfrm>
          <a:prstGeom prst="rect">
            <a:avLst/>
          </a:prstGeom>
        </p:spPr>
      </p:pic>
      <p:sp>
        <p:nvSpPr>
          <p:cNvPr id="18" name="TextBox 17"/>
          <p:cNvSpPr txBox="1"/>
          <p:nvPr/>
        </p:nvSpPr>
        <p:spPr>
          <a:xfrm>
            <a:off x="3611863" y="4428367"/>
            <a:ext cx="5252605" cy="8299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libri Light" panose="020F0302020204030204"/>
                <a:ea typeface="+mn-ea"/>
                <a:cs typeface="+mn-cs"/>
              </a:rPr>
              <a:t>Củng cố bài học</a:t>
            </a:r>
            <a:endParaRPr kumimoji="0" lang="en-US" sz="4800" b="1" i="0" u="none" strike="noStrike" kern="1200" cap="none" spc="0" normalizeH="0" baseline="0" noProof="0" dirty="0">
              <a:ln>
                <a:noFill/>
              </a:ln>
              <a:solidFill>
                <a:srgbClr val="FF0000"/>
              </a:solidFill>
              <a:effectLst/>
              <a:uLnTx/>
              <a:uFillTx/>
              <a:latin typeface="Calibri Light" panose="020F0302020204030204"/>
              <a:ea typeface="+mn-ea"/>
              <a:cs typeface="+mn-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8EC15B-2351-4D7E-8AEC-DE4C0639432E}"/>
              </a:ext>
            </a:extLst>
          </p:cNvPr>
          <p:cNvSpPr txBox="1"/>
          <p:nvPr/>
        </p:nvSpPr>
        <p:spPr>
          <a:xfrm>
            <a:off x="3486150" y="1809750"/>
            <a:ext cx="5362575" cy="861774"/>
          </a:xfrm>
          <a:prstGeom prst="rect">
            <a:avLst/>
          </a:prstGeom>
          <a:noFill/>
        </p:spPr>
        <p:txBody>
          <a:bodyPr wrap="square" rtlCol="0">
            <a:spAutoFit/>
          </a:bodyPr>
          <a:lstStyle/>
          <a:p>
            <a:r>
              <a:rPr lang="en-US" sz="5000" dirty="0" err="1">
                <a:solidFill>
                  <a:srgbClr val="7030A0"/>
                </a:solidFill>
              </a:rPr>
              <a:t>Mục</a:t>
            </a:r>
            <a:r>
              <a:rPr lang="en-US" sz="5000" dirty="0">
                <a:solidFill>
                  <a:srgbClr val="7030A0"/>
                </a:solidFill>
              </a:rPr>
              <a:t> </a:t>
            </a:r>
            <a:r>
              <a:rPr lang="en-US" sz="5000" dirty="0" err="1">
                <a:solidFill>
                  <a:srgbClr val="7030A0"/>
                </a:solidFill>
              </a:rPr>
              <a:t>tiêu</a:t>
            </a:r>
            <a:r>
              <a:rPr lang="en-US" sz="5000" dirty="0">
                <a:solidFill>
                  <a:srgbClr val="7030A0"/>
                </a:solidFill>
              </a:rPr>
              <a:t> </a:t>
            </a:r>
            <a:r>
              <a:rPr lang="en-US" sz="5000" dirty="0" err="1">
                <a:solidFill>
                  <a:srgbClr val="7030A0"/>
                </a:solidFill>
              </a:rPr>
              <a:t>bài</a:t>
            </a:r>
            <a:r>
              <a:rPr lang="en-US" sz="5000" dirty="0">
                <a:solidFill>
                  <a:srgbClr val="7030A0"/>
                </a:solidFill>
              </a:rPr>
              <a:t> </a:t>
            </a:r>
            <a:r>
              <a:rPr lang="en-US" sz="5000" dirty="0" err="1">
                <a:solidFill>
                  <a:srgbClr val="7030A0"/>
                </a:solidFill>
              </a:rPr>
              <a:t>học</a:t>
            </a:r>
            <a:endParaRPr lang="en-US" sz="5000" dirty="0">
              <a:solidFill>
                <a:srgbClr val="7030A0"/>
              </a:solidFill>
            </a:endParaRPr>
          </a:p>
        </p:txBody>
      </p:sp>
      <p:sp>
        <p:nvSpPr>
          <p:cNvPr id="3" name="TextBox 2">
            <a:extLst>
              <a:ext uri="{FF2B5EF4-FFF2-40B4-BE49-F238E27FC236}">
                <a16:creationId xmlns:a16="http://schemas.microsoft.com/office/drawing/2014/main" id="{639A2585-1C89-4F4F-B097-51C171329DC5}"/>
              </a:ext>
            </a:extLst>
          </p:cNvPr>
          <p:cNvSpPr txBox="1"/>
          <p:nvPr/>
        </p:nvSpPr>
        <p:spPr>
          <a:xfrm>
            <a:off x="1716833" y="2757039"/>
            <a:ext cx="8145624" cy="2123658"/>
          </a:xfrm>
          <a:prstGeom prst="rect">
            <a:avLst/>
          </a:prstGeom>
          <a:noFill/>
        </p:spPr>
        <p:txBody>
          <a:bodyPr wrap="square" rtlCol="0">
            <a:spAutoFit/>
          </a:bodyPr>
          <a:lstStyle/>
          <a:p>
            <a:pPr marL="457200" indent="-457200" algn="just">
              <a:buFont typeface="Arial" panose="020B0604020202020204" pitchFamily="34" charset="0"/>
              <a:buChar char="•"/>
            </a:pPr>
            <a:r>
              <a:rPr lang="en-US" sz="4400" dirty="0" err="1">
                <a:solidFill>
                  <a:srgbClr val="FF0000"/>
                </a:solidFill>
                <a:latin typeface="Arial" panose="020B0604020202020204" pitchFamily="34" charset="0"/>
                <a:cs typeface="Arial" panose="020B0604020202020204" pitchFamily="34" charset="0"/>
              </a:rPr>
              <a:t>Nhận</a:t>
            </a:r>
            <a:r>
              <a:rPr lang="en-US" sz="4400" dirty="0">
                <a:solidFill>
                  <a:srgbClr val="FF0000"/>
                </a:solidFill>
                <a:latin typeface="Arial" panose="020B0604020202020204" pitchFamily="34" charset="0"/>
                <a:cs typeface="Arial" panose="020B0604020202020204" pitchFamily="34" charset="0"/>
              </a:rPr>
              <a:t> ra </a:t>
            </a:r>
            <a:r>
              <a:rPr lang="vi-VN" sz="4400" dirty="0">
                <a:solidFill>
                  <a:srgbClr val="FF0000"/>
                </a:solidFill>
                <a:latin typeface="Arial" panose="020B0604020202020204" pitchFamily="34" charset="0"/>
                <a:cs typeface="Arial" panose="020B0604020202020204" pitchFamily="34" charset="0"/>
              </a:rPr>
              <a:t>được nét thân thiện, tươi vui của các bạn trong tập thể lớp</a:t>
            </a:r>
            <a:endParaRPr lang="en-US" sz="4400" dirty="0">
              <a:solidFill>
                <a:srgbClr val="FF0000"/>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0DF5882B-405B-4F8E-9AA7-7D7B90625BE1}"/>
              </a:ext>
            </a:extLst>
          </p:cNvPr>
          <p:cNvSpPr/>
          <p:nvPr/>
        </p:nvSpPr>
        <p:spPr>
          <a:xfrm>
            <a:off x="10691447" y="-56271"/>
            <a:ext cx="1500554" cy="1688123"/>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3342947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124200" y="2486025"/>
            <a:ext cx="5753100" cy="1446550"/>
          </a:xfrm>
          <a:prstGeom prst="rect">
            <a:avLst/>
          </a:prstGeom>
          <a:noFill/>
        </p:spPr>
        <p:txBody>
          <a:bodyPr wrap="square" rtlCol="0">
            <a:spAutoFit/>
          </a:bodyPr>
          <a:lstStyle/>
          <a:p>
            <a:pPr algn="ctr"/>
            <a:r>
              <a:rPr lang="en-US" sz="8800" dirty="0" err="1">
                <a:solidFill>
                  <a:srgbClr val="7030A0"/>
                </a:solidFill>
              </a:rPr>
              <a:t>Khởi</a:t>
            </a:r>
            <a:r>
              <a:rPr lang="en-US" sz="8800" dirty="0">
                <a:solidFill>
                  <a:srgbClr val="7030A0"/>
                </a:solidFill>
              </a:rPr>
              <a:t> </a:t>
            </a:r>
            <a:r>
              <a:rPr lang="en-US" sz="8800" dirty="0" err="1">
                <a:solidFill>
                  <a:srgbClr val="7030A0"/>
                </a:solidFill>
              </a:rPr>
              <a:t>động</a:t>
            </a:r>
            <a:endParaRPr lang="en-US" sz="8800" dirty="0">
              <a:solidFill>
                <a:srgbClr val="7030A0"/>
              </a:solidFill>
            </a:endParaRPr>
          </a:p>
        </p:txBody>
      </p:sp>
    </p:spTree>
    <p:extLst>
      <p:ext uri="{BB962C8B-B14F-4D97-AF65-F5344CB8AC3E}">
        <p14:creationId xmlns:p14="http://schemas.microsoft.com/office/powerpoint/2010/main" val="28825959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919BA4-E9C7-49BA-A911-913F2B69B23C}"/>
              </a:ext>
            </a:extLst>
          </p:cNvPr>
          <p:cNvSpPr txBox="1"/>
          <p:nvPr/>
        </p:nvSpPr>
        <p:spPr>
          <a:xfrm>
            <a:off x="3181350" y="1120676"/>
            <a:ext cx="6838950" cy="2308324"/>
          </a:xfrm>
          <a:prstGeom prst="rect">
            <a:avLst/>
          </a:prstGeom>
          <a:noFill/>
        </p:spPr>
        <p:txBody>
          <a:bodyPr wrap="square" rtlCol="0">
            <a:spAutoFit/>
          </a:bodyPr>
          <a:lstStyle/>
          <a:p>
            <a:pPr algn="ctr"/>
            <a:r>
              <a:rPr lang="en-US" sz="7200" b="1" dirty="0" err="1">
                <a:solidFill>
                  <a:srgbClr val="92D050"/>
                </a:solidFill>
              </a:rPr>
              <a:t>Trò</a:t>
            </a:r>
            <a:r>
              <a:rPr lang="en-US" sz="7200" b="1" dirty="0">
                <a:solidFill>
                  <a:srgbClr val="92D050"/>
                </a:solidFill>
              </a:rPr>
              <a:t> </a:t>
            </a:r>
            <a:r>
              <a:rPr lang="en-US" sz="7200" b="1" dirty="0" err="1">
                <a:solidFill>
                  <a:srgbClr val="92D050"/>
                </a:solidFill>
              </a:rPr>
              <a:t>chơi</a:t>
            </a:r>
            <a:r>
              <a:rPr lang="en-US" sz="7200" b="1" dirty="0">
                <a:solidFill>
                  <a:srgbClr val="92D050"/>
                </a:solidFill>
              </a:rPr>
              <a:t>: </a:t>
            </a:r>
            <a:r>
              <a:rPr lang="en-US" sz="7200" b="1" dirty="0" err="1">
                <a:solidFill>
                  <a:srgbClr val="92D050"/>
                </a:solidFill>
              </a:rPr>
              <a:t>Bắt</a:t>
            </a:r>
            <a:r>
              <a:rPr lang="en-US" sz="7200" b="1" dirty="0">
                <a:solidFill>
                  <a:srgbClr val="92D050"/>
                </a:solidFill>
              </a:rPr>
              <a:t> </a:t>
            </a:r>
            <a:r>
              <a:rPr lang="en-US" sz="7200" b="1" dirty="0" err="1">
                <a:solidFill>
                  <a:srgbClr val="92D050"/>
                </a:solidFill>
              </a:rPr>
              <a:t>chước</a:t>
            </a:r>
            <a:r>
              <a:rPr lang="en-US" sz="7200" b="1" dirty="0">
                <a:solidFill>
                  <a:srgbClr val="92D050"/>
                </a:solidFill>
              </a:rPr>
              <a:t> </a:t>
            </a:r>
            <a:r>
              <a:rPr lang="en-US" sz="7200" b="1" dirty="0" err="1">
                <a:solidFill>
                  <a:srgbClr val="92D050"/>
                </a:solidFill>
              </a:rPr>
              <a:t>nụ</a:t>
            </a:r>
            <a:r>
              <a:rPr lang="en-US" sz="7200" b="1" dirty="0">
                <a:solidFill>
                  <a:srgbClr val="92D050"/>
                </a:solidFill>
              </a:rPr>
              <a:t> </a:t>
            </a:r>
            <a:r>
              <a:rPr lang="en-US" sz="7200" b="1" dirty="0" err="1">
                <a:solidFill>
                  <a:srgbClr val="92D050"/>
                </a:solidFill>
              </a:rPr>
              <a:t>cười</a:t>
            </a:r>
            <a:endParaRPr lang="en-US" sz="7200" b="1" dirty="0">
              <a:solidFill>
                <a:srgbClr val="92D050"/>
              </a:solidFill>
            </a:endParaRPr>
          </a:p>
        </p:txBody>
      </p:sp>
      <p:sp>
        <p:nvSpPr>
          <p:cNvPr id="3" name="TextBox 2">
            <a:extLst>
              <a:ext uri="{FF2B5EF4-FFF2-40B4-BE49-F238E27FC236}">
                <a16:creationId xmlns:a16="http://schemas.microsoft.com/office/drawing/2014/main" id="{42799716-C7CF-44DB-9FBF-694E689100AA}"/>
              </a:ext>
            </a:extLst>
          </p:cNvPr>
          <p:cNvSpPr txBox="1"/>
          <p:nvPr/>
        </p:nvSpPr>
        <p:spPr>
          <a:xfrm>
            <a:off x="3314700" y="3829050"/>
            <a:ext cx="6543675" cy="1200329"/>
          </a:xfrm>
          <a:prstGeom prst="rect">
            <a:avLst/>
          </a:prstGeom>
          <a:noFill/>
        </p:spPr>
        <p:txBody>
          <a:bodyPr wrap="square" rtlCol="0">
            <a:spAutoFit/>
          </a:bodyPr>
          <a:lstStyle/>
          <a:p>
            <a:pPr algn="ctr"/>
            <a:r>
              <a:rPr lang="en-US" sz="3600" dirty="0" err="1"/>
              <a:t>Các</a:t>
            </a:r>
            <a:r>
              <a:rPr lang="en-US" sz="3600" dirty="0"/>
              <a:t> </a:t>
            </a:r>
            <a:r>
              <a:rPr lang="en-US" sz="3600" dirty="0" err="1"/>
              <a:t>em</a:t>
            </a:r>
            <a:r>
              <a:rPr lang="en-US" sz="3600" dirty="0"/>
              <a:t> </a:t>
            </a:r>
            <a:r>
              <a:rPr lang="en-US" sz="3600" dirty="0" err="1"/>
              <a:t>bắt</a:t>
            </a:r>
            <a:r>
              <a:rPr lang="en-US" sz="3600" dirty="0"/>
              <a:t> </a:t>
            </a:r>
            <a:r>
              <a:rPr lang="en-US" sz="3600" dirty="0" err="1"/>
              <a:t>chước</a:t>
            </a:r>
            <a:r>
              <a:rPr lang="en-US" sz="3600" dirty="0"/>
              <a:t> </a:t>
            </a:r>
            <a:r>
              <a:rPr lang="en-US" sz="3600" dirty="0" err="1"/>
              <a:t>cười</a:t>
            </a:r>
            <a:r>
              <a:rPr lang="en-US" sz="3600" dirty="0"/>
              <a:t> </a:t>
            </a:r>
            <a:r>
              <a:rPr lang="en-US" sz="3600" dirty="0" err="1"/>
              <a:t>theo</a:t>
            </a:r>
            <a:r>
              <a:rPr lang="en-US" sz="3600" dirty="0"/>
              <a:t> </a:t>
            </a:r>
            <a:r>
              <a:rPr lang="en-US" sz="3600" dirty="0" err="1"/>
              <a:t>những</a:t>
            </a:r>
            <a:r>
              <a:rPr lang="en-US" sz="3600" dirty="0"/>
              <a:t> </a:t>
            </a:r>
            <a:r>
              <a:rPr lang="en-US" sz="3600" dirty="0" err="1"/>
              <a:t>hình</a:t>
            </a:r>
            <a:r>
              <a:rPr lang="en-US" sz="3600" dirty="0"/>
              <a:t> </a:t>
            </a:r>
            <a:r>
              <a:rPr lang="en-US" sz="3600" dirty="0" err="1"/>
              <a:t>ảnh</a:t>
            </a:r>
            <a:r>
              <a:rPr lang="en-US" sz="3600" dirty="0"/>
              <a:t> </a:t>
            </a:r>
            <a:r>
              <a:rPr lang="en-US" sz="3600" dirty="0" err="1"/>
              <a:t>sau</a:t>
            </a:r>
            <a:r>
              <a:rPr lang="en-US" sz="3600" dirty="0"/>
              <a:t> </a:t>
            </a:r>
            <a:r>
              <a:rPr lang="en-US" sz="3600" dirty="0" err="1"/>
              <a:t>đây</a:t>
            </a:r>
            <a:r>
              <a:rPr lang="en-US" sz="3600" dirty="0"/>
              <a:t>:</a:t>
            </a:r>
          </a:p>
        </p:txBody>
      </p:sp>
    </p:spTree>
    <p:extLst>
      <p:ext uri="{BB962C8B-B14F-4D97-AF65-F5344CB8AC3E}">
        <p14:creationId xmlns:p14="http://schemas.microsoft.com/office/powerpoint/2010/main" val="12776374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93B408-0251-4648-88D4-BC6DC3A7371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590868" y="194149"/>
            <a:ext cx="2981325" cy="3034826"/>
          </a:xfrm>
          <a:prstGeom prst="rect">
            <a:avLst/>
          </a:prstGeom>
        </p:spPr>
      </p:pic>
      <p:pic>
        <p:nvPicPr>
          <p:cNvPr id="7" name="Picture 6">
            <a:extLst>
              <a:ext uri="{FF2B5EF4-FFF2-40B4-BE49-F238E27FC236}">
                <a16:creationId xmlns:a16="http://schemas.microsoft.com/office/drawing/2014/main" id="{E454ACAD-DAC7-4506-995C-22787CA7318F}"/>
              </a:ext>
            </a:extLst>
          </p:cNvPr>
          <p:cNvPicPr>
            <a:picLocks noChangeAspect="1"/>
          </p:cNvPicPr>
          <p:nvPr/>
        </p:nvPicPr>
        <p:blipFill>
          <a:blip r:embed="rId6"/>
          <a:stretch>
            <a:fillRect/>
          </a:stretch>
        </p:blipFill>
        <p:spPr>
          <a:xfrm>
            <a:off x="8441871" y="3429000"/>
            <a:ext cx="3477986" cy="3428999"/>
          </a:xfrm>
          <a:prstGeom prst="rect">
            <a:avLst/>
          </a:prstGeom>
        </p:spPr>
      </p:pic>
      <p:pic>
        <p:nvPicPr>
          <p:cNvPr id="9" name="Picture 8">
            <a:extLst>
              <a:ext uri="{FF2B5EF4-FFF2-40B4-BE49-F238E27FC236}">
                <a16:creationId xmlns:a16="http://schemas.microsoft.com/office/drawing/2014/main" id="{9F62BB15-4960-4C31-A2B2-F6BBC43A3E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05337" y="304184"/>
            <a:ext cx="2981325" cy="2975544"/>
          </a:xfrm>
          <a:prstGeom prst="rect">
            <a:avLst/>
          </a:prstGeom>
        </p:spPr>
      </p:pic>
      <p:pic>
        <p:nvPicPr>
          <p:cNvPr id="4" name="Picture 3">
            <a:extLst>
              <a:ext uri="{FF2B5EF4-FFF2-40B4-BE49-F238E27FC236}">
                <a16:creationId xmlns:a16="http://schemas.microsoft.com/office/drawing/2014/main" id="{A6E4C97F-69D5-4837-A714-6DC88EF4374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524554" y="304184"/>
            <a:ext cx="3271157" cy="3034826"/>
          </a:xfrm>
          <a:prstGeom prst="rect">
            <a:avLst/>
          </a:prstGeom>
        </p:spPr>
      </p:pic>
      <p:pic>
        <p:nvPicPr>
          <p:cNvPr id="11" name="Picture 10">
            <a:extLst>
              <a:ext uri="{FF2B5EF4-FFF2-40B4-BE49-F238E27FC236}">
                <a16:creationId xmlns:a16="http://schemas.microsoft.com/office/drawing/2014/main" id="{9CFEE95C-1B9E-4DD0-A65E-0F5F0D60A7D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3831772" y="2612571"/>
            <a:ext cx="4715553" cy="4523013"/>
          </a:xfrm>
          <a:prstGeom prst="rect">
            <a:avLst/>
          </a:prstGeom>
        </p:spPr>
      </p:pic>
    </p:spTree>
    <p:extLst>
      <p:ext uri="{BB962C8B-B14F-4D97-AF65-F5344CB8AC3E}">
        <p14:creationId xmlns:p14="http://schemas.microsoft.com/office/powerpoint/2010/main" val="87819808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A9A53-333D-4412-9466-B77BFB1F10F4}"/>
              </a:ext>
            </a:extLst>
          </p:cNvPr>
          <p:cNvSpPr txBox="1"/>
          <p:nvPr/>
        </p:nvSpPr>
        <p:spPr>
          <a:xfrm>
            <a:off x="3124200" y="2486025"/>
            <a:ext cx="57531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err="1">
                <a:ln>
                  <a:noFill/>
                </a:ln>
                <a:solidFill>
                  <a:srgbClr val="7030A0"/>
                </a:solidFill>
                <a:effectLst/>
                <a:uLnTx/>
                <a:uFillTx/>
                <a:latin typeface="Calibri" panose="020F0502020204030204"/>
                <a:ea typeface="+mn-ea"/>
                <a:cs typeface="+mn-cs"/>
              </a:rPr>
              <a:t>Khám</a:t>
            </a:r>
            <a:r>
              <a:rPr kumimoji="0" lang="en-US" sz="8800" b="0" i="0" u="none" strike="noStrike" kern="1200" cap="none" spc="0" normalizeH="0" noProof="0" dirty="0">
                <a:ln>
                  <a:noFill/>
                </a:ln>
                <a:solidFill>
                  <a:srgbClr val="7030A0"/>
                </a:solidFill>
                <a:effectLst/>
                <a:uLnTx/>
                <a:uFillTx/>
                <a:latin typeface="Calibri" panose="020F0502020204030204"/>
                <a:ea typeface="+mn-ea"/>
                <a:cs typeface="+mn-cs"/>
              </a:rPr>
              <a:t> </a:t>
            </a:r>
            <a:r>
              <a:rPr kumimoji="0" lang="en-US" sz="8800" b="0" i="0" u="none" strike="noStrike" kern="1200" cap="none" spc="0" normalizeH="0" noProof="0" dirty="0" err="1">
                <a:ln>
                  <a:noFill/>
                </a:ln>
                <a:solidFill>
                  <a:srgbClr val="7030A0"/>
                </a:solidFill>
                <a:effectLst/>
                <a:uLnTx/>
                <a:uFillTx/>
                <a:latin typeface="Calibri" panose="020F0502020204030204"/>
                <a:ea typeface="+mn-ea"/>
                <a:cs typeface="+mn-cs"/>
              </a:rPr>
              <a:t>phá</a:t>
            </a:r>
            <a:endParaRPr kumimoji="0" lang="en-US" sz="8800" b="0" i="0" u="none" strike="noStrike" kern="1200" cap="none" spc="0" normalizeH="0" baseline="0" noProof="0" dirty="0">
              <a:ln>
                <a:noFill/>
              </a:ln>
              <a:solidFill>
                <a:srgbClr val="7030A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15026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64289A-C557-44E2-82A3-9EF4A594DA7F}"/>
              </a:ext>
            </a:extLst>
          </p:cNvPr>
          <p:cNvSpPr/>
          <p:nvPr/>
        </p:nvSpPr>
        <p:spPr>
          <a:xfrm>
            <a:off x="943583" y="52071"/>
            <a:ext cx="9212094" cy="77597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3200" dirty="0"/>
              <a:t>Kể về những bạn trong lớp có nụ cười thân thiện</a:t>
            </a:r>
            <a:endParaRPr lang="en-US" sz="3200" dirty="0"/>
          </a:p>
        </p:txBody>
      </p:sp>
      <p:pic>
        <p:nvPicPr>
          <p:cNvPr id="8" name="Picture 7">
            <a:extLst>
              <a:ext uri="{FF2B5EF4-FFF2-40B4-BE49-F238E27FC236}">
                <a16:creationId xmlns:a16="http://schemas.microsoft.com/office/drawing/2014/main" id="{894B6100-AB25-451B-89FA-E8E24E75A836}"/>
              </a:ext>
            </a:extLst>
          </p:cNvPr>
          <p:cNvPicPr>
            <a:picLocks noChangeAspect="1"/>
          </p:cNvPicPr>
          <p:nvPr/>
        </p:nvPicPr>
        <p:blipFill>
          <a:blip r:embed="rId4"/>
          <a:stretch>
            <a:fillRect/>
          </a:stretch>
        </p:blipFill>
        <p:spPr>
          <a:xfrm>
            <a:off x="943583" y="984739"/>
            <a:ext cx="9212094" cy="3794684"/>
          </a:xfrm>
          <a:prstGeom prst="rect">
            <a:avLst/>
          </a:prstGeom>
        </p:spPr>
      </p:pic>
      <p:sp>
        <p:nvSpPr>
          <p:cNvPr id="9" name="Cloud 8">
            <a:extLst>
              <a:ext uri="{FF2B5EF4-FFF2-40B4-BE49-F238E27FC236}">
                <a16:creationId xmlns:a16="http://schemas.microsoft.com/office/drawing/2014/main" id="{E8E19AC1-C067-4E8E-B432-0B15613A8C46}"/>
              </a:ext>
            </a:extLst>
          </p:cNvPr>
          <p:cNvSpPr/>
          <p:nvPr/>
        </p:nvSpPr>
        <p:spPr>
          <a:xfrm>
            <a:off x="2188723" y="5116749"/>
            <a:ext cx="6906639" cy="1478604"/>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vi-VN" sz="2400" dirty="0"/>
              <a:t>Em cảm thấy thế nào khi cười với mọi người và khi người khác cười với em? </a:t>
            </a:r>
            <a:endParaRPr lang="en-US" sz="2400" dirty="0"/>
          </a:p>
        </p:txBody>
      </p:sp>
    </p:spTree>
    <p:extLst>
      <p:ext uri="{BB962C8B-B14F-4D97-AF65-F5344CB8AC3E}">
        <p14:creationId xmlns:p14="http://schemas.microsoft.com/office/powerpoint/2010/main" val="49977889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64289A-C557-44E2-82A3-9EF4A594DA7F}"/>
              </a:ext>
            </a:extLst>
          </p:cNvPr>
          <p:cNvSpPr/>
          <p:nvPr/>
        </p:nvSpPr>
        <p:spPr>
          <a:xfrm>
            <a:off x="2006353" y="161925"/>
            <a:ext cx="7998781" cy="92392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defRPr/>
            </a:pPr>
            <a:r>
              <a:rPr lang="vi-VN" sz="3200">
                <a:solidFill>
                  <a:prstClr val="white"/>
                </a:solidFill>
                <a:latin typeface="Calibri" panose="020F0502020204030204"/>
              </a:rPr>
              <a:t> Kể các tình huống có thể cười thân thiện.</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B428511-BC6F-42F7-A307-C99C97D6E6A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24" b="100000" l="0" r="100000"/>
                    </a14:imgEffect>
                  </a14:imgLayer>
                </a14:imgProps>
              </a:ext>
              <a:ext uri="{28A0092B-C50C-407E-A947-70E740481C1C}">
                <a14:useLocalDpi xmlns:a14="http://schemas.microsoft.com/office/drawing/2010/main" val="0"/>
              </a:ext>
            </a:extLst>
          </a:blip>
          <a:stretch>
            <a:fillRect/>
          </a:stretch>
        </p:blipFill>
        <p:spPr>
          <a:xfrm>
            <a:off x="3788230" y="1704771"/>
            <a:ext cx="4882242" cy="4385786"/>
          </a:xfrm>
          <a:prstGeom prst="rect">
            <a:avLst/>
          </a:prstGeom>
        </p:spPr>
      </p:pic>
    </p:spTree>
    <p:extLst>
      <p:ext uri="{BB962C8B-B14F-4D97-AF65-F5344CB8AC3E}">
        <p14:creationId xmlns:p14="http://schemas.microsoft.com/office/powerpoint/2010/main" val="32443326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EBCC25A-C4AE-4786-9613-62CD574E7607}"/>
              </a:ext>
            </a:extLst>
          </p:cNvPr>
          <p:cNvSpPr/>
          <p:nvPr/>
        </p:nvSpPr>
        <p:spPr>
          <a:xfrm>
            <a:off x="1343608" y="195943"/>
            <a:ext cx="8985380" cy="6997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bg1"/>
                </a:solidFill>
                <a:effectLst/>
              </a:rPr>
              <a:t>Kể</a:t>
            </a:r>
            <a:r>
              <a:rPr lang="en-US" sz="3200" b="1" dirty="0">
                <a:solidFill>
                  <a:schemeClr val="bg1"/>
                </a:solidFill>
                <a:effectLst/>
              </a:rPr>
              <a:t> </a:t>
            </a:r>
            <a:r>
              <a:rPr lang="en-US" sz="3200" b="1" dirty="0" err="1">
                <a:solidFill>
                  <a:schemeClr val="bg1"/>
                </a:solidFill>
                <a:effectLst/>
              </a:rPr>
              <a:t>chuyện</a:t>
            </a:r>
            <a:r>
              <a:rPr lang="en-US" sz="3200" b="1" dirty="0">
                <a:solidFill>
                  <a:schemeClr val="bg1"/>
                </a:solidFill>
                <a:effectLst/>
              </a:rPr>
              <a:t> </a:t>
            </a:r>
            <a:r>
              <a:rPr lang="en-US" sz="3200" b="1" dirty="0" err="1">
                <a:solidFill>
                  <a:schemeClr val="bg1"/>
                </a:solidFill>
                <a:effectLst/>
              </a:rPr>
              <a:t>hoặc</a:t>
            </a:r>
            <a:r>
              <a:rPr lang="en-US" sz="3200" b="1" dirty="0">
                <a:solidFill>
                  <a:schemeClr val="bg1"/>
                </a:solidFill>
                <a:effectLst/>
              </a:rPr>
              <a:t> </a:t>
            </a:r>
            <a:r>
              <a:rPr lang="en-US" sz="3200" b="1" dirty="0" err="1">
                <a:solidFill>
                  <a:schemeClr val="bg1"/>
                </a:solidFill>
                <a:effectLst/>
              </a:rPr>
              <a:t>làm</a:t>
            </a:r>
            <a:r>
              <a:rPr lang="en-US" sz="3200" b="1" dirty="0">
                <a:solidFill>
                  <a:schemeClr val="bg1"/>
                </a:solidFill>
                <a:effectLst/>
              </a:rPr>
              <a:t> </a:t>
            </a:r>
            <a:r>
              <a:rPr lang="en-US" sz="3200" b="1" dirty="0" err="1">
                <a:solidFill>
                  <a:schemeClr val="bg1"/>
                </a:solidFill>
                <a:effectLst/>
              </a:rPr>
              <a:t>động</a:t>
            </a:r>
            <a:r>
              <a:rPr lang="en-US" sz="3200" b="1" dirty="0">
                <a:solidFill>
                  <a:schemeClr val="bg1"/>
                </a:solidFill>
                <a:effectLst/>
              </a:rPr>
              <a:t> </a:t>
            </a:r>
            <a:r>
              <a:rPr lang="en-US" sz="3200" b="1" dirty="0" err="1">
                <a:solidFill>
                  <a:schemeClr val="bg1"/>
                </a:solidFill>
                <a:effectLst/>
              </a:rPr>
              <a:t>tác</a:t>
            </a:r>
            <a:r>
              <a:rPr lang="en-US" sz="3200" b="1" dirty="0">
                <a:solidFill>
                  <a:schemeClr val="bg1"/>
                </a:solidFill>
                <a:effectLst/>
              </a:rPr>
              <a:t> </a:t>
            </a:r>
            <a:r>
              <a:rPr lang="en-US" sz="3200" b="1" dirty="0" err="1">
                <a:solidFill>
                  <a:schemeClr val="bg1"/>
                </a:solidFill>
                <a:effectLst/>
              </a:rPr>
              <a:t>vui</a:t>
            </a:r>
            <a:r>
              <a:rPr lang="en-US" sz="3200" b="1" dirty="0">
                <a:solidFill>
                  <a:schemeClr val="bg1"/>
                </a:solidFill>
                <a:effectLst/>
              </a:rPr>
              <a:t> </a:t>
            </a:r>
            <a:r>
              <a:rPr lang="en-US" sz="3200" b="1" dirty="0" err="1">
                <a:solidFill>
                  <a:schemeClr val="bg1"/>
                </a:solidFill>
                <a:effectLst/>
              </a:rPr>
              <a:t>nhộn</a:t>
            </a:r>
            <a:r>
              <a:rPr lang="en-US" sz="3200" b="1" dirty="0">
                <a:solidFill>
                  <a:schemeClr val="bg1"/>
                </a:solidFill>
                <a:effectLst/>
              </a:rPr>
              <a:t>.</a:t>
            </a:r>
            <a:endParaRPr lang="en-US" sz="3200" dirty="0">
              <a:solidFill>
                <a:schemeClr val="bg1"/>
              </a:solidFill>
            </a:endParaRPr>
          </a:p>
        </p:txBody>
      </p:sp>
      <p:sp>
        <p:nvSpPr>
          <p:cNvPr id="4" name="TextBox 3">
            <a:extLst>
              <a:ext uri="{FF2B5EF4-FFF2-40B4-BE49-F238E27FC236}">
                <a16:creationId xmlns:a16="http://schemas.microsoft.com/office/drawing/2014/main" id="{9C2EECF8-7B2B-472A-B23A-B7DCC74D00E8}"/>
              </a:ext>
            </a:extLst>
          </p:cNvPr>
          <p:cNvSpPr txBox="1"/>
          <p:nvPr/>
        </p:nvSpPr>
        <p:spPr>
          <a:xfrm>
            <a:off x="2911151" y="1184988"/>
            <a:ext cx="5579706" cy="707886"/>
          </a:xfrm>
          <a:prstGeom prst="rect">
            <a:avLst/>
          </a:prstGeom>
          <a:noFill/>
        </p:spPr>
        <p:txBody>
          <a:bodyPr wrap="square" rtlCol="0">
            <a:spAutoFit/>
          </a:bodyPr>
          <a:lstStyle/>
          <a:p>
            <a:pPr algn="ctr"/>
            <a:r>
              <a:rPr lang="en-US" sz="4000" dirty="0" err="1"/>
              <a:t>Đọc</a:t>
            </a:r>
            <a:r>
              <a:rPr lang="en-US" sz="4000" dirty="0"/>
              <a:t> </a:t>
            </a:r>
            <a:r>
              <a:rPr lang="en-US" sz="4000" dirty="0" err="1"/>
              <a:t>nhanh</a:t>
            </a:r>
            <a:r>
              <a:rPr lang="en-US" sz="4000" dirty="0"/>
              <a:t> </a:t>
            </a:r>
            <a:r>
              <a:rPr lang="en-US" sz="4000" dirty="0" err="1"/>
              <a:t>các</a:t>
            </a:r>
            <a:r>
              <a:rPr lang="en-US" sz="4000" dirty="0"/>
              <a:t> </a:t>
            </a:r>
            <a:r>
              <a:rPr lang="en-US" sz="4000" dirty="0" err="1"/>
              <a:t>câu</a:t>
            </a:r>
            <a:r>
              <a:rPr lang="en-US" sz="4000" dirty="0"/>
              <a:t> </a:t>
            </a:r>
            <a:r>
              <a:rPr lang="en-US" sz="4000" dirty="0" err="1"/>
              <a:t>sau</a:t>
            </a:r>
            <a:r>
              <a:rPr lang="en-US" sz="4000" dirty="0"/>
              <a:t>:</a:t>
            </a:r>
          </a:p>
        </p:txBody>
      </p:sp>
      <p:sp>
        <p:nvSpPr>
          <p:cNvPr id="5" name="Rectangle 4">
            <a:extLst>
              <a:ext uri="{FF2B5EF4-FFF2-40B4-BE49-F238E27FC236}">
                <a16:creationId xmlns:a16="http://schemas.microsoft.com/office/drawing/2014/main" id="{EB16AE75-5F37-496D-ADB7-CB03C93210C6}"/>
              </a:ext>
            </a:extLst>
          </p:cNvPr>
          <p:cNvSpPr/>
          <p:nvPr/>
        </p:nvSpPr>
        <p:spPr>
          <a:xfrm>
            <a:off x="2006082" y="2463282"/>
            <a:ext cx="7445828" cy="250184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lnSpc>
                <a:spcPct val="150000"/>
              </a:lnSpc>
            </a:pPr>
            <a:r>
              <a:rPr lang="en-US" sz="3600" dirty="0">
                <a:solidFill>
                  <a:srgbClr val="000000"/>
                </a:solidFill>
                <a:effectLst/>
              </a:rPr>
              <a:t>+ </a:t>
            </a:r>
            <a:r>
              <a:rPr lang="en-US" sz="3600" dirty="0" err="1">
                <a:solidFill>
                  <a:srgbClr val="000000"/>
                </a:solidFill>
                <a:effectLst/>
              </a:rPr>
              <a:t>Đêm</a:t>
            </a:r>
            <a:r>
              <a:rPr lang="en-US" sz="3600" dirty="0">
                <a:solidFill>
                  <a:srgbClr val="000000"/>
                </a:solidFill>
                <a:effectLst/>
              </a:rPr>
              <a:t> </a:t>
            </a:r>
            <a:r>
              <a:rPr lang="en-US" sz="3600" dirty="0" err="1">
                <a:solidFill>
                  <a:srgbClr val="000000"/>
                </a:solidFill>
                <a:effectLst/>
              </a:rPr>
              <a:t>đông</a:t>
            </a:r>
            <a:r>
              <a:rPr lang="en-US" sz="3600" dirty="0">
                <a:solidFill>
                  <a:srgbClr val="000000"/>
                </a:solidFill>
                <a:effectLst/>
              </a:rPr>
              <a:t> </a:t>
            </a:r>
            <a:r>
              <a:rPr lang="en-US" sz="3600" dirty="0" err="1">
                <a:solidFill>
                  <a:srgbClr val="000000"/>
                </a:solidFill>
                <a:effectLst/>
              </a:rPr>
              <a:t>đốt</a:t>
            </a:r>
            <a:r>
              <a:rPr lang="en-US" sz="3600" dirty="0">
                <a:solidFill>
                  <a:srgbClr val="000000"/>
                </a:solidFill>
                <a:effectLst/>
              </a:rPr>
              <a:t> </a:t>
            </a:r>
            <a:r>
              <a:rPr lang="en-US" sz="3600" dirty="0" err="1">
                <a:solidFill>
                  <a:srgbClr val="000000"/>
                </a:solidFill>
                <a:effectLst/>
              </a:rPr>
              <a:t>đèn</a:t>
            </a:r>
            <a:r>
              <a:rPr lang="en-US" sz="3600" dirty="0">
                <a:solidFill>
                  <a:srgbClr val="000000"/>
                </a:solidFill>
                <a:effectLst/>
              </a:rPr>
              <a:t> </a:t>
            </a:r>
            <a:r>
              <a:rPr lang="en-US" sz="3600" dirty="0" err="1">
                <a:solidFill>
                  <a:srgbClr val="000000"/>
                </a:solidFill>
                <a:effectLst/>
              </a:rPr>
              <a:t>đi</a:t>
            </a:r>
            <a:r>
              <a:rPr lang="en-US" sz="3600" dirty="0">
                <a:solidFill>
                  <a:srgbClr val="000000"/>
                </a:solidFill>
                <a:effectLst/>
              </a:rPr>
              <a:t> </a:t>
            </a:r>
            <a:r>
              <a:rPr lang="en-US" sz="3600" dirty="0" err="1">
                <a:solidFill>
                  <a:srgbClr val="000000"/>
                </a:solidFill>
                <a:effectLst/>
              </a:rPr>
              <a:t>đâu</a:t>
            </a:r>
            <a:r>
              <a:rPr lang="en-US" sz="3600" dirty="0">
                <a:solidFill>
                  <a:srgbClr val="000000"/>
                </a:solidFill>
                <a:effectLst/>
              </a:rPr>
              <a:t> </a:t>
            </a:r>
            <a:r>
              <a:rPr lang="en-US" sz="3600" dirty="0" err="1">
                <a:solidFill>
                  <a:srgbClr val="000000"/>
                </a:solidFill>
                <a:effectLst/>
              </a:rPr>
              <a:t>đấy</a:t>
            </a:r>
            <a:r>
              <a:rPr lang="en-US" sz="3600" dirty="0">
                <a:solidFill>
                  <a:srgbClr val="000000"/>
                </a:solidFill>
                <a:effectLst/>
              </a:rPr>
              <a:t>. </a:t>
            </a:r>
          </a:p>
          <a:p>
            <a:pPr algn="ctr">
              <a:lnSpc>
                <a:spcPct val="150000"/>
              </a:lnSpc>
            </a:pPr>
            <a:r>
              <a:rPr lang="en-US" sz="3600" dirty="0" err="1">
                <a:solidFill>
                  <a:srgbClr val="000000"/>
                </a:solidFill>
                <a:effectLst/>
              </a:rPr>
              <a:t>Đêm</a:t>
            </a:r>
            <a:r>
              <a:rPr lang="en-US" sz="3600" dirty="0">
                <a:solidFill>
                  <a:srgbClr val="000000"/>
                </a:solidFill>
                <a:effectLst/>
              </a:rPr>
              <a:t> </a:t>
            </a:r>
            <a:r>
              <a:rPr lang="en-US" sz="3600" dirty="0" err="1">
                <a:solidFill>
                  <a:srgbClr val="000000"/>
                </a:solidFill>
                <a:effectLst/>
              </a:rPr>
              <a:t>đông</a:t>
            </a:r>
            <a:r>
              <a:rPr lang="en-US" sz="3600" dirty="0">
                <a:solidFill>
                  <a:srgbClr val="000000"/>
                </a:solidFill>
                <a:effectLst/>
              </a:rPr>
              <a:t> </a:t>
            </a:r>
            <a:r>
              <a:rPr lang="en-US" sz="3600" dirty="0" err="1">
                <a:solidFill>
                  <a:srgbClr val="000000"/>
                </a:solidFill>
                <a:effectLst/>
              </a:rPr>
              <a:t>đốt</a:t>
            </a:r>
            <a:r>
              <a:rPr lang="en-US" sz="3600" dirty="0">
                <a:solidFill>
                  <a:srgbClr val="000000"/>
                </a:solidFill>
                <a:effectLst/>
              </a:rPr>
              <a:t> </a:t>
            </a:r>
            <a:r>
              <a:rPr lang="en-US" sz="3600" dirty="0" err="1">
                <a:solidFill>
                  <a:srgbClr val="000000"/>
                </a:solidFill>
                <a:effectLst/>
              </a:rPr>
              <a:t>đèn</a:t>
            </a:r>
            <a:r>
              <a:rPr lang="en-US" sz="3600" dirty="0">
                <a:solidFill>
                  <a:srgbClr val="000000"/>
                </a:solidFill>
                <a:effectLst/>
              </a:rPr>
              <a:t> </a:t>
            </a:r>
            <a:r>
              <a:rPr lang="en-US" sz="3600" dirty="0" err="1">
                <a:solidFill>
                  <a:srgbClr val="000000"/>
                </a:solidFill>
                <a:effectLst/>
              </a:rPr>
              <a:t>đi</a:t>
            </a:r>
            <a:r>
              <a:rPr lang="en-US" sz="3600" dirty="0">
                <a:solidFill>
                  <a:srgbClr val="000000"/>
                </a:solidFill>
                <a:effectLst/>
              </a:rPr>
              <a:t> </a:t>
            </a:r>
            <a:r>
              <a:rPr lang="en-US" sz="3600" dirty="0" err="1">
                <a:solidFill>
                  <a:srgbClr val="000000"/>
                </a:solidFill>
                <a:effectLst/>
              </a:rPr>
              <a:t>đãi</a:t>
            </a:r>
            <a:r>
              <a:rPr lang="en-US" sz="3600" dirty="0">
                <a:solidFill>
                  <a:srgbClr val="000000"/>
                </a:solidFill>
                <a:effectLst/>
              </a:rPr>
              <a:t> </a:t>
            </a:r>
            <a:r>
              <a:rPr lang="en-US" sz="3600" dirty="0" err="1">
                <a:solidFill>
                  <a:srgbClr val="000000"/>
                </a:solidFill>
                <a:effectLst/>
              </a:rPr>
              <a:t>đỗ</a:t>
            </a:r>
            <a:r>
              <a:rPr lang="en-US" sz="3600" dirty="0">
                <a:solidFill>
                  <a:srgbClr val="000000"/>
                </a:solidFill>
                <a:effectLst/>
              </a:rPr>
              <a:t> </a:t>
            </a:r>
            <a:r>
              <a:rPr lang="en-US" sz="3600" dirty="0" err="1">
                <a:solidFill>
                  <a:srgbClr val="000000"/>
                </a:solidFill>
                <a:effectLst/>
              </a:rPr>
              <a:t>đen</a:t>
            </a:r>
            <a:r>
              <a:rPr lang="en-US" sz="3600" dirty="0">
                <a:solidFill>
                  <a:srgbClr val="000000"/>
                </a:solidFill>
                <a:effectLst/>
              </a:rPr>
              <a:t> </a:t>
            </a:r>
            <a:r>
              <a:rPr lang="en-US" sz="3600" dirty="0" err="1">
                <a:solidFill>
                  <a:srgbClr val="000000"/>
                </a:solidFill>
                <a:effectLst/>
              </a:rPr>
              <a:t>đây</a:t>
            </a:r>
            <a:r>
              <a:rPr lang="en-US" sz="3600" dirty="0">
                <a:solidFill>
                  <a:srgbClr val="000000"/>
                </a:solidFill>
                <a:effectLst/>
              </a:rPr>
              <a:t>. </a:t>
            </a:r>
            <a:endParaRPr lang="en-US" sz="3600" dirty="0"/>
          </a:p>
          <a:p>
            <a:pPr algn="ctr">
              <a:lnSpc>
                <a:spcPct val="150000"/>
              </a:lnSpc>
            </a:pPr>
            <a:r>
              <a:rPr lang="en-US" sz="3600" dirty="0">
                <a:solidFill>
                  <a:srgbClr val="000000"/>
                </a:solidFill>
                <a:effectLst/>
              </a:rPr>
              <a:t>+ </a:t>
            </a:r>
            <a:r>
              <a:rPr lang="en-US" sz="3600" dirty="0" err="1">
                <a:solidFill>
                  <a:srgbClr val="000000"/>
                </a:solidFill>
                <a:effectLst/>
              </a:rPr>
              <a:t>Nồi</a:t>
            </a:r>
            <a:r>
              <a:rPr lang="en-US" sz="3600" dirty="0">
                <a:solidFill>
                  <a:srgbClr val="000000"/>
                </a:solidFill>
                <a:effectLst/>
              </a:rPr>
              <a:t> </a:t>
            </a:r>
            <a:r>
              <a:rPr lang="en-US" sz="3600" dirty="0" err="1">
                <a:solidFill>
                  <a:srgbClr val="000000"/>
                </a:solidFill>
                <a:effectLst/>
              </a:rPr>
              <a:t>đồng</a:t>
            </a:r>
            <a:r>
              <a:rPr lang="en-US" sz="3600" dirty="0">
                <a:solidFill>
                  <a:srgbClr val="000000"/>
                </a:solidFill>
                <a:effectLst/>
              </a:rPr>
              <a:t> </a:t>
            </a:r>
            <a:r>
              <a:rPr lang="en-US" sz="3600" dirty="0" err="1">
                <a:solidFill>
                  <a:srgbClr val="000000"/>
                </a:solidFill>
                <a:effectLst/>
              </a:rPr>
              <a:t>nấu</a:t>
            </a:r>
            <a:r>
              <a:rPr lang="en-US" sz="3600" dirty="0">
                <a:solidFill>
                  <a:srgbClr val="000000"/>
                </a:solidFill>
                <a:effectLst/>
              </a:rPr>
              <a:t> </a:t>
            </a:r>
            <a:r>
              <a:rPr lang="en-US" sz="3600" dirty="0" err="1">
                <a:solidFill>
                  <a:srgbClr val="000000"/>
                </a:solidFill>
                <a:effectLst/>
              </a:rPr>
              <a:t>ốc</a:t>
            </a:r>
            <a:r>
              <a:rPr lang="en-US" sz="3600" dirty="0">
                <a:solidFill>
                  <a:srgbClr val="000000"/>
                </a:solidFill>
                <a:effectLst/>
              </a:rPr>
              <a:t>, </a:t>
            </a:r>
            <a:r>
              <a:rPr lang="en-US" sz="3600" dirty="0" err="1">
                <a:solidFill>
                  <a:srgbClr val="000000"/>
                </a:solidFill>
                <a:effectLst/>
              </a:rPr>
              <a:t>nồi</a:t>
            </a:r>
            <a:r>
              <a:rPr lang="en-US" sz="3600" dirty="0">
                <a:solidFill>
                  <a:srgbClr val="000000"/>
                </a:solidFill>
                <a:effectLst/>
              </a:rPr>
              <a:t> </a:t>
            </a:r>
            <a:r>
              <a:rPr lang="en-US" sz="3600" dirty="0" err="1">
                <a:solidFill>
                  <a:srgbClr val="000000"/>
                </a:solidFill>
                <a:effectLst/>
              </a:rPr>
              <a:t>đất</a:t>
            </a:r>
            <a:r>
              <a:rPr lang="en-US" sz="3600" dirty="0">
                <a:solidFill>
                  <a:srgbClr val="000000"/>
                </a:solidFill>
                <a:effectLst/>
              </a:rPr>
              <a:t> </a:t>
            </a:r>
            <a:r>
              <a:rPr lang="en-US" sz="3600" dirty="0" err="1">
                <a:solidFill>
                  <a:srgbClr val="000000"/>
                </a:solidFill>
                <a:effectLst/>
              </a:rPr>
              <a:t>nấu</a:t>
            </a:r>
            <a:r>
              <a:rPr lang="en-US" sz="3600" dirty="0">
                <a:solidFill>
                  <a:srgbClr val="000000"/>
                </a:solidFill>
                <a:effectLst/>
              </a:rPr>
              <a:t> </a:t>
            </a:r>
            <a:r>
              <a:rPr lang="en-US" sz="3600" dirty="0" err="1">
                <a:solidFill>
                  <a:srgbClr val="000000"/>
                </a:solidFill>
                <a:effectLst/>
              </a:rPr>
              <a:t>ếch</a:t>
            </a:r>
            <a:endParaRPr lang="en-US" sz="3600" dirty="0"/>
          </a:p>
        </p:txBody>
      </p:sp>
      <p:sp>
        <p:nvSpPr>
          <p:cNvPr id="6" name="Rectangle 5">
            <a:extLst>
              <a:ext uri="{FF2B5EF4-FFF2-40B4-BE49-F238E27FC236}">
                <a16:creationId xmlns:a16="http://schemas.microsoft.com/office/drawing/2014/main" id="{3BE483D0-38B1-458A-9BBE-7EB5690B4EC7}"/>
              </a:ext>
            </a:extLst>
          </p:cNvPr>
          <p:cNvSpPr/>
          <p:nvPr/>
        </p:nvSpPr>
        <p:spPr>
          <a:xfrm>
            <a:off x="10691446" y="9473"/>
            <a:ext cx="1500554" cy="1688123"/>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9011253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479</TotalTime>
  <Words>1564</Words>
  <Application>Microsoft Office PowerPoint</Application>
  <PresentationFormat>Widescreen</PresentationFormat>
  <Paragraphs>81</Paragraphs>
  <Slides>16</Slides>
  <Notes>15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16</vt:i4>
      </vt:variant>
    </vt:vector>
  </HeadingPairs>
  <TitlesOfParts>
    <vt:vector size="25" baseType="lpstr">
      <vt:lpstr>等线</vt:lpstr>
      <vt:lpstr>.VnAvant</vt:lpstr>
      <vt:lpstr>Arial</vt:lpstr>
      <vt:lpstr>Calibri</vt:lpstr>
      <vt:lpstr>Calibri Light</vt:lpstr>
      <vt:lpstr>Times New Roman</vt:lpstr>
      <vt:lpstr>1_Office Theme</vt:lpstr>
      <vt:lpstr>Office 主题</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24</cp:revision>
  <dcterms:created xsi:type="dcterms:W3CDTF">2021-06-07T06:59:14Z</dcterms:created>
  <dcterms:modified xsi:type="dcterms:W3CDTF">2021-09-15T04:00:41Z</dcterms:modified>
</cp:coreProperties>
</file>