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7" r:id="rId2"/>
    <p:sldId id="259" r:id="rId3"/>
    <p:sldId id="288" r:id="rId4"/>
    <p:sldId id="289" r:id="rId5"/>
    <p:sldId id="260" r:id="rId6"/>
    <p:sldId id="261" r:id="rId7"/>
    <p:sldId id="263" r:id="rId8"/>
    <p:sldId id="265" r:id="rId9"/>
    <p:sldId id="266" r:id="rId10"/>
    <p:sldId id="267" r:id="rId11"/>
    <p:sldId id="264" r:id="rId12"/>
    <p:sldId id="262" r:id="rId13"/>
    <p:sldId id="269" r:id="rId14"/>
    <p:sldId id="268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  <p:sldId id="279" r:id="rId24"/>
    <p:sldId id="281" r:id="rId25"/>
    <p:sldId id="285" r:id="rId26"/>
    <p:sldId id="286" r:id="rId27"/>
    <p:sldId id="291" r:id="rId28"/>
    <p:sldId id="292" r:id="rId29"/>
    <p:sldId id="293" r:id="rId30"/>
    <p:sldId id="294" r:id="rId31"/>
    <p:sldId id="280" r:id="rId32"/>
    <p:sldId id="284" r:id="rId33"/>
    <p:sldId id="287" r:id="rId34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8D2"/>
    <a:srgbClr val="F004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9822" autoAdjust="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E642FC-9847-4AA9-9354-8656A51E14CB}" type="datetimeFigureOut">
              <a:rPr lang="en-US" smtClean="0"/>
              <a:t>30/9/2022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C1DED8-65D3-4FDF-8FE2-919A01CE6A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459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vi-VN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3DD77126-FF45-4AEB-ACD5-6A8E6E5B2E83}" type="slidenum">
              <a:rPr lang="en-US" altLang="vi-VN" smtClean="0">
                <a:latin typeface="Arial" panose="020B0604020202020204" pitchFamily="34" charset="0"/>
              </a:rPr>
              <a:pPr/>
              <a:t>33</a:t>
            </a:fld>
            <a:endParaRPr lang="en-US" altLang="vi-VN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735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4D39D-3022-4CC0-9FFC-5684E290DBDE}" type="datetimeFigureOut">
              <a:rPr lang="vi-VN" smtClean="0"/>
              <a:t>30/09/2022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666A1-1A69-4A16-A336-C0CE20CF68B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48045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4D39D-3022-4CC0-9FFC-5684E290DBDE}" type="datetimeFigureOut">
              <a:rPr lang="vi-VN" smtClean="0"/>
              <a:t>30/09/2022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666A1-1A69-4A16-A336-C0CE20CF68B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34305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4D39D-3022-4CC0-9FFC-5684E290DBDE}" type="datetimeFigureOut">
              <a:rPr lang="vi-VN" smtClean="0"/>
              <a:t>30/09/2022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666A1-1A69-4A16-A336-C0CE20CF68B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06121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4D39D-3022-4CC0-9FFC-5684E290DBDE}" type="datetimeFigureOut">
              <a:rPr lang="vi-VN" smtClean="0"/>
              <a:t>30/09/2022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666A1-1A69-4A16-A336-C0CE20CF68B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63698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4D39D-3022-4CC0-9FFC-5684E290DBDE}" type="datetimeFigureOut">
              <a:rPr lang="vi-VN" smtClean="0"/>
              <a:t>30/09/2022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666A1-1A69-4A16-A336-C0CE20CF68B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18124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4D39D-3022-4CC0-9FFC-5684E290DBDE}" type="datetimeFigureOut">
              <a:rPr lang="vi-VN" smtClean="0"/>
              <a:t>30/09/2022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666A1-1A69-4A16-A336-C0CE20CF68B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637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4D39D-3022-4CC0-9FFC-5684E290DBDE}" type="datetimeFigureOut">
              <a:rPr lang="vi-VN" smtClean="0"/>
              <a:t>30/09/2022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666A1-1A69-4A16-A336-C0CE20CF68B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34958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4D39D-3022-4CC0-9FFC-5684E290DBDE}" type="datetimeFigureOut">
              <a:rPr lang="vi-VN" smtClean="0"/>
              <a:t>30/09/2022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666A1-1A69-4A16-A336-C0CE20CF68B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66038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4D39D-3022-4CC0-9FFC-5684E290DBDE}" type="datetimeFigureOut">
              <a:rPr lang="vi-VN" smtClean="0"/>
              <a:t>30/09/2022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666A1-1A69-4A16-A336-C0CE20CF68B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87860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4D39D-3022-4CC0-9FFC-5684E290DBDE}" type="datetimeFigureOut">
              <a:rPr lang="vi-VN" smtClean="0"/>
              <a:t>30/09/2022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666A1-1A69-4A16-A336-C0CE20CF68B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91783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4D39D-3022-4CC0-9FFC-5684E290DBDE}" type="datetimeFigureOut">
              <a:rPr lang="vi-VN" smtClean="0"/>
              <a:t>30/09/2022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666A1-1A69-4A16-A336-C0CE20CF68B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00863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F4D39D-3022-4CC0-9FFC-5684E290DBDE}" type="datetimeFigureOut">
              <a:rPr lang="vi-VN" smtClean="0"/>
              <a:t>30/09/2022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666A1-1A69-4A16-A336-C0CE20CF68B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90539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4" descr="http://previews.123rf.com/images/yuyuyi/yuyuyi1208/yuyuyi120800192/21782334-kids-and-frame-Stock-Vector-children-school-bord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4018756" y="679107"/>
            <a:ext cx="4777514" cy="1202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prstTxWarp prst="textChevron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.VnArial" panose="020B7200000000000000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Arial" panose="020B7200000000000000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Arial" panose="020B7200000000000000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Arial" panose="020B7200000000000000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Arial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anose="020B7200000000000000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 ĐẠO ĐỨC</a:t>
            </a: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2936656" y="1586796"/>
            <a:ext cx="6941713" cy="218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.VnArial" panose="020B7200000000000000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Arial" panose="020B7200000000000000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Arial" panose="020B7200000000000000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Arial" panose="020B7200000000000000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Arial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Arial" panose="020B7200000000000000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vi-VN" sz="4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Có trách nhiệm về việc làm của mình </a:t>
            </a:r>
          </a:p>
        </p:txBody>
      </p:sp>
    </p:spTree>
    <p:extLst>
      <p:ext uri="{BB962C8B-B14F-4D97-AF65-F5344CB8AC3E}">
        <p14:creationId xmlns:p14="http://schemas.microsoft.com/office/powerpoint/2010/main" val="2700580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5" y="120620"/>
            <a:ext cx="7878870" cy="6522227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7996519" y="288578"/>
            <a:ext cx="449299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600" i="1" smtClean="0">
                <a:solidFill>
                  <a:schemeClr val="accent5">
                    <a:lumMod val="75000"/>
                  </a:schemeClr>
                </a:solidFill>
              </a:rPr>
              <a:t>Theo em, Đức nên giải quyết việc này thế nào cho tốt ?</a:t>
            </a:r>
            <a:endParaRPr lang="vi-VN" sz="4000" i="1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311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65610" y="107577"/>
            <a:ext cx="9323296" cy="609528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8800" smtClean="0">
                <a:solidFill>
                  <a:srgbClr val="C00000"/>
                </a:solidFill>
              </a:rPr>
              <a:t>Chúng ta rút ra được bài học gì qua câu chuyện của bạn Đức ?</a:t>
            </a:r>
            <a:endParaRPr lang="vi-VN" sz="8800">
              <a:solidFill>
                <a:srgbClr val="C00000"/>
              </a:solidFill>
            </a:endParaRPr>
          </a:p>
        </p:txBody>
      </p:sp>
      <p:pic>
        <p:nvPicPr>
          <p:cNvPr id="4" name="Picture 16" descr="https://barryislandps.files.wordpress.com/2014/02/pt_meeting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15553"/>
            <a:ext cx="3588233" cy="3442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346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Callout 2"/>
          <p:cNvSpPr/>
          <p:nvPr/>
        </p:nvSpPr>
        <p:spPr>
          <a:xfrm>
            <a:off x="1869140" y="-857250"/>
            <a:ext cx="12551710" cy="8704729"/>
          </a:xfrm>
          <a:prstGeom prst="cloudCallout">
            <a:avLst>
              <a:gd name="adj1" fmla="val -57186"/>
              <a:gd name="adj2" fmla="val 719"/>
            </a:avLst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7200" smtClean="0">
                <a:solidFill>
                  <a:schemeClr val="accent2">
                    <a:lumMod val="50000"/>
                  </a:schemeClr>
                </a:solidFill>
              </a:rPr>
              <a:t>Mỗi người cần phải suy nghĩ trước khi hành động và chịu trách nhiệm về việc làm của mình.</a:t>
            </a:r>
            <a:endParaRPr lang="vi-VN" sz="720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" name="Picture 8" descr="https://lh4.googleusercontent.com/-cIhfZt9U3sw/VMmhfg9EjSI/AAAAAAAAAA0/jTt8m-noBgI/female-math-teacher-clip-art-png_4299-Owl-Teacher-Cartoon-Character-With-Graduate-Cap-And-Pointe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143250"/>
            <a:ext cx="3346251" cy="371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804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0678" y="114300"/>
            <a:ext cx="117402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7200" b="1" u="sng" smtClean="0"/>
              <a:t>BÀY TỎ Ý KIẾN</a:t>
            </a:r>
            <a:endParaRPr lang="vi-VN" sz="7200" b="1" u="sng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85" y="4053107"/>
            <a:ext cx="2893468" cy="28048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66" t="-2338" r="9675" b="4676"/>
          <a:stretch/>
        </p:blipFill>
        <p:spPr>
          <a:xfrm>
            <a:off x="163285" y="1239211"/>
            <a:ext cx="3064563" cy="28491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424146" y="1314629"/>
            <a:ext cx="750159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8800" smtClean="0">
                <a:solidFill>
                  <a:srgbClr val="0048D2"/>
                </a:solidFill>
              </a:rPr>
              <a:t>Sống có trách nhiệm</a:t>
            </a:r>
            <a:endParaRPr lang="vi-VN" sz="8800">
              <a:solidFill>
                <a:srgbClr val="0048D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24146" y="4053107"/>
            <a:ext cx="863781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8800" smtClean="0">
                <a:solidFill>
                  <a:srgbClr val="F00427"/>
                </a:solidFill>
              </a:rPr>
              <a:t>Sống không có trách nhiệm</a:t>
            </a:r>
            <a:endParaRPr lang="vi-VN" sz="8800">
              <a:solidFill>
                <a:srgbClr val="F0042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596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13846" y="29510"/>
            <a:ext cx="101611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 smtClean="0">
                <a:solidFill>
                  <a:srgbClr val="0048D2"/>
                </a:solidFill>
              </a:rPr>
              <a:t>a) Trước khi làm việc gì cũng phải suy nghĩ cẩn thận.</a:t>
            </a:r>
            <a:endParaRPr lang="vi-VN" sz="6000">
              <a:solidFill>
                <a:srgbClr val="0048D2"/>
              </a:solidFill>
            </a:endParaRPr>
          </a:p>
        </p:txBody>
      </p:sp>
      <p:pic>
        <p:nvPicPr>
          <p:cNvPr id="1026" name="Picture 2" descr="http://www.ourgodlyamericanheritage.com/ClipArt-BoyThinking-T-240x40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9908" y="1322615"/>
            <a:ext cx="3216277" cy="5360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loud Callout 4"/>
          <p:cNvSpPr/>
          <p:nvPr/>
        </p:nvSpPr>
        <p:spPr>
          <a:xfrm>
            <a:off x="125861" y="1980448"/>
            <a:ext cx="8703129" cy="5176157"/>
          </a:xfrm>
          <a:prstGeom prst="cloudCallout">
            <a:avLst>
              <a:gd name="adj1" fmla="val 54226"/>
              <a:gd name="adj2" fmla="val -41523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600" i="1" smtClean="0">
                <a:solidFill>
                  <a:srgbClr val="F00427"/>
                </a:solidFill>
              </a:rPr>
              <a:t>Liệu mình làm thế này có đúng không nhỉ ?</a:t>
            </a:r>
            <a:endParaRPr lang="vi-VN" sz="6600" i="1">
              <a:solidFill>
                <a:srgbClr val="F00427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66" t="-2338" r="9675" b="4676"/>
          <a:stretch/>
        </p:blipFill>
        <p:spPr>
          <a:xfrm>
            <a:off x="0" y="79845"/>
            <a:ext cx="1913846" cy="17793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8517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3238" y="3865050"/>
            <a:ext cx="709639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6000" smtClean="0">
                <a:solidFill>
                  <a:srgbClr val="0048D2"/>
                </a:solidFill>
              </a:rPr>
              <a:t>b) Đã nhận làm việc gì thì làm việc đó đến nơi đến chốn.</a:t>
            </a:r>
            <a:endParaRPr lang="vi-VN" sz="6000">
              <a:solidFill>
                <a:srgbClr val="0048D2"/>
              </a:solidFill>
            </a:endParaRPr>
          </a:p>
        </p:txBody>
      </p:sp>
      <p:pic>
        <p:nvPicPr>
          <p:cNvPr id="3074" name="Picture 2" descr="http://www.doorposts.com/images/blog/shar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9628" y="0"/>
            <a:ext cx="49123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Callout 2"/>
          <p:cNvSpPr/>
          <p:nvPr/>
        </p:nvSpPr>
        <p:spPr>
          <a:xfrm>
            <a:off x="2070847" y="95093"/>
            <a:ext cx="5490584" cy="3414590"/>
          </a:xfrm>
          <a:prstGeom prst="wedgeEllipseCallout">
            <a:avLst>
              <a:gd name="adj1" fmla="val 52203"/>
              <a:gd name="adj2" fmla="val 32043"/>
            </a:avLst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5400" i="1" smtClean="0">
                <a:solidFill>
                  <a:schemeClr val="accent6">
                    <a:lumMod val="50000"/>
                  </a:schemeClr>
                </a:solidFill>
              </a:rPr>
              <a:t>Mẹ ơi con sẽ trông em giúp mẹ ạ !</a:t>
            </a:r>
            <a:endParaRPr lang="vi-VN" sz="4800" i="1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66" t="-2338" r="9675" b="4676"/>
          <a:stretch/>
        </p:blipFill>
        <p:spPr>
          <a:xfrm>
            <a:off x="0" y="1739986"/>
            <a:ext cx="2285753" cy="21250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58874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r="64164"/>
          <a:stretch/>
        </p:blipFill>
        <p:spPr>
          <a:xfrm>
            <a:off x="380359" y="1405868"/>
            <a:ext cx="3200402" cy="54521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64303"/>
          <a:stretch/>
        </p:blipFill>
        <p:spPr>
          <a:xfrm>
            <a:off x="8931729" y="1490445"/>
            <a:ext cx="3138485" cy="5367555"/>
          </a:xfrm>
          <a:prstGeom prst="rect">
            <a:avLst/>
          </a:prstGeom>
        </p:spPr>
      </p:pic>
      <p:sp>
        <p:nvSpPr>
          <p:cNvPr id="4" name="Oval Callout 3"/>
          <p:cNvSpPr/>
          <p:nvPr/>
        </p:nvSpPr>
        <p:spPr>
          <a:xfrm>
            <a:off x="2971800" y="1964578"/>
            <a:ext cx="6200536" cy="4685600"/>
          </a:xfrm>
          <a:prstGeom prst="wedgeEllipseCallout">
            <a:avLst>
              <a:gd name="adj1" fmla="val 56103"/>
              <a:gd name="adj2" fmla="val -18175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400" i="1" smtClean="0">
                <a:solidFill>
                  <a:schemeClr val="tx1"/>
                </a:solidFill>
              </a:rPr>
              <a:t>Cậu đổi cho tớ trực nhật vào ngày mai nhé, </a:t>
            </a:r>
            <a:r>
              <a:rPr lang="vi-VN" sz="4400" i="1">
                <a:solidFill>
                  <a:schemeClr val="tx1"/>
                </a:solidFill>
              </a:rPr>
              <a:t>t</a:t>
            </a:r>
            <a:r>
              <a:rPr lang="vi-VN" sz="4400" i="1" smtClean="0">
                <a:solidFill>
                  <a:schemeClr val="tx1"/>
                </a:solidFill>
              </a:rPr>
              <a:t>ớ lại không thích làm hôm nay nữa rồi.</a:t>
            </a:r>
            <a:endParaRPr lang="vi-VN" sz="4400" i="1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980560" y="0"/>
            <a:ext cx="985597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6000" smtClean="0">
                <a:solidFill>
                  <a:srgbClr val="0048D2"/>
                </a:solidFill>
              </a:rPr>
              <a:t>c) Đã nhận việc rồi nhưng không thích nữa thì bỏ.</a:t>
            </a:r>
            <a:endParaRPr lang="vi-VN" sz="6000">
              <a:solidFill>
                <a:srgbClr val="0048D2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587"/>
            <a:ext cx="2053012" cy="1990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592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66522" y="16550"/>
            <a:ext cx="92327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5400" smtClean="0">
                <a:solidFill>
                  <a:srgbClr val="0048D2"/>
                </a:solidFill>
              </a:rPr>
              <a:t>d) Khi làm điều gì sai, sẵn sàng nhận lỗi và sửa lỗi</a:t>
            </a:r>
            <a:endParaRPr lang="vi-VN" sz="5400">
              <a:solidFill>
                <a:srgbClr val="0048D2"/>
              </a:solidFill>
            </a:endParaRPr>
          </a:p>
        </p:txBody>
      </p:sp>
      <p:pic>
        <p:nvPicPr>
          <p:cNvPr id="1026" name="Picture 2" descr="http://2.bp.blogspot.com/-LzQlRS6-Ndo/TclUpj0xj5I/AAAAAAAAAEQ/AWIN57mpgj4/s1600/teacher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57" t="7244" r="19272" b="9676"/>
          <a:stretch/>
        </p:blipFill>
        <p:spPr bwMode="auto">
          <a:xfrm>
            <a:off x="6845641" y="1048871"/>
            <a:ext cx="4907090" cy="5809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Callout 3"/>
          <p:cNvSpPr/>
          <p:nvPr/>
        </p:nvSpPr>
        <p:spPr>
          <a:xfrm>
            <a:off x="80684" y="2097740"/>
            <a:ext cx="6239434" cy="4100813"/>
          </a:xfrm>
          <a:prstGeom prst="wedgeEllipseCallout">
            <a:avLst>
              <a:gd name="adj1" fmla="val 58042"/>
              <a:gd name="adj2" fmla="val 12649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i="1" smtClean="0">
                <a:solidFill>
                  <a:schemeClr val="tx1"/>
                </a:solidFill>
              </a:rPr>
              <a:t>Con xin lỗi cô vì đã đùa nghịch trong giờ học. Con biết lỗi rồi ạ, mong cô tha thứ cho con.</a:t>
            </a:r>
            <a:endParaRPr lang="vi-VN" sz="4000" i="1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66" t="-2338" r="9675" b="4676"/>
          <a:stretch/>
        </p:blipFill>
        <p:spPr>
          <a:xfrm>
            <a:off x="15630" y="16550"/>
            <a:ext cx="2064995" cy="19198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87746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ages.clipartpanda.com/blame-clipart-blame_tn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0154" y="2330825"/>
            <a:ext cx="4835142" cy="437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340712" y="-1"/>
            <a:ext cx="961464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5400">
                <a:solidFill>
                  <a:srgbClr val="0048D2"/>
                </a:solidFill>
              </a:rPr>
              <a:t>e</a:t>
            </a:r>
            <a:r>
              <a:rPr lang="vi-VN" sz="5400" smtClean="0">
                <a:solidFill>
                  <a:srgbClr val="0048D2"/>
                </a:solidFill>
              </a:rPr>
              <a:t>) Việc nào làm tốt thì nhận do công của mình, việc nào làm hỏng thì đổ lỗi cho người khác</a:t>
            </a:r>
            <a:endParaRPr lang="vi-VN" sz="5400">
              <a:solidFill>
                <a:srgbClr val="0048D2"/>
              </a:solidFill>
            </a:endParaRPr>
          </a:p>
        </p:txBody>
      </p:sp>
      <p:sp>
        <p:nvSpPr>
          <p:cNvPr id="4" name="Oval Callout 3"/>
          <p:cNvSpPr/>
          <p:nvPr/>
        </p:nvSpPr>
        <p:spPr>
          <a:xfrm>
            <a:off x="255494" y="2585323"/>
            <a:ext cx="6521823" cy="3896159"/>
          </a:xfrm>
          <a:prstGeom prst="wedgeEllipseCallout">
            <a:avLst>
              <a:gd name="adj1" fmla="val 55502"/>
              <a:gd name="adj2" fmla="val -13941"/>
            </a:avLst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5400" i="1" smtClean="0">
                <a:solidFill>
                  <a:schemeClr val="accent6">
                    <a:lumMod val="50000"/>
                  </a:schemeClr>
                </a:solidFill>
              </a:rPr>
              <a:t>Cái bình hoa là do con chó này làm vỡ đấy mẹ ạ !</a:t>
            </a:r>
            <a:endParaRPr lang="vi-VN" sz="5400" i="1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417" y="139027"/>
            <a:ext cx="2380129" cy="2307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108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0678" y="114300"/>
            <a:ext cx="117402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7200" b="1" u="sng" smtClean="0"/>
              <a:t>BÀY TỎ Ý KIẾN</a:t>
            </a:r>
            <a:endParaRPr lang="vi-VN" sz="7200" b="1" u="sng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85" y="4053107"/>
            <a:ext cx="2893468" cy="28048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66" t="-2338" r="9675" b="4676"/>
          <a:stretch/>
        </p:blipFill>
        <p:spPr>
          <a:xfrm>
            <a:off x="163285" y="1239211"/>
            <a:ext cx="3064563" cy="28491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429000" y="1922884"/>
            <a:ext cx="5943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8800" smtClean="0">
                <a:solidFill>
                  <a:srgbClr val="0048D2"/>
                </a:solidFill>
              </a:rPr>
              <a:t>Tán thành</a:t>
            </a:r>
            <a:endParaRPr lang="vi-VN" sz="8800">
              <a:solidFill>
                <a:srgbClr val="0048D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54186" y="4732278"/>
            <a:ext cx="863781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8800" smtClean="0">
                <a:solidFill>
                  <a:srgbClr val="F00427"/>
                </a:solidFill>
              </a:rPr>
              <a:t>Không tán thành</a:t>
            </a:r>
            <a:endParaRPr lang="vi-VN" sz="8800">
              <a:solidFill>
                <a:srgbClr val="F0042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873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5415"/>
            <a:ext cx="11993671" cy="57325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3474719" y="167809"/>
            <a:ext cx="57396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/>
              <a:t>Chuyện</a:t>
            </a:r>
            <a:r>
              <a:rPr lang="en-US" sz="4800" dirty="0" smtClean="0"/>
              <a:t> </a:t>
            </a:r>
            <a:r>
              <a:rPr lang="en-US" sz="4800" dirty="0" err="1" smtClean="0"/>
              <a:t>của</a:t>
            </a:r>
            <a:r>
              <a:rPr lang="en-US" sz="4800" dirty="0" smtClean="0"/>
              <a:t> </a:t>
            </a:r>
            <a:r>
              <a:rPr lang="en-US" sz="4800" dirty="0" err="1" smtClean="0"/>
              <a:t>bạn</a:t>
            </a:r>
            <a:r>
              <a:rPr lang="en-US" sz="4800" dirty="0" smtClean="0"/>
              <a:t> </a:t>
            </a:r>
            <a:r>
              <a:rPr lang="en-US" sz="4800" dirty="0" err="1" smtClean="0"/>
              <a:t>Đức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798014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66756" y="393894"/>
            <a:ext cx="8843889" cy="609528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vi-VN" sz="8800" smtClean="0">
                <a:solidFill>
                  <a:schemeClr val="accent5">
                    <a:lumMod val="50000"/>
                  </a:schemeClr>
                </a:solidFill>
              </a:rPr>
              <a:t>a) Bạn gây ra lỗi, mình biết mà không nhắc nhở là sai.</a:t>
            </a:r>
            <a:endParaRPr lang="vi-VN" sz="880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66" t="-2338" r="9675" b="4676"/>
          <a:stretch/>
        </p:blipFill>
        <p:spPr>
          <a:xfrm>
            <a:off x="2193" y="1379888"/>
            <a:ext cx="3064563" cy="28491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7531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8885"/>
            <a:ext cx="2893468" cy="280489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07433" y="267284"/>
            <a:ext cx="8843889" cy="648688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vi-VN" sz="7500" smtClean="0">
                <a:solidFill>
                  <a:schemeClr val="accent5">
                    <a:lumMod val="50000"/>
                  </a:schemeClr>
                </a:solidFill>
              </a:rPr>
              <a:t>b) Mình gây ra lỗi, nhưng không ai biết nên không phải chịu trách nhiệm</a:t>
            </a:r>
            <a:endParaRPr lang="vi-VN" sz="750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475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8885"/>
            <a:ext cx="2893468" cy="280489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48111" y="556103"/>
            <a:ext cx="8576602" cy="555045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vi-VN" sz="8000" smtClean="0">
                <a:solidFill>
                  <a:schemeClr val="accent5">
                    <a:lumMod val="50000"/>
                  </a:schemeClr>
                </a:solidFill>
              </a:rPr>
              <a:t>c) Cả nhóm cùng làm sai nên mình không phải chịu trách nhiệm</a:t>
            </a:r>
            <a:endParaRPr lang="vi-VN" sz="800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555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8885"/>
            <a:ext cx="2893468" cy="280489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24553" y="726362"/>
            <a:ext cx="8843889" cy="520993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vi-VN" sz="7500" smtClean="0">
                <a:solidFill>
                  <a:schemeClr val="accent5">
                    <a:lumMod val="50000"/>
                  </a:schemeClr>
                </a:solidFill>
              </a:rPr>
              <a:t>d) Chuyện không hay xảy ra đã lâu rồi thì mình không cần phải xin lỗi.</a:t>
            </a:r>
            <a:endParaRPr lang="vi-VN" sz="750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116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108959" y="506435"/>
            <a:ext cx="8843889" cy="520993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vi-VN" sz="7500" smtClean="0">
                <a:solidFill>
                  <a:schemeClr val="accent5">
                    <a:lumMod val="50000"/>
                  </a:schemeClr>
                </a:solidFill>
              </a:rPr>
              <a:t>e) Không giữ lời hứa với em nhỏ cũng là thiếu trách nhiệm và có lỗi.</a:t>
            </a:r>
            <a:endParaRPr lang="vi-VN" sz="750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66" t="-2338" r="9675" b="4676"/>
          <a:stretch/>
        </p:blipFill>
        <p:spPr>
          <a:xfrm>
            <a:off x="44396" y="1686841"/>
            <a:ext cx="3064563" cy="28491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00660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430713" y="2451100"/>
            <a:ext cx="3343275" cy="1057275"/>
          </a:xfrm>
          <a:prstGeom prst="rect">
            <a:avLst/>
          </a:prstGeom>
        </p:spPr>
        <p:txBody>
          <a:bodyPr lIns="51435" tIns="25718" rIns="51435" bIns="25718" anchor="ctr"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defRPr/>
            </a:pPr>
            <a:r>
              <a:rPr lang="en-US" sz="2475"/>
              <a:t>  </a:t>
            </a:r>
            <a:r>
              <a:rPr lang="en-US" sz="6750" b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6750" b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vi-VN" sz="6750" b="1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291" name="Picture 2" descr="http://i.istockimg.com/file_thumbview_approve/9777757/6/stock-illustration-9777757-happy-children-group-holding-hand-and-blank-banner-cartoon-illustra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118475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Title 1"/>
          <p:cNvSpPr txBox="1">
            <a:spLocks/>
          </p:cNvSpPr>
          <p:nvPr/>
        </p:nvSpPr>
        <p:spPr bwMode="auto">
          <a:xfrm>
            <a:off x="2855913" y="1706563"/>
            <a:ext cx="6911975" cy="254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35" tIns="25718" rIns="51435" bIns="25718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US" altLang="vi-VN">
                <a:latin typeface="Calibri Light" panose="020F0302020204030204" pitchFamily="34" charset="0"/>
              </a:rPr>
              <a:t>  </a:t>
            </a:r>
            <a:r>
              <a:rPr lang="en-US" altLang="vi-VN" sz="8800" b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Xử lí tình huống</a:t>
            </a:r>
            <a:endParaRPr lang="vi-VN" altLang="vi-VN" sz="8800" b="1">
              <a:solidFill>
                <a:srgbClr val="FF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72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hlinkClick r:id="rId2" action="ppaction://hlinksldjump"/>
          </p:cNvPr>
          <p:cNvSpPr/>
          <p:nvPr/>
        </p:nvSpPr>
        <p:spPr>
          <a:xfrm>
            <a:off x="274638" y="123825"/>
            <a:ext cx="5534025" cy="326866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anchor="ctr"/>
          <a:lstStyle/>
          <a:p>
            <a:pPr algn="just" eaLnBrk="1" hangingPunct="1">
              <a:defRPr/>
            </a:pPr>
            <a:r>
              <a:rPr lang="vi-VN" sz="4000" dirty="0">
                <a:solidFill>
                  <a:schemeClr val="tx1"/>
                </a:solidFill>
              </a:rPr>
              <a:t>    </a:t>
            </a:r>
          </a:p>
          <a:p>
            <a:pPr algn="just" eaLnBrk="1" hangingPunct="1">
              <a:defRPr/>
            </a:pPr>
            <a:r>
              <a:rPr lang="vi-VN" sz="4000">
                <a:solidFill>
                  <a:schemeClr val="tx1"/>
                </a:solidFill>
              </a:rPr>
              <a:t>   Em mượn sách của thư viện đem về, không may để em bé làm rách.</a:t>
            </a:r>
            <a:endParaRPr lang="en-US" sz="4000" dirty="0">
              <a:solidFill>
                <a:schemeClr val="tx1"/>
              </a:solidFill>
            </a:endParaRPr>
          </a:p>
          <a:p>
            <a:pPr algn="just" eaLnBrk="1" hangingPunct="1">
              <a:defRPr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66700" y="3484563"/>
            <a:ext cx="5541963" cy="330993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anchor="ctr"/>
          <a:lstStyle/>
          <a:p>
            <a:pPr algn="just" eaLnBrk="1" hangingPunct="1">
              <a:defRPr/>
            </a:pPr>
            <a:endParaRPr lang="vi-VN" sz="3600" dirty="0">
              <a:solidFill>
                <a:schemeClr val="tx1"/>
              </a:solidFill>
            </a:endParaRPr>
          </a:p>
          <a:p>
            <a:pPr algn="just" eaLnBrk="1" hangingPunct="1">
              <a:defRPr/>
            </a:pPr>
            <a:r>
              <a:rPr lang="vi-VN" sz="3600" dirty="0">
                <a:solidFill>
                  <a:schemeClr val="tx1"/>
                </a:solidFill>
              </a:rPr>
              <a:t>  </a:t>
            </a:r>
            <a:r>
              <a:rPr lang="vi-VN" sz="3600" dirty="0" smtClean="0">
                <a:solidFill>
                  <a:schemeClr val="tx1"/>
                </a:solidFill>
              </a:rPr>
              <a:t>Khi </a:t>
            </a:r>
            <a:r>
              <a:rPr lang="vi-VN" sz="3600" dirty="0">
                <a:solidFill>
                  <a:schemeClr val="tx1"/>
                </a:solidFill>
              </a:rPr>
              <a:t>xin phép mẹ đi dự sinh nhật bạn, em hứa sẽ về sớm nấu cơm. Nhưng mải vui, em về muộn.</a:t>
            </a:r>
          </a:p>
          <a:p>
            <a:pPr algn="just" eaLnBrk="1" hangingPunct="1">
              <a:defRPr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383338" y="142875"/>
            <a:ext cx="5486400" cy="32766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anchor="ctr"/>
          <a:lstStyle/>
          <a:p>
            <a:pPr eaLnBrk="1" hangingPunct="1">
              <a:defRPr/>
            </a:pPr>
            <a:endParaRPr lang="en-US" sz="4000" dirty="0">
              <a:solidFill>
                <a:schemeClr val="tx1"/>
              </a:solidFill>
            </a:endParaRPr>
          </a:p>
          <a:p>
            <a:pPr algn="just" eaLnBrk="1" hangingPunct="1">
              <a:defRPr/>
            </a:pPr>
            <a:r>
              <a:rPr lang="vi-VN" sz="3600" dirty="0">
                <a:solidFill>
                  <a:schemeClr val="tx1"/>
                </a:solidFill>
              </a:rPr>
              <a:t>Lớp đi cắm trại, em nhận đem túi thuốc cứu thương. Nhưng chẳng may bị đau chân, em không đi được.</a:t>
            </a:r>
            <a:endParaRPr lang="en-US" sz="3600" dirty="0">
              <a:solidFill>
                <a:schemeClr val="tx1"/>
              </a:solidFill>
              <a:cs typeface="Times New Roman" pitchFamily="18" charset="0"/>
            </a:endParaRPr>
          </a:p>
          <a:p>
            <a:pPr eaLnBrk="1" hangingPunct="1">
              <a:defRPr/>
            </a:pPr>
            <a:endParaRPr lang="en-US" sz="4000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383338" y="3484563"/>
            <a:ext cx="5486400" cy="32766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anchor="ctr"/>
          <a:lstStyle/>
          <a:p>
            <a:pPr algn="just" eaLnBrk="1" hangingPunct="1">
              <a:defRPr/>
            </a:pPr>
            <a:endParaRPr lang="vi-VN" sz="3200" dirty="0">
              <a:solidFill>
                <a:schemeClr val="tx1"/>
              </a:solidFill>
            </a:endParaRPr>
          </a:p>
          <a:p>
            <a:pPr algn="just" eaLnBrk="1" hangingPunct="1">
              <a:defRPr/>
            </a:pPr>
            <a:r>
              <a:rPr lang="vi-VN" sz="3200" dirty="0">
                <a:solidFill>
                  <a:schemeClr val="tx1"/>
                </a:solidFill>
              </a:rPr>
              <a:t>   </a:t>
            </a:r>
            <a:r>
              <a:rPr lang="vi-VN" sz="3300" dirty="0" smtClean="0">
                <a:solidFill>
                  <a:schemeClr val="tx1"/>
                </a:solidFill>
              </a:rPr>
              <a:t>Em được phân công phụ trách nhóm năm bạn trang trí cho buổi Đại hội Chi đội của lớp, nhưng chỉ có bốn bạn đến tham gia chuẩn bị</a:t>
            </a:r>
            <a:r>
              <a:rPr lang="vi-VN" sz="3200" dirty="0" smtClean="0">
                <a:solidFill>
                  <a:schemeClr val="tx1"/>
                </a:solidFill>
              </a:rPr>
              <a:t>.</a:t>
            </a:r>
            <a:endParaRPr lang="en-US" sz="3200" dirty="0">
              <a:solidFill>
                <a:schemeClr val="tx1"/>
              </a:solidFill>
            </a:endParaRPr>
          </a:p>
          <a:p>
            <a:pPr algn="just" eaLnBrk="1" hangingPunct="1">
              <a:defRPr/>
            </a:pP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16975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hlinkClick r:id="rId2" action="ppaction://hlinksldjump"/>
          </p:cNvPr>
          <p:cNvSpPr/>
          <p:nvPr/>
        </p:nvSpPr>
        <p:spPr>
          <a:xfrm>
            <a:off x="6488202" y="91440"/>
            <a:ext cx="5534025" cy="237744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anchor="ctr"/>
          <a:lstStyle/>
          <a:p>
            <a:pPr algn="just" eaLnBrk="1" hangingPunct="1">
              <a:defRPr/>
            </a:pPr>
            <a:r>
              <a:rPr lang="vi-VN" sz="4000" dirty="0">
                <a:solidFill>
                  <a:schemeClr val="tx1"/>
                </a:solidFill>
              </a:rPr>
              <a:t>   </a:t>
            </a:r>
            <a:r>
              <a:rPr lang="vi-VN" sz="3600" dirty="0" smtClean="0">
                <a:solidFill>
                  <a:schemeClr val="tx1"/>
                </a:solidFill>
              </a:rPr>
              <a:t>Em </a:t>
            </a:r>
            <a:r>
              <a:rPr lang="vi-VN" sz="3600" dirty="0">
                <a:solidFill>
                  <a:schemeClr val="tx1"/>
                </a:solidFill>
              </a:rPr>
              <a:t>mượn sách của thư viện đem về, không may để em bé làm rách.</a:t>
            </a:r>
            <a:endParaRPr lang="en-US" sz="3600" dirty="0">
              <a:solidFill>
                <a:schemeClr val="tx1"/>
              </a:solidFill>
            </a:endParaRPr>
          </a:p>
          <a:p>
            <a:pPr algn="just" eaLnBrk="1" hangingPunct="1">
              <a:defRPr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2" name="Rounded Rectangle 11">
            <a:hlinkClick r:id="rId2" action="ppaction://hlinksldjump"/>
          </p:cNvPr>
          <p:cNvSpPr/>
          <p:nvPr/>
        </p:nvSpPr>
        <p:spPr>
          <a:xfrm>
            <a:off x="6488203" y="2594292"/>
            <a:ext cx="5534025" cy="412001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5" rIns="91431" bIns="45715" anchor="ctr"/>
          <a:lstStyle/>
          <a:p>
            <a:pPr algn="just" eaLnBrk="1" hangingPunct="1">
              <a:defRPr/>
            </a:pPr>
            <a:r>
              <a:rPr lang="vi-VN" sz="4000" dirty="0">
                <a:solidFill>
                  <a:schemeClr val="tx1"/>
                </a:solidFill>
              </a:rPr>
              <a:t>    </a:t>
            </a:r>
          </a:p>
          <a:p>
            <a:pPr algn="just" eaLnBrk="1" hangingPunct="1">
              <a:defRPr/>
            </a:pPr>
            <a:r>
              <a:rPr lang="vi-VN" sz="3600" dirty="0">
                <a:solidFill>
                  <a:schemeClr val="tx1"/>
                </a:solidFill>
                <a:cs typeface="Calibri" panose="020F0502020204030204" pitchFamily="34" charset="0"/>
              </a:rPr>
              <a:t>   </a:t>
            </a:r>
            <a:r>
              <a:rPr lang="vi-VN" sz="3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dán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rách</a:t>
            </a:r>
            <a:r>
              <a:rPr lang="vi-VN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Lúc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bày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thầy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viện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rách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khắc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phục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xin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lỗi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thầy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sơ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5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defRPr/>
            </a:pP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1026" name="Picture 2" descr="48 đề đọc hiểu thi vào lớp 10 môn Văn (Có đáp án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6" y="1747827"/>
            <a:ext cx="6348549" cy="3328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022483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hlinkClick r:id="rId2" action="ppaction://hlinksldjump"/>
          </p:cNvPr>
          <p:cNvSpPr/>
          <p:nvPr/>
        </p:nvSpPr>
        <p:spPr>
          <a:xfrm>
            <a:off x="6488203" y="1"/>
            <a:ext cx="5534025" cy="2508068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31" tIns="45715" rIns="91431" bIns="45715" anchor="ctr"/>
          <a:lstStyle/>
          <a:p>
            <a:pPr algn="just">
              <a:defRPr/>
            </a:pPr>
            <a:r>
              <a:rPr lang="vi-VN" sz="3200" dirty="0">
                <a:solidFill>
                  <a:schemeClr val="tx1"/>
                </a:solidFill>
              </a:rPr>
              <a:t>Lớp đi cắm trại, em nhận đem túi thuốc cứu thương. Nhưng chẳng may bị đau chân, em không đi được.</a:t>
            </a:r>
          </a:p>
        </p:txBody>
      </p:sp>
      <p:sp>
        <p:nvSpPr>
          <p:cNvPr id="12" name="Rounded Rectangle 11">
            <a:hlinkClick r:id="rId2" action="ppaction://hlinksldjump"/>
          </p:cNvPr>
          <p:cNvSpPr/>
          <p:nvPr/>
        </p:nvSpPr>
        <p:spPr>
          <a:xfrm>
            <a:off x="6488203" y="2594292"/>
            <a:ext cx="5534025" cy="4120015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31" tIns="45715" rIns="91431" bIns="45715" anchor="ctr"/>
          <a:lstStyle/>
          <a:p>
            <a:pPr algn="just" eaLnBrk="1" hangingPunct="1">
              <a:defRPr/>
            </a:pPr>
            <a:r>
              <a:rPr lang="vi-VN" sz="4000" dirty="0">
                <a:solidFill>
                  <a:schemeClr val="tx1"/>
                </a:solidFill>
              </a:rPr>
              <a:t>    </a:t>
            </a:r>
          </a:p>
          <a:p>
            <a:pPr algn="just" eaLnBrk="1" hangingPunct="1">
              <a:defRPr/>
            </a:pPr>
            <a:r>
              <a:rPr lang="vi-VN" sz="3600" dirty="0">
                <a:solidFill>
                  <a:schemeClr val="tx1"/>
                </a:solidFill>
                <a:cs typeface="Calibri" panose="020F0502020204030204" pitchFamily="34" charset="0"/>
              </a:rPr>
              <a:t>   </a:t>
            </a:r>
            <a:r>
              <a:rPr lang="vi-VN" sz="3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gọi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thoại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nhờ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đem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túi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thuốc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nơi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trao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túi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thuốc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phụ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trách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rõ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lý</a:t>
            </a:r>
            <a:r>
              <a:rPr lang="en-US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do.</a:t>
            </a:r>
            <a:endParaRPr lang="en-US" sz="35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defRPr/>
            </a:pP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1026" name="Picture 2" descr="48 đề đọc hiểu thi vào lớp 10 môn Văn (Có đáp án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6" y="1747827"/>
            <a:ext cx="6348549" cy="3328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614030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hlinkClick r:id="rId2" action="ppaction://hlinksldjump"/>
          </p:cNvPr>
          <p:cNvSpPr/>
          <p:nvPr/>
        </p:nvSpPr>
        <p:spPr>
          <a:xfrm>
            <a:off x="6488203" y="1"/>
            <a:ext cx="5534025" cy="2508068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1431" tIns="45715" rIns="91431" bIns="45715" anchor="ctr"/>
          <a:lstStyle/>
          <a:p>
            <a:pPr algn="just">
              <a:defRPr/>
            </a:pPr>
            <a:r>
              <a:rPr lang="vi-VN" sz="3200">
                <a:solidFill>
                  <a:schemeClr val="tx1"/>
                </a:solidFill>
              </a:rPr>
              <a:t>Khi xin phép mẹ đi dự sinh nhật bạn, em hứa sẽ về sớm nấu cơm. Nhưng mải vui, em về muộn.</a:t>
            </a:r>
            <a:endParaRPr lang="vi-VN" sz="3200" dirty="0">
              <a:solidFill>
                <a:schemeClr val="tx1"/>
              </a:solidFill>
            </a:endParaRPr>
          </a:p>
        </p:txBody>
      </p:sp>
      <p:sp>
        <p:nvSpPr>
          <p:cNvPr id="12" name="Rounded Rectangle 11">
            <a:hlinkClick r:id="rId2" action="ppaction://hlinksldjump"/>
          </p:cNvPr>
          <p:cNvSpPr/>
          <p:nvPr/>
        </p:nvSpPr>
        <p:spPr>
          <a:xfrm>
            <a:off x="6488203" y="2594292"/>
            <a:ext cx="5534025" cy="4120015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1431" tIns="45715" rIns="91431" bIns="45715" anchor="ctr"/>
          <a:lstStyle/>
          <a:p>
            <a:pPr algn="just" eaLnBrk="1" hangingPunct="1">
              <a:defRPr/>
            </a:pPr>
            <a:r>
              <a:rPr lang="vi-VN" sz="4000" dirty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mượn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thoại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gọi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ngay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yên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tâm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xin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lỗi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hứa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nữa</a:t>
            </a: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48 đề đọc hiểu thi vào lớp 10 môn Văn (Có đáp án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6" y="1747827"/>
            <a:ext cx="6348549" cy="3328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9765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9" t="30088" r="2494" b="6818"/>
          <a:stretch/>
        </p:blipFill>
        <p:spPr>
          <a:xfrm>
            <a:off x="90153" y="115909"/>
            <a:ext cx="11912958" cy="7066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5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hlinkClick r:id="rId2" action="ppaction://hlinksldjump"/>
          </p:cNvPr>
          <p:cNvSpPr/>
          <p:nvPr/>
        </p:nvSpPr>
        <p:spPr>
          <a:xfrm>
            <a:off x="6488203" y="1"/>
            <a:ext cx="5534025" cy="250806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31" tIns="45715" rIns="91431" bIns="45715" anchor="ctr"/>
          <a:lstStyle/>
          <a:p>
            <a:pPr algn="just">
              <a:defRPr/>
            </a:pPr>
            <a:r>
              <a:rPr lang="vi-VN" sz="3200" dirty="0">
                <a:solidFill>
                  <a:schemeClr val="tx1"/>
                </a:solidFill>
              </a:rPr>
              <a:t>Em được phân công phụ trách nhóm năm bạn trang trí cho buổi Đại hội Chi đội của lớp, nhưng chỉ có bốn bạn đến tham gia chuẩn bị.</a:t>
            </a:r>
          </a:p>
        </p:txBody>
      </p:sp>
      <p:sp>
        <p:nvSpPr>
          <p:cNvPr id="12" name="Rounded Rectangle 11">
            <a:hlinkClick r:id="rId2" action="ppaction://hlinksldjump"/>
          </p:cNvPr>
          <p:cNvSpPr/>
          <p:nvPr/>
        </p:nvSpPr>
        <p:spPr>
          <a:xfrm>
            <a:off x="6488203" y="2594292"/>
            <a:ext cx="5534025" cy="4120015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31" tIns="45715" rIns="91431" bIns="45715" anchor="ctr"/>
          <a:lstStyle/>
          <a:p>
            <a:pPr algn="just" eaLnBrk="1" hangingPunct="1">
              <a:defRPr/>
            </a:pPr>
            <a:r>
              <a:rPr lang="vi-VN" sz="4000" dirty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nhờ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Tổng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phụ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trách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Đội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gọi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do.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bận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ốm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48 đề đọc hiểu thi vào lớp 10 môn Văn (Có đáp án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6" y="1747827"/>
            <a:ext cx="6348549" cy="3328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94404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2542" y="168813"/>
            <a:ext cx="11873132" cy="648688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vi-VN" sz="7500" b="1" u="sng" smtClean="0">
                <a:solidFill>
                  <a:srgbClr val="FF0000"/>
                </a:solidFill>
              </a:rPr>
              <a:t>KẾT LUẬN</a:t>
            </a:r>
          </a:p>
          <a:p>
            <a:pPr algn="just"/>
            <a:r>
              <a:rPr lang="vi-VN" sz="7500" smtClean="0">
                <a:solidFill>
                  <a:schemeClr val="accent5">
                    <a:lumMod val="50000"/>
                  </a:schemeClr>
                </a:solidFill>
              </a:rPr>
              <a:t>Người có trách nhiệm là người trước khi làm việc gì cũng suy nghĩ cẩn thận nhằm mục đích tốt đẹp.</a:t>
            </a:r>
            <a:endParaRPr lang="vi-VN" sz="750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90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305909" y="590843"/>
            <a:ext cx="67384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smtClean="0"/>
              <a:t>THỰC HÀNH</a:t>
            </a:r>
            <a:endParaRPr lang="en-US" sz="8000" dirty="0"/>
          </a:p>
        </p:txBody>
      </p:sp>
      <p:sp>
        <p:nvSpPr>
          <p:cNvPr id="4" name="TextBox 3"/>
          <p:cNvSpPr txBox="1"/>
          <p:nvPr/>
        </p:nvSpPr>
        <p:spPr>
          <a:xfrm>
            <a:off x="1856935" y="2419644"/>
            <a:ext cx="898925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vi-VN" sz="4000" b="1" dirty="0"/>
              <a:t>Tự đánh giá về những việc làm của các bạn trong lớp và của bản thân từ đầu năm học tới nay.</a:t>
            </a: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22896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943792" y="2924944"/>
            <a:ext cx="8552259" cy="1107986"/>
          </a:xfrm>
          <a:prstGeom prst="rect">
            <a:avLst/>
          </a:prstGeom>
          <a:noFill/>
        </p:spPr>
        <p:txBody>
          <a:bodyPr wrap="none" lIns="91431" tIns="45715" rIns="91431" bIns="45715">
            <a:spAutoFit/>
          </a:bodyPr>
          <a:lstStyle/>
          <a:p>
            <a:pPr algn="ctr">
              <a:defRPr/>
            </a:pPr>
            <a:r>
              <a:rPr lang="en-US" sz="6600" dirty="0" smtClean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</a:rPr>
              <a:t>CHÀO TẠM BIÊT CÁC EM</a:t>
            </a:r>
            <a:endParaRPr lang="vi-VN" sz="6600" dirty="0">
              <a:ln w="0"/>
              <a:solidFill>
                <a:srgbClr val="0070C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0696472"/>
      </p:ext>
    </p:ext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000"/>
          <a:stretch/>
        </p:blipFill>
        <p:spPr>
          <a:xfrm>
            <a:off x="0" y="0"/>
            <a:ext cx="12192000" cy="7066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006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805582" y="120620"/>
            <a:ext cx="3088341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5400" smtClean="0">
                <a:solidFill>
                  <a:schemeClr val="accent5">
                    <a:lumMod val="75000"/>
                  </a:schemeClr>
                </a:solidFill>
              </a:rPr>
              <a:t>Truyện có những nhân vật nào ?</a:t>
            </a:r>
          </a:p>
          <a:p>
            <a:pPr algn="ctr"/>
            <a:endParaRPr lang="vi-VN" sz="320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4" y="120620"/>
            <a:ext cx="8237457" cy="65222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8507506" y="3503526"/>
            <a:ext cx="368449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Tx/>
              <a:buChar char="-"/>
            </a:pPr>
            <a:r>
              <a:rPr lang="vi-VN" sz="4800" smtClean="0">
                <a:solidFill>
                  <a:srgbClr val="C00000"/>
                </a:solidFill>
              </a:rPr>
              <a:t>Bạn Đức</a:t>
            </a:r>
          </a:p>
          <a:p>
            <a:pPr marL="685800" indent="-685800">
              <a:buFontTx/>
              <a:buChar char="-"/>
            </a:pPr>
            <a:r>
              <a:rPr lang="vi-VN" sz="4800" smtClean="0">
                <a:solidFill>
                  <a:srgbClr val="C00000"/>
                </a:solidFill>
              </a:rPr>
              <a:t>Bạn Hợp</a:t>
            </a:r>
          </a:p>
          <a:p>
            <a:pPr marL="457200" indent="-457200">
              <a:buFontTx/>
              <a:buChar char="-"/>
            </a:pPr>
            <a:r>
              <a:rPr lang="vi-VN" sz="4800" smtClean="0">
                <a:solidFill>
                  <a:srgbClr val="C00000"/>
                </a:solidFill>
              </a:rPr>
              <a:t> Bà cụ bán hàng </a:t>
            </a:r>
            <a:r>
              <a:rPr lang="en-US" sz="4800" smtClean="0">
                <a:solidFill>
                  <a:srgbClr val="C00000"/>
                </a:solidFill>
              </a:rPr>
              <a:t>r</a:t>
            </a:r>
            <a:r>
              <a:rPr lang="vi-VN" sz="4800" smtClean="0">
                <a:solidFill>
                  <a:srgbClr val="C00000"/>
                </a:solidFill>
              </a:rPr>
              <a:t>ong</a:t>
            </a:r>
            <a:endParaRPr lang="vi-VN" sz="280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290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17" y="148724"/>
            <a:ext cx="6892178" cy="65075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7040095" y="377324"/>
            <a:ext cx="5217458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9600" smtClean="0">
                <a:solidFill>
                  <a:schemeClr val="accent5">
                    <a:lumMod val="75000"/>
                  </a:schemeClr>
                </a:solidFill>
              </a:rPr>
              <a:t>Đức đã gây ra chuyện gì ?</a:t>
            </a:r>
          </a:p>
          <a:p>
            <a:pPr algn="ctr"/>
            <a:endParaRPr lang="vi-VN" sz="600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494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17" y="148724"/>
            <a:ext cx="6892178" cy="65075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7389718" y="548580"/>
            <a:ext cx="4605058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7200" smtClean="0">
                <a:solidFill>
                  <a:schemeClr val="accent5">
                    <a:lumMod val="75000"/>
                  </a:schemeClr>
                </a:solidFill>
              </a:rPr>
              <a:t>Đức đã vô tình hay cố ý gây ra chuyện đó ?</a:t>
            </a:r>
          </a:p>
          <a:p>
            <a:pPr algn="ctr"/>
            <a:endParaRPr lang="vi-VN" sz="440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328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17" y="148724"/>
            <a:ext cx="6892178" cy="65075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7040095" y="0"/>
            <a:ext cx="521745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600" smtClean="0">
                <a:solidFill>
                  <a:schemeClr val="accent5">
                    <a:lumMod val="75000"/>
                  </a:schemeClr>
                </a:solidFill>
              </a:rPr>
              <a:t>Sau khi xảy ra sự việc, Đức và Hợp đã làm gì ?</a:t>
            </a:r>
          </a:p>
          <a:p>
            <a:pPr algn="ctr"/>
            <a:endParaRPr lang="vi-VN" sz="400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91119" y="1622670"/>
            <a:ext cx="451541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600" dirty="0" smtClean="0">
                <a:solidFill>
                  <a:schemeClr val="accent5">
                    <a:lumMod val="75000"/>
                  </a:schemeClr>
                </a:solidFill>
              </a:rPr>
              <a:t>Việc làm đó của hai bạn đúng hay sai ?</a:t>
            </a:r>
          </a:p>
          <a:p>
            <a:pPr algn="ctr"/>
            <a:endParaRPr lang="vi-VN" sz="40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60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2436" y="369886"/>
            <a:ext cx="6003552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8800" smtClean="0">
                <a:solidFill>
                  <a:schemeClr val="accent5">
                    <a:lumMod val="75000"/>
                  </a:schemeClr>
                </a:solidFill>
              </a:rPr>
              <a:t>Tối hôm đó, Đức cảm thấy thế nào ?</a:t>
            </a:r>
          </a:p>
          <a:p>
            <a:pPr algn="ctr"/>
            <a:endParaRPr lang="vi-VN" sz="540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988" y="121024"/>
            <a:ext cx="5024717" cy="658905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81643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2678</TotalTime>
  <Words>809</Words>
  <Application>Microsoft Office PowerPoint</Application>
  <PresentationFormat>Widescreen</PresentationFormat>
  <Paragraphs>62</Paragraphs>
  <Slides>33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Arial Unicode MS</vt:lpstr>
      <vt:lpstr>Arial</vt:lpstr>
      <vt:lpstr>Calibri</vt:lpstr>
      <vt:lpstr>Calibri Light</vt:lpstr>
      <vt:lpstr>Tahoma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Tuan Phong</dc:creator>
  <cp:lastModifiedBy>Admin</cp:lastModifiedBy>
  <cp:revision>29</cp:revision>
  <dcterms:created xsi:type="dcterms:W3CDTF">2015-09-20T09:59:50Z</dcterms:created>
  <dcterms:modified xsi:type="dcterms:W3CDTF">2022-09-30T14:43:21Z</dcterms:modified>
</cp:coreProperties>
</file>