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87" r:id="rId2"/>
  </p:sldMasterIdLst>
  <p:notesMasterIdLst>
    <p:notesMasterId r:id="rId32"/>
  </p:notesMasterIdLst>
  <p:sldIdLst>
    <p:sldId id="267" r:id="rId3"/>
    <p:sldId id="284" r:id="rId4"/>
    <p:sldId id="268" r:id="rId5"/>
    <p:sldId id="340" r:id="rId6"/>
    <p:sldId id="315" r:id="rId7"/>
    <p:sldId id="259" r:id="rId8"/>
    <p:sldId id="322" r:id="rId9"/>
    <p:sldId id="324" r:id="rId10"/>
    <p:sldId id="272" r:id="rId11"/>
    <p:sldId id="261" r:id="rId12"/>
    <p:sldId id="270" r:id="rId13"/>
    <p:sldId id="323" r:id="rId14"/>
    <p:sldId id="325" r:id="rId15"/>
    <p:sldId id="326" r:id="rId16"/>
    <p:sldId id="327" r:id="rId17"/>
    <p:sldId id="328" r:id="rId18"/>
    <p:sldId id="329" r:id="rId19"/>
    <p:sldId id="330" r:id="rId20"/>
    <p:sldId id="331" r:id="rId21"/>
    <p:sldId id="334" r:id="rId22"/>
    <p:sldId id="335" r:id="rId23"/>
    <p:sldId id="333" r:id="rId24"/>
    <p:sldId id="264" r:id="rId25"/>
    <p:sldId id="336" r:id="rId26"/>
    <p:sldId id="337" r:id="rId27"/>
    <p:sldId id="338" r:id="rId28"/>
    <p:sldId id="339" r:id="rId29"/>
    <p:sldId id="269" r:id="rId30"/>
    <p:sldId id="271" r:id="rId31"/>
  </p:sldIdLst>
  <p:sldSz cx="9144000" cy="5143500" type="screen16x9"/>
  <p:notesSz cx="6858000" cy="9144000"/>
  <p:embeddedFontLst>
    <p:embeddedFont>
      <p:font typeface="Baloo 2" panose="020B0604020202020204" charset="0"/>
      <p:regular r:id="rId33"/>
      <p:bold r:id="rId34"/>
    </p:embeddedFont>
    <p:embeddedFont>
      <p:font typeface="Calibri" panose="020F0502020204030204" pitchFamily="34" charset="0"/>
      <p:regular r:id="rId35"/>
      <p:bold r:id="rId36"/>
      <p:italic r:id="rId37"/>
      <p:boldItalic r:id="rId38"/>
    </p:embeddedFont>
    <p:embeddedFont>
      <p:font typeface="HP001 4 hàng" panose="020B0603050302020204" pitchFamily="34" charset="0"/>
      <p:regular r:id="rId39"/>
      <p:bold r:id="rId40"/>
    </p:embeddedFont>
    <p:embeddedFont>
      <p:font typeface="Pangolin" panose="020B0604020202020204" charset="0"/>
      <p:regular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5E6"/>
    <a:srgbClr val="0432FF"/>
    <a:srgbClr val="FF9300"/>
    <a:srgbClr val="1A8C54"/>
    <a:srgbClr val="62BB47"/>
    <a:srgbClr val="00A651"/>
    <a:srgbClr val="AC98C9"/>
    <a:srgbClr val="E5E1EE"/>
    <a:srgbClr val="A165AB"/>
    <a:srgbClr val="BDD6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EC710F-8ECD-4C85-BF59-EB7B87D8E4C5}">
  <a:tblStyle styleId="{8CEC710F-8ECD-4C85-BF59-EB7B87D8E4C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54" autoAdjust="0"/>
    <p:restoredTop sz="94657"/>
  </p:normalViewPr>
  <p:slideViewPr>
    <p:cSldViewPr snapToGrid="0">
      <p:cViewPr varScale="1">
        <p:scale>
          <a:sx n="96" d="100"/>
          <a:sy n="96" d="100"/>
        </p:scale>
        <p:origin x="3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0T04:14:20.802"/>
    </inkml:context>
    <inkml:brush xml:id="br0">
      <inkml:brushProperty name="width" value="0.3" units="cm"/>
      <inkml:brushProperty name="height" value="0.6" units="cm"/>
      <inkml:brushProperty name="color" value="#E6E6E6"/>
      <inkml:brushProperty name="tip" value="rectangle"/>
      <inkml:brushProperty name="rasterOp" value="maskPen"/>
    </inkml:brush>
  </inkml:definitions>
  <inkml:trace contextRef="#ctx0" brushRef="#br0">1 1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0T04:16:41.617"/>
    </inkml:context>
    <inkml:brush xml:id="br0">
      <inkml:brushProperty name="width" value="0.1" units="cm"/>
      <inkml:brushProperty name="height" value="0.1" units="cm"/>
      <inkml:brushProperty name="color" value="#FFFFFF"/>
    </inkml:brush>
  </inkml:definitions>
  <inkml:trace contextRef="#ctx0" brushRef="#br0">1 1 8191,'0'5'0,"0"0"0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20T04:16:43.094"/>
    </inkml:context>
    <inkml:brush xml:id="br0">
      <inkml:brushProperty name="width" value="0.1" units="cm"/>
      <inkml:brushProperty name="height" value="0.1" units="cm"/>
      <inkml:brushProperty name="color" value="#FFFFFF"/>
    </inkml:brush>
  </inkml:definitions>
  <inkml:trace contextRef="#ctx0" brushRef="#br0">0 1 8191,'0'5'0,"0"0"0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9194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5006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0863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332863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025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672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165AB"/>
              </a:solidFill>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BA8CBA"/>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A165AB"/>
                    </a:solidFill>
                  </a:ln>
                  <a:solidFill>
                    <a:srgbClr val="BA8CBA"/>
                  </a:solidFill>
                  <a:latin typeface="UTM Cookies" panose="02040603050506020204" pitchFamily="18" charset="0"/>
                </a:rPr>
                <a:t>CHỦ</a:t>
              </a:r>
              <a:r>
                <a:rPr lang="en-US" sz="2800" baseline="0" dirty="0">
                  <a:ln>
                    <a:solidFill>
                      <a:srgbClr val="A165AB"/>
                    </a:solidFill>
                  </a:ln>
                  <a:solidFill>
                    <a:srgbClr val="BA8CBA"/>
                  </a:solidFill>
                  <a:latin typeface="UTM Cookies" panose="02040603050506020204" pitchFamily="18" charset="0"/>
                </a:rPr>
                <a:t> ĐỀ 8</a:t>
              </a:r>
              <a:endParaRPr lang="en-US" sz="2800"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569660"/>
          </a:xfrm>
          <a:prstGeom prst="rect">
            <a:avLst/>
          </a:prstGeom>
          <a:noFill/>
        </p:spPr>
        <p:txBody>
          <a:bodyPr wrap="square" rtlCol="0">
            <a:spAutoFit/>
          </a:bodyPr>
          <a:lstStyle/>
          <a:p>
            <a:pPr algn="ctr"/>
            <a:r>
              <a:rPr lang="en-US" sz="4800" dirty="0">
                <a:ln w="9525" cmpd="thickThin">
                  <a:solidFill>
                    <a:srgbClr val="7030A0"/>
                  </a:solidFill>
                </a:ln>
                <a:solidFill>
                  <a:srgbClr val="FFC000"/>
                </a:solidFill>
                <a:latin typeface="UTM Cookies" panose="02040603050506020204" pitchFamily="18" charset="0"/>
              </a:rPr>
              <a:t>CHIA SẺ</a:t>
            </a:r>
            <a:r>
              <a:rPr lang="en-US" sz="4800" baseline="0" dirty="0">
                <a:ln w="9525" cmpd="thickThin">
                  <a:solidFill>
                    <a:srgbClr val="7030A0"/>
                  </a:solidFill>
                </a:ln>
                <a:solidFill>
                  <a:srgbClr val="FFC000"/>
                </a:solidFill>
                <a:latin typeface="UTM Cookies" panose="02040603050506020204" pitchFamily="18" charset="0"/>
              </a:rPr>
              <a:t> CỘNG ĐỒNG</a:t>
            </a:r>
            <a:endParaRPr lang="en-US" sz="48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232963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0905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165AB"/>
              </a:solidFill>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AC98C9"/>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A165AB"/>
                    </a:solidFill>
                  </a:ln>
                  <a:solidFill>
                    <a:srgbClr val="BA8CBA"/>
                  </a:solidFill>
                  <a:latin typeface="UTM Cookies" panose="02040603050506020204" pitchFamily="18" charset="0"/>
                </a:rPr>
                <a:t>CHỦ</a:t>
              </a:r>
              <a:r>
                <a:rPr lang="en-US" sz="2800" baseline="0" dirty="0">
                  <a:ln>
                    <a:solidFill>
                      <a:srgbClr val="A165AB"/>
                    </a:solidFill>
                  </a:ln>
                  <a:solidFill>
                    <a:srgbClr val="BA8CBA"/>
                  </a:solidFill>
                  <a:latin typeface="UTM Cookies" panose="02040603050506020204" pitchFamily="18" charset="0"/>
                </a:rPr>
                <a:t> ĐỀ 9</a:t>
              </a:r>
              <a:endParaRPr lang="en-US" sz="2800"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446550"/>
          </a:xfrm>
          <a:prstGeom prst="rect">
            <a:avLst/>
          </a:prstGeom>
          <a:noFill/>
        </p:spPr>
        <p:txBody>
          <a:bodyPr wrap="square" rtlCol="0">
            <a:spAutoFit/>
          </a:bodyPr>
          <a:lstStyle/>
          <a:p>
            <a:pPr algn="ctr"/>
            <a:r>
              <a:rPr lang="en-US" sz="4400" dirty="0">
                <a:ln w="9525" cmpd="thickThin">
                  <a:solidFill>
                    <a:srgbClr val="7030A0"/>
                  </a:solidFill>
                </a:ln>
                <a:solidFill>
                  <a:srgbClr val="FFC000"/>
                </a:solidFill>
                <a:latin typeface="UTM Cookies" panose="02040603050506020204" pitchFamily="18" charset="0"/>
              </a:rPr>
              <a:t>MÔI</a:t>
            </a:r>
            <a:r>
              <a:rPr lang="en-US" sz="4400" baseline="0" dirty="0">
                <a:ln w="9525" cmpd="thickThin">
                  <a:solidFill>
                    <a:srgbClr val="7030A0"/>
                  </a:solidFill>
                </a:ln>
                <a:solidFill>
                  <a:srgbClr val="FFC000"/>
                </a:solidFill>
                <a:latin typeface="UTM Cookies" panose="02040603050506020204" pitchFamily="18" charset="0"/>
              </a:rPr>
              <a:t> TRƯỜNG QUANH EM</a:t>
            </a:r>
            <a:endParaRPr lang="en-US" sz="4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19156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9037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1982991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5"/>
        <p:cNvGrpSpPr/>
        <p:nvPr/>
      </p:nvGrpSpPr>
      <p:grpSpPr>
        <a:xfrm>
          <a:off x="0" y="0"/>
          <a:ext cx="0" cy="0"/>
          <a:chOff x="0" y="0"/>
          <a:chExt cx="0" cy="0"/>
        </a:xfrm>
      </p:grpSpPr>
      <p:grpSp>
        <p:nvGrpSpPr>
          <p:cNvPr id="56" name="Google Shape;56;p9"/>
          <p:cNvGrpSpPr/>
          <p:nvPr/>
        </p:nvGrpSpPr>
        <p:grpSpPr>
          <a:xfrm rot="10800000">
            <a:off x="-4" y="-6500"/>
            <a:ext cx="4915193" cy="51564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9"/>
          <p:cNvSpPr txBox="1">
            <a:spLocks noGrp="1"/>
          </p:cNvSpPr>
          <p:nvPr>
            <p:ph type="title"/>
          </p:nvPr>
        </p:nvSpPr>
        <p:spPr>
          <a:xfrm>
            <a:off x="713100" y="1233175"/>
            <a:ext cx="31500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0" name="Google Shape;60;p9"/>
          <p:cNvSpPr txBox="1">
            <a:spLocks noGrp="1"/>
          </p:cNvSpPr>
          <p:nvPr>
            <p:ph type="subTitle" idx="1"/>
          </p:nvPr>
        </p:nvSpPr>
        <p:spPr>
          <a:xfrm>
            <a:off x="713100" y="2803075"/>
            <a:ext cx="31500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1" name="Google Shape;61;p9"/>
          <p:cNvSpPr txBox="1">
            <a:spLocks noGrp="1"/>
          </p:cNvSpPr>
          <p:nvPr>
            <p:ph type="body" idx="2"/>
          </p:nvPr>
        </p:nvSpPr>
        <p:spPr>
          <a:xfrm>
            <a:off x="4939500" y="724075"/>
            <a:ext cx="3491400" cy="36951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62" name="Google Shape;62;p9"/>
          <p:cNvSpPr/>
          <p:nvPr/>
        </p:nvSpPr>
        <p:spPr>
          <a:xfrm rot="10800000" flipH="1">
            <a:off x="7836575" y="-6"/>
            <a:ext cx="1307397" cy="688355"/>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p:nvPr/>
        </p:nvSpPr>
        <p:spPr>
          <a:xfrm rot="10800000">
            <a:off x="4212134" y="2071547"/>
            <a:ext cx="4931512" cy="307147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8"/>
          <p:cNvSpPr/>
          <p:nvPr/>
        </p:nvSpPr>
        <p:spPr>
          <a:xfrm>
            <a:off x="11" y="-7050"/>
            <a:ext cx="4768588" cy="2356541"/>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rot="10800000">
            <a:off x="4345570" y="2181385"/>
            <a:ext cx="4826380" cy="30040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txBox="1">
            <a:spLocks noGrp="1"/>
          </p:cNvSpPr>
          <p:nvPr>
            <p:ph type="title"/>
          </p:nvPr>
        </p:nvSpPr>
        <p:spPr>
          <a:xfrm>
            <a:off x="2125950" y="1116275"/>
            <a:ext cx="4892100" cy="247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1056892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92202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839693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267;p25"/>
          <p:cNvGrpSpPr/>
          <p:nvPr userDrawn="1"/>
        </p:nvGrpSpPr>
        <p:grpSpPr>
          <a:xfrm rot="1093143">
            <a:off x="7684861" y="3602545"/>
            <a:ext cx="975516" cy="936649"/>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3;p2"/>
          <p:cNvGrpSpPr/>
          <p:nvPr userDrawn="1"/>
        </p:nvGrpSpPr>
        <p:grpSpPr>
          <a:xfrm rot="10800000" flipH="1">
            <a:off x="0" y="1662988"/>
            <a:ext cx="10175022" cy="3480512"/>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6"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7" name="TextBox 16"/>
          <p:cNvSpPr txBox="1"/>
          <p:nvPr userDrawn="1"/>
        </p:nvSpPr>
        <p:spPr>
          <a:xfrm>
            <a:off x="6922851" y="4876800"/>
            <a:ext cx="1605064" cy="215444"/>
          </a:xfrm>
          <a:prstGeom prst="rect">
            <a:avLst/>
          </a:prstGeom>
          <a:noFill/>
        </p:spPr>
        <p:txBody>
          <a:bodyPr wrap="square" rtlCol="0">
            <a:spAutoFit/>
          </a:bodyPr>
          <a:lstStyle/>
          <a:p>
            <a:r>
              <a:rPr lang="en-US" sz="800" dirty="0">
                <a:solidFill>
                  <a:srgbClr val="F37022"/>
                </a:solidFill>
              </a:rPr>
              <a:t>FeistyForwarders_0968120672</a:t>
            </a:r>
          </a:p>
        </p:txBody>
      </p:sp>
      <p:sp>
        <p:nvSpPr>
          <p:cNvPr id="18"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246;p25"/>
          <p:cNvGrpSpPr/>
          <p:nvPr userDrawn="1"/>
        </p:nvGrpSpPr>
        <p:grpSpPr>
          <a:xfrm>
            <a:off x="8429016" y="2303715"/>
            <a:ext cx="514295" cy="474382"/>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2;p25"/>
          <p:cNvGrpSpPr/>
          <p:nvPr userDrawn="1"/>
        </p:nvGrpSpPr>
        <p:grpSpPr>
          <a:xfrm>
            <a:off x="7629971" y="2578996"/>
            <a:ext cx="739324" cy="681878"/>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roup 31"/>
          <p:cNvGrpSpPr/>
          <p:nvPr userDrawn="1"/>
        </p:nvGrpSpPr>
        <p:grpSpPr>
          <a:xfrm>
            <a:off x="3620184" y="264720"/>
            <a:ext cx="1776113" cy="1418528"/>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TextBox 34"/>
            <p:cNvSpPr txBox="1"/>
            <p:nvPr userDrawn="1"/>
          </p:nvSpPr>
          <p:spPr>
            <a:xfrm>
              <a:off x="3693975" y="710267"/>
              <a:ext cx="1672253" cy="523220"/>
            </a:xfrm>
            <a:prstGeom prst="rect">
              <a:avLst/>
            </a:prstGeom>
            <a:noFill/>
          </p:spPr>
          <p:txBody>
            <a:bodyPr wrap="none" rtlCol="0">
              <a:spAutoFit/>
            </a:bodyPr>
            <a:lstStyle/>
            <a:p>
              <a:r>
                <a:rPr lang="en-US" sz="2800" dirty="0">
                  <a:solidFill>
                    <a:srgbClr val="F37022"/>
                  </a:solidFill>
                  <a:latin typeface="UTM Cookies" panose="02040603050506020204" pitchFamily="18" charset="0"/>
                </a:rPr>
                <a:t>CHỦ</a:t>
              </a:r>
              <a:r>
                <a:rPr lang="en-US" sz="2800" baseline="0" dirty="0">
                  <a:solidFill>
                    <a:srgbClr val="F37022"/>
                  </a:solidFill>
                  <a:latin typeface="UTM Cookies" panose="02040603050506020204" pitchFamily="18" charset="0"/>
                </a:rPr>
                <a:t> ĐỀ 2</a:t>
              </a:r>
              <a:endParaRPr lang="en-US" sz="2800" dirty="0">
                <a:solidFill>
                  <a:srgbClr val="F37022"/>
                </a:solidFill>
                <a:latin typeface="UTM Cookies" panose="02040603050506020204" pitchFamily="18" charset="0"/>
              </a:endParaRPr>
            </a:p>
          </p:txBody>
        </p:sp>
      </p:grpSp>
      <p:sp>
        <p:nvSpPr>
          <p:cNvPr id="36"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201;p25"/>
          <p:cNvGrpSpPr/>
          <p:nvPr userDrawn="1"/>
        </p:nvGrpSpPr>
        <p:grpSpPr>
          <a:xfrm rot="186006">
            <a:off x="3963397" y="1246298"/>
            <a:ext cx="501149" cy="10128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189785" y="1282768"/>
            <a:ext cx="3852421" cy="769441"/>
          </a:xfrm>
          <a:prstGeom prst="rect">
            <a:avLst/>
          </a:prstGeom>
          <a:noFill/>
        </p:spPr>
        <p:txBody>
          <a:bodyPr wrap="square" rtlCol="0">
            <a:spAutoFit/>
          </a:bodyPr>
          <a:lstStyle/>
          <a:p>
            <a:r>
              <a:rPr lang="en-US" sz="4400" dirty="0">
                <a:ln w="28575" cmpd="thickThin">
                  <a:solidFill>
                    <a:schemeClr val="accent2">
                      <a:lumMod val="50000"/>
                    </a:schemeClr>
                  </a:solidFill>
                </a:ln>
                <a:solidFill>
                  <a:schemeClr val="bg1"/>
                </a:solidFill>
                <a:latin typeface="UTM Cookies" panose="02040603050506020204" pitchFamily="18" charset="0"/>
              </a:rPr>
              <a:t>RÈN</a:t>
            </a:r>
            <a:r>
              <a:rPr lang="en-US" sz="4400"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4400"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74965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353537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513522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761089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3067829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968592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2217555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2651177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555683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1519862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569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164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438030"/>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solidFill>
                    <a:srgbClr val="438030"/>
                  </a:solidFill>
                  <a:latin typeface="UTM Cookies" panose="02040603050506020204" pitchFamily="18" charset="0"/>
                </a:rPr>
                <a:t>CHỦ</a:t>
              </a:r>
              <a:r>
                <a:rPr lang="en-US" sz="2800" baseline="0" dirty="0">
                  <a:solidFill>
                    <a:srgbClr val="438030"/>
                  </a:solidFill>
                  <a:latin typeface="UTM Cookies" panose="02040603050506020204" pitchFamily="18" charset="0"/>
                </a:rPr>
                <a:t> ĐỀ 4</a:t>
              </a:r>
              <a:endParaRPr lang="en-US" sz="2800" dirty="0">
                <a:solidFill>
                  <a:srgbClr val="438030"/>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38446" y="666654"/>
            <a:ext cx="3269859" cy="1446550"/>
          </a:xfrm>
          <a:prstGeom prst="rect">
            <a:avLst/>
          </a:prstGeom>
          <a:noFill/>
        </p:spPr>
        <p:txBody>
          <a:bodyPr wrap="square" rtlCol="0">
            <a:spAutoFit/>
          </a:bodyPr>
          <a:lstStyle/>
          <a:p>
            <a:pPr algn="ctr"/>
            <a:r>
              <a:rPr lang="en-US" sz="4400" dirty="0">
                <a:ln w="28575" cmpd="thickThin">
                  <a:solidFill>
                    <a:srgbClr val="438030"/>
                  </a:solidFill>
                </a:ln>
                <a:solidFill>
                  <a:schemeClr val="bg1"/>
                </a:solidFill>
                <a:latin typeface="UTM Cookies" panose="02040603050506020204" pitchFamily="18" charset="0"/>
              </a:rPr>
              <a:t>TỰ</a:t>
            </a:r>
            <a:r>
              <a:rPr lang="en-US" sz="4400" baseline="0" dirty="0">
                <a:ln w="28575" cmpd="thickThin">
                  <a:solidFill>
                    <a:srgbClr val="438030"/>
                  </a:solidFill>
                </a:ln>
                <a:solidFill>
                  <a:schemeClr val="bg1"/>
                </a:solidFill>
                <a:latin typeface="UTM Cookies" panose="02040603050506020204" pitchFamily="18" charset="0"/>
              </a:rPr>
              <a:t> PHỤC VỤ BẢN THÂN</a:t>
            </a:r>
            <a:endParaRPr lang="en-US" sz="4400"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16176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80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2D050"/>
              </a:solidFill>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rgbClr val="438030"/>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ln>
                    <a:solidFill>
                      <a:srgbClr val="438030"/>
                    </a:solidFill>
                  </a:ln>
                  <a:solidFill>
                    <a:srgbClr val="92D050"/>
                  </a:solidFill>
                  <a:latin typeface="UTM Cookies" panose="02040603050506020204" pitchFamily="18" charset="0"/>
                </a:rPr>
                <a:t>CHỦ</a:t>
              </a:r>
              <a:r>
                <a:rPr lang="en-US" sz="2800" baseline="0" dirty="0">
                  <a:ln>
                    <a:solidFill>
                      <a:srgbClr val="438030"/>
                    </a:solidFill>
                  </a:ln>
                  <a:solidFill>
                    <a:srgbClr val="92D050"/>
                  </a:solidFill>
                  <a:latin typeface="UTM Cookies" panose="02040603050506020204" pitchFamily="18" charset="0"/>
                </a:rPr>
                <a:t> ĐỀ 5</a:t>
              </a:r>
              <a:endParaRPr lang="en-US" sz="2800"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248166" y="710196"/>
            <a:ext cx="3707295" cy="1446550"/>
          </a:xfrm>
          <a:prstGeom prst="rect">
            <a:avLst/>
          </a:prstGeom>
          <a:noFill/>
        </p:spPr>
        <p:txBody>
          <a:bodyPr wrap="square" rtlCol="0">
            <a:spAutoFit/>
          </a:bodyPr>
          <a:lstStyle/>
          <a:p>
            <a:pPr algn="ctr"/>
            <a:r>
              <a:rPr lang="en-US" sz="4400" dirty="0">
                <a:ln w="28575" cmpd="thickThin">
                  <a:solidFill>
                    <a:srgbClr val="438030"/>
                  </a:solidFill>
                </a:ln>
                <a:solidFill>
                  <a:schemeClr val="bg1"/>
                </a:solidFill>
                <a:latin typeface="UTM Cookies" panose="02040603050506020204" pitchFamily="18" charset="0"/>
              </a:rPr>
              <a:t>GIA ĐÌNH</a:t>
            </a:r>
            <a:r>
              <a:rPr lang="en-US" sz="4400" baseline="0" dirty="0">
                <a:ln w="28575" cmpd="thickThin">
                  <a:solidFill>
                    <a:srgbClr val="438030"/>
                  </a:solidFill>
                </a:ln>
                <a:solidFill>
                  <a:schemeClr val="bg1"/>
                </a:solidFill>
                <a:latin typeface="UTM Cookies" panose="02040603050506020204" pitchFamily="18" charset="0"/>
              </a:rPr>
              <a:t> THÂN THƯƠNG</a:t>
            </a:r>
            <a:endParaRPr lang="en-US" sz="4400"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85621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348343" y="116114"/>
            <a:ext cx="8636000" cy="4717143"/>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733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oogle Shape;13;p2"/>
          <p:cNvGrpSpPr/>
          <p:nvPr userDrawn="1"/>
        </p:nvGrpSpPr>
        <p:grpSpPr>
          <a:xfrm rot="10800000" flipH="1">
            <a:off x="0" y="1662988"/>
            <a:ext cx="10175022" cy="3480512"/>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Google Shape;11;p2"/>
          <p:cNvSpPr/>
          <p:nvPr userDrawn="1"/>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267;p25"/>
          <p:cNvGrpSpPr/>
          <p:nvPr userDrawn="1"/>
        </p:nvGrpSpPr>
        <p:grpSpPr>
          <a:xfrm rot="1093143">
            <a:off x="7684861" y="3602545"/>
            <a:ext cx="975516" cy="936649"/>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9;p2"/>
          <p:cNvSpPr/>
          <p:nvPr userDrawn="1"/>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p2"/>
          <p:cNvSpPr/>
          <p:nvPr userDrawn="1"/>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txBox="1">
            <a:spLocks noGrp="1"/>
          </p:cNvSpPr>
          <p:nvPr>
            <p:ph type="ctrTitle"/>
          </p:nvPr>
        </p:nvSpPr>
        <p:spPr>
          <a:xfrm>
            <a:off x="619050" y="2590575"/>
            <a:ext cx="3657600" cy="14265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4000">
                <a:latin typeface="UTM Androgyne" panose="02040603050506020204" pitchFamily="18" charset="0"/>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dirty="0"/>
          </a:p>
        </p:txBody>
      </p:sp>
      <p:sp>
        <p:nvSpPr>
          <p:cNvPr id="17" name="Google Shape;17;p2"/>
          <p:cNvSpPr txBox="1">
            <a:spLocks noGrp="1"/>
          </p:cNvSpPr>
          <p:nvPr>
            <p:ph type="subTitle" idx="1"/>
          </p:nvPr>
        </p:nvSpPr>
        <p:spPr>
          <a:xfrm>
            <a:off x="619050" y="3889425"/>
            <a:ext cx="3657600" cy="56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24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a:endParaRPr dirty="0"/>
          </a:p>
        </p:txBody>
      </p:sp>
      <p:sp>
        <p:nvSpPr>
          <p:cNvPr id="18" name="TextBox 17"/>
          <p:cNvSpPr txBox="1"/>
          <p:nvPr userDrawn="1"/>
        </p:nvSpPr>
        <p:spPr>
          <a:xfrm>
            <a:off x="6922851" y="4876800"/>
            <a:ext cx="1605064" cy="215444"/>
          </a:xfrm>
          <a:prstGeom prst="rect">
            <a:avLst/>
          </a:prstGeom>
          <a:noFill/>
        </p:spPr>
        <p:txBody>
          <a:bodyPr wrap="square" rtlCol="0">
            <a:spAutoFit/>
          </a:bodyPr>
          <a:lstStyle/>
          <a:p>
            <a:r>
              <a:rPr lang="en-US" sz="800" dirty="0">
                <a:solidFill>
                  <a:schemeClr val="accent5">
                    <a:lumMod val="75000"/>
                  </a:schemeClr>
                </a:solidFill>
              </a:rPr>
              <a:t>FeistyForwarders_0968120672</a:t>
            </a:r>
          </a:p>
        </p:txBody>
      </p:sp>
      <p:sp>
        <p:nvSpPr>
          <p:cNvPr id="19" name="Google Shape;199;p25"/>
          <p:cNvSpPr/>
          <p:nvPr userDrawn="1"/>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46;p25"/>
          <p:cNvGrpSpPr/>
          <p:nvPr userDrawn="1"/>
        </p:nvGrpSpPr>
        <p:grpSpPr>
          <a:xfrm>
            <a:off x="8429016" y="2303715"/>
            <a:ext cx="514295" cy="474382"/>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52;p25"/>
          <p:cNvGrpSpPr/>
          <p:nvPr userDrawn="1"/>
        </p:nvGrpSpPr>
        <p:grpSpPr>
          <a:xfrm>
            <a:off x="7629971" y="2578996"/>
            <a:ext cx="739324" cy="681878"/>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3;p25"/>
          <p:cNvSpPr/>
          <p:nvPr userDrawn="1"/>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roup 32"/>
          <p:cNvGrpSpPr/>
          <p:nvPr userDrawn="1"/>
        </p:nvGrpSpPr>
        <p:grpSpPr>
          <a:xfrm>
            <a:off x="3620184" y="264720"/>
            <a:ext cx="1776113" cy="1418528"/>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TextBox 35"/>
            <p:cNvSpPr txBox="1"/>
            <p:nvPr userDrawn="1"/>
          </p:nvSpPr>
          <p:spPr>
            <a:xfrm>
              <a:off x="3693975" y="710267"/>
              <a:ext cx="1672253" cy="523220"/>
            </a:xfrm>
            <a:prstGeom prst="rect">
              <a:avLst/>
            </a:prstGeom>
            <a:noFill/>
          </p:spPr>
          <p:txBody>
            <a:bodyPr wrap="none" rtlCol="0">
              <a:spAutoFit/>
            </a:bodyPr>
            <a:lstStyle/>
            <a:p>
              <a:r>
                <a:rPr lang="en-US" sz="2800" dirty="0">
                  <a:solidFill>
                    <a:schemeClr val="accent6">
                      <a:lumMod val="50000"/>
                    </a:schemeClr>
                  </a:solidFill>
                  <a:latin typeface="UTM Cookies" panose="02040603050506020204" pitchFamily="18" charset="0"/>
                </a:rPr>
                <a:t>CHỦ</a:t>
              </a:r>
              <a:r>
                <a:rPr lang="en-US" sz="2800" baseline="0" dirty="0">
                  <a:solidFill>
                    <a:schemeClr val="accent6">
                      <a:lumMod val="50000"/>
                    </a:schemeClr>
                  </a:solidFill>
                  <a:latin typeface="UTM Cookies" panose="02040603050506020204" pitchFamily="18" charset="0"/>
                </a:rPr>
                <a:t> ĐỀ 6</a:t>
              </a:r>
              <a:endParaRPr lang="en-US" sz="2800"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201;p25"/>
          <p:cNvGrpSpPr/>
          <p:nvPr userDrawn="1"/>
        </p:nvGrpSpPr>
        <p:grpSpPr>
          <a:xfrm rot="186006">
            <a:off x="3963397" y="1246298"/>
            <a:ext cx="501149" cy="10128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p:cNvSpPr txBox="1"/>
          <p:nvPr userDrawn="1"/>
        </p:nvSpPr>
        <p:spPr>
          <a:xfrm>
            <a:off x="5583758" y="551480"/>
            <a:ext cx="3269859" cy="1938992"/>
          </a:xfrm>
          <a:prstGeom prst="rect">
            <a:avLst/>
          </a:prstGeom>
          <a:noFill/>
        </p:spPr>
        <p:txBody>
          <a:bodyPr wrap="square" rtlCol="0">
            <a:spAutoFit/>
          </a:bodyPr>
          <a:lstStyle/>
          <a:p>
            <a:pPr algn="ctr"/>
            <a:r>
              <a:rPr lang="en-US" sz="4000" dirty="0">
                <a:ln w="28575" cmpd="thickThin">
                  <a:solidFill>
                    <a:srgbClr val="0070C0"/>
                  </a:solidFill>
                </a:ln>
                <a:solidFill>
                  <a:schemeClr val="bg1"/>
                </a:solidFill>
                <a:latin typeface="UTM Cookies" panose="02040603050506020204" pitchFamily="18" charset="0"/>
              </a:rPr>
              <a:t>TỰ</a:t>
            </a:r>
            <a:r>
              <a:rPr lang="en-US" sz="4000" baseline="0" dirty="0">
                <a:ln w="28575" cmpd="thickThin">
                  <a:solidFill>
                    <a:srgbClr val="0070C0"/>
                  </a:solidFill>
                </a:ln>
                <a:solidFill>
                  <a:schemeClr val="bg1"/>
                </a:solidFill>
                <a:latin typeface="UTM Cookies" panose="02040603050506020204" pitchFamily="18" charset="0"/>
              </a:rPr>
              <a:t> CHĂM SÓC VÀ BẢO VỆ BẢN THÂN</a:t>
            </a:r>
            <a:endParaRPr lang="en-US" sz="4000"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01470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6922851" y="4876800"/>
            <a:ext cx="1605064" cy="215444"/>
          </a:xfrm>
          <a:prstGeom prst="rect">
            <a:avLst/>
          </a:prstGeom>
          <a:noFill/>
        </p:spPr>
        <p:txBody>
          <a:bodyPr wrap="square" rtlCol="0">
            <a:spAutoFit/>
          </a:bodyPr>
          <a:lstStyle/>
          <a:p>
            <a:r>
              <a:rPr lang="en-US" sz="800" dirty="0">
                <a:solidFill>
                  <a:schemeClr val="tx1"/>
                </a:solidFill>
              </a:rPr>
              <a:t>FeistyForwarders_0968120672</a:t>
            </a:r>
          </a:p>
        </p:txBody>
      </p:sp>
    </p:spTree>
  </p:cSld>
  <p:clrMap bg1="lt1" tx1="dk1" bg2="dk2" tx2="lt2" accent1="accent1" accent2="accent2" accent3="accent3" accent4="accent4" accent5="accent5" accent6="accent6" hlink="hlink" folHlink="folHlink"/>
  <p:sldLayoutIdLst>
    <p:sldLayoutId id="2147483676" r:id="rId1"/>
    <p:sldLayoutId id="2147483671" r:id="rId2"/>
    <p:sldLayoutId id="2147483679" r:id="rId3"/>
    <p:sldLayoutId id="2147483680" r:id="rId4"/>
    <p:sldLayoutId id="2147483672" r:id="rId5"/>
    <p:sldLayoutId id="2147483681" r:id="rId6"/>
    <p:sldLayoutId id="2147483673" r:id="rId7"/>
    <p:sldLayoutId id="2147483682" r:id="rId8"/>
    <p:sldLayoutId id="2147483674" r:id="rId9"/>
    <p:sldLayoutId id="2147483683" r:id="rId10"/>
    <p:sldLayoutId id="2147483675" r:id="rId11"/>
    <p:sldLayoutId id="2147483684" r:id="rId12"/>
    <p:sldLayoutId id="2147483677" r:id="rId13"/>
    <p:sldLayoutId id="2147483685" r:id="rId14"/>
    <p:sldLayoutId id="2147483678" r:id="rId15"/>
    <p:sldLayoutId id="2147483655" r:id="rId16"/>
    <p:sldLayoutId id="214748368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74FA68B-851B-4497-92DD-AD9676CFD6C7}" type="datetimeFigureOut">
              <a:rPr lang="zh-CN" altLang="en-US" smtClean="0"/>
              <a:pPr/>
              <a:t>2022/2/22</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1FF504A-745A-48EA-80ED-493236BBE933}" type="slidenum">
              <a:rPr lang="zh-CN" altLang="en-US" smtClean="0"/>
              <a:pPr/>
              <a:t>‹#›</a:t>
            </a:fld>
            <a:endParaRPr lang="zh-CN" altLang="en-US"/>
          </a:p>
        </p:txBody>
      </p:sp>
    </p:spTree>
    <p:extLst>
      <p:ext uri="{BB962C8B-B14F-4D97-AF65-F5344CB8AC3E}">
        <p14:creationId xmlns:p14="http://schemas.microsoft.com/office/powerpoint/2010/main" val="330706850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10.xml"/><Relationship Id="rId5" Type="http://schemas.microsoft.com/office/2007/relationships/hdphoto" Target="../media/hdphoto6.wdp"/><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0.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7.png"/><Relationship Id="rId7" Type="http://schemas.openxmlformats.org/officeDocument/2006/relationships/customXml" Target="../ink/ink2.xml"/><Relationship Id="rId2" Type="http://schemas.openxmlformats.org/officeDocument/2006/relationships/image" Target="../media/image6.png"/><Relationship Id="rId1" Type="http://schemas.openxmlformats.org/officeDocument/2006/relationships/slideLayout" Target="../slideLayouts/slideLayout10.xml"/><Relationship Id="rId6" Type="http://schemas.openxmlformats.org/officeDocument/2006/relationships/image" Target="../media/image50.png"/><Relationship Id="rId5" Type="http://schemas.openxmlformats.org/officeDocument/2006/relationships/customXml" Target="../ink/ink1.xml"/><Relationship Id="rId4" Type="http://schemas.microsoft.com/office/2007/relationships/hdphoto" Target="../media/hdphoto2.wdp"/><Relationship Id="rId9" Type="http://schemas.openxmlformats.org/officeDocument/2006/relationships/customXml" Target="../ink/ink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BC7442D-17D8-457E-9DD3-10F952231732}"/>
              </a:ext>
            </a:extLst>
          </p:cNvPr>
          <p:cNvSpPr>
            <a:spLocks noGrp="1"/>
          </p:cNvSpPr>
          <p:nvPr>
            <p:ph type="ctrTitle"/>
          </p:nvPr>
        </p:nvSpPr>
        <p:spPr>
          <a:xfrm>
            <a:off x="287065" y="2920093"/>
            <a:ext cx="6560050" cy="1426500"/>
          </a:xfrm>
        </p:spPr>
        <p:txBody>
          <a:bodyPr/>
          <a:lstStyle/>
          <a:p>
            <a:r>
              <a:rPr lang="vi-VN" dirty="0"/>
              <a:t>Bài 24: Phòng tránh bị bắt cóc</a:t>
            </a:r>
          </a:p>
        </p:txBody>
      </p:sp>
    </p:spTree>
    <p:extLst>
      <p:ext uri="{BB962C8B-B14F-4D97-AF65-F5344CB8AC3E}">
        <p14:creationId xmlns:p14="http://schemas.microsoft.com/office/powerpoint/2010/main" val="199710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249997-11FC-426B-A816-2900CA7EA31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496773" y="1245141"/>
            <a:ext cx="8266227" cy="3775814"/>
          </a:xfrm>
          <a:prstGeom prst="rect">
            <a:avLst/>
          </a:prstGeom>
        </p:spPr>
      </p:pic>
      <p:sp>
        <p:nvSpPr>
          <p:cNvPr id="5" name="TextBox 4">
            <a:extLst>
              <a:ext uri="{FF2B5EF4-FFF2-40B4-BE49-F238E27FC236}">
                <a16:creationId xmlns:a16="http://schemas.microsoft.com/office/drawing/2014/main" id="{C91093C8-99F0-4BB8-B814-6DF2325B89AE}"/>
              </a:ext>
            </a:extLst>
          </p:cNvPr>
          <p:cNvSpPr txBox="1"/>
          <p:nvPr/>
        </p:nvSpPr>
        <p:spPr>
          <a:xfrm>
            <a:off x="496772" y="122546"/>
            <a:ext cx="8353313" cy="1200329"/>
          </a:xfrm>
          <a:prstGeom prst="rect">
            <a:avLst/>
          </a:prstGeom>
          <a:noFill/>
        </p:spPr>
        <p:txBody>
          <a:bodyPr wrap="square" rtlCol="0">
            <a:spAutoFit/>
          </a:bodyPr>
          <a:lstStyle/>
          <a:p>
            <a:pPr algn="just"/>
            <a:r>
              <a:rPr lang="vi-VN" sz="2400" i="1" dirty="0">
                <a:solidFill>
                  <a:srgbClr val="0432FF"/>
                </a:solidFill>
              </a:rPr>
              <a:t>Tình huống 1: </a:t>
            </a:r>
            <a:r>
              <a:rPr lang="vi-VN" sz="2400" i="1" dirty="0">
                <a:solidFill>
                  <a:srgbClr val="002060"/>
                </a:solidFill>
              </a:rPr>
              <a:t>Sơn đang đứng một mình ở cổng trường chờ bố mẹ đến đón thì phát hiện có người lạ theo dõi mình. </a:t>
            </a:r>
            <a:r>
              <a:rPr lang="vi-VN" sz="2400" i="1" dirty="0">
                <a:solidFill>
                  <a:srgbClr val="FF0000"/>
                </a:solidFill>
              </a:rPr>
              <a:t>Nếu là Sơn, em sẽ làm gì?</a:t>
            </a:r>
          </a:p>
        </p:txBody>
      </p:sp>
      <p:sp>
        <p:nvSpPr>
          <p:cNvPr id="6" name="TextBox 5">
            <a:extLst>
              <a:ext uri="{FF2B5EF4-FFF2-40B4-BE49-F238E27FC236}">
                <a16:creationId xmlns:a16="http://schemas.microsoft.com/office/drawing/2014/main" id="{F3D7C3F5-FA2C-4825-82AE-4EF06FB5E375}"/>
              </a:ext>
            </a:extLst>
          </p:cNvPr>
          <p:cNvSpPr txBox="1"/>
          <p:nvPr/>
        </p:nvSpPr>
        <p:spPr>
          <a:xfrm>
            <a:off x="5380073" y="1411517"/>
            <a:ext cx="3382927" cy="1200329"/>
          </a:xfrm>
          <a:prstGeom prst="rect">
            <a:avLst/>
          </a:prstGeom>
          <a:solidFill>
            <a:schemeClr val="bg1"/>
          </a:solidFill>
          <a:ln>
            <a:solidFill>
              <a:srgbClr val="FF0000"/>
            </a:solidFill>
          </a:ln>
        </p:spPr>
        <p:txBody>
          <a:bodyPr wrap="square" rtlCol="0">
            <a:spAutoFit/>
          </a:bodyPr>
          <a:lstStyle/>
          <a:p>
            <a:r>
              <a:rPr lang="vi-VN" sz="1800" dirty="0">
                <a:solidFill>
                  <a:srgbClr val="FF0000"/>
                </a:solidFill>
              </a:rPr>
              <a:t>- Đi ngay vào phòng bảo vệ của trường.</a:t>
            </a:r>
          </a:p>
          <a:p>
            <a:r>
              <a:rPr lang="vi-VN" sz="1800" dirty="0">
                <a:solidFill>
                  <a:srgbClr val="FF0000"/>
                </a:solidFill>
              </a:rPr>
              <a:t>- Mượn bác bảo vệ điện thoại và gọi điện cho bố mẹ.</a:t>
            </a:r>
          </a:p>
        </p:txBody>
      </p:sp>
    </p:spTree>
    <p:extLst>
      <p:ext uri="{BB962C8B-B14F-4D97-AF65-F5344CB8AC3E}">
        <p14:creationId xmlns:p14="http://schemas.microsoft.com/office/powerpoint/2010/main" val="215918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p:tgtEl>
                                          <p:spTgt spid="6"/>
                                        </p:tgtEl>
                                        <p:attrNameLst>
                                          <p:attrName>ppt_y</p:attrName>
                                        </p:attrNameLst>
                                      </p:cBhvr>
                                      <p:tavLst>
                                        <p:tav tm="0">
                                          <p:val>
                                            <p:strVal val="#ppt_y+#ppt_h*1.125000"/>
                                          </p:val>
                                        </p:tav>
                                        <p:tav tm="100000">
                                          <p:val>
                                            <p:strVal val="#ppt_y"/>
                                          </p:val>
                                        </p:tav>
                                      </p:tavLst>
                                    </p:anim>
                                    <p:animEffect transition="in" filter="wipe(up)">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1093C8-99F0-4BB8-B814-6DF2325B89AE}"/>
              </a:ext>
            </a:extLst>
          </p:cNvPr>
          <p:cNvSpPr txBox="1"/>
          <p:nvPr/>
        </p:nvSpPr>
        <p:spPr>
          <a:xfrm>
            <a:off x="0" y="6193"/>
            <a:ext cx="9148762" cy="830997"/>
          </a:xfrm>
          <a:prstGeom prst="rect">
            <a:avLst/>
          </a:prstGeom>
          <a:noFill/>
        </p:spPr>
        <p:txBody>
          <a:bodyPr wrap="square" rtlCol="0">
            <a:spAutoFit/>
          </a:bodyPr>
          <a:lstStyle/>
          <a:p>
            <a:pPr algn="just"/>
            <a:r>
              <a:rPr lang="vi-VN" sz="2400" i="1" dirty="0">
                <a:solidFill>
                  <a:srgbClr val="0432FF"/>
                </a:solidFill>
              </a:rPr>
              <a:t>Tình huống 2: </a:t>
            </a:r>
            <a:r>
              <a:rPr lang="vi-VN" sz="2400" i="1" dirty="0">
                <a:solidFill>
                  <a:srgbClr val="002060"/>
                </a:solidFill>
              </a:rPr>
              <a:t>Trên đường từ trường về nhà, Nga gặp </a:t>
            </a:r>
            <a:r>
              <a:rPr lang="vi-VN" sz="2400" i="1">
                <a:solidFill>
                  <a:srgbClr val="002060"/>
                </a:solidFill>
              </a:rPr>
              <a:t>một người </a:t>
            </a:r>
            <a:r>
              <a:rPr lang="vi-VN" sz="2400" i="1" dirty="0">
                <a:solidFill>
                  <a:srgbClr val="002060"/>
                </a:solidFill>
              </a:rPr>
              <a:t>lạ cho quà và rủ đi cùng. </a:t>
            </a:r>
            <a:r>
              <a:rPr lang="vi-VN" sz="2400" i="1" dirty="0">
                <a:solidFill>
                  <a:srgbClr val="FF0000"/>
                </a:solidFill>
              </a:rPr>
              <a:t>Nếu là Nga, em sẽ ứng xử thế nào?</a:t>
            </a:r>
          </a:p>
        </p:txBody>
      </p:sp>
      <p:pic>
        <p:nvPicPr>
          <p:cNvPr id="3" name="Picture 2">
            <a:extLst>
              <a:ext uri="{FF2B5EF4-FFF2-40B4-BE49-F238E27FC236}">
                <a16:creationId xmlns:a16="http://schemas.microsoft.com/office/drawing/2014/main" id="{C007B591-37AB-4B47-A737-9201B17B600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631371" y="1025750"/>
            <a:ext cx="8136391" cy="3955914"/>
          </a:xfrm>
          <a:prstGeom prst="rect">
            <a:avLst/>
          </a:prstGeom>
        </p:spPr>
      </p:pic>
      <p:sp>
        <p:nvSpPr>
          <p:cNvPr id="6" name="TextBox 5">
            <a:extLst>
              <a:ext uri="{FF2B5EF4-FFF2-40B4-BE49-F238E27FC236}">
                <a16:creationId xmlns:a16="http://schemas.microsoft.com/office/drawing/2014/main" id="{CCC7513B-137C-4EA6-A8F7-E871074A3E63}"/>
              </a:ext>
            </a:extLst>
          </p:cNvPr>
          <p:cNvSpPr txBox="1"/>
          <p:nvPr/>
        </p:nvSpPr>
        <p:spPr>
          <a:xfrm>
            <a:off x="5598579" y="1122581"/>
            <a:ext cx="3092983" cy="1200329"/>
          </a:xfrm>
          <a:prstGeom prst="rect">
            <a:avLst/>
          </a:prstGeom>
          <a:solidFill>
            <a:schemeClr val="bg1"/>
          </a:solidFill>
          <a:ln>
            <a:solidFill>
              <a:srgbClr val="FF0000"/>
            </a:solidFill>
          </a:ln>
        </p:spPr>
        <p:txBody>
          <a:bodyPr wrap="square" rtlCol="0">
            <a:spAutoFit/>
          </a:bodyPr>
          <a:lstStyle/>
          <a:p>
            <a:r>
              <a:rPr lang="vi-VN" sz="1800" dirty="0">
                <a:solidFill>
                  <a:srgbClr val="FF0000"/>
                </a:solidFill>
              </a:rPr>
              <a:t>- Nói rằng: “</a:t>
            </a:r>
            <a:r>
              <a:rPr lang="vi-VN" sz="1800" i="1" dirty="0">
                <a:solidFill>
                  <a:srgbClr val="FF0000"/>
                </a:solidFill>
              </a:rPr>
              <a:t>Cháu không cần quà ạ. Cháu đang đi về nhà nên không muốn đi chơi”.</a:t>
            </a:r>
          </a:p>
          <a:p>
            <a:r>
              <a:rPr lang="vi-VN" sz="1800" dirty="0">
                <a:solidFill>
                  <a:srgbClr val="FF0000"/>
                </a:solidFill>
              </a:rPr>
              <a:t>- Chạy nhanh về nhà.</a:t>
            </a:r>
          </a:p>
        </p:txBody>
      </p:sp>
    </p:spTree>
    <p:extLst>
      <p:ext uri="{BB962C8B-B14F-4D97-AF65-F5344CB8AC3E}">
        <p14:creationId xmlns:p14="http://schemas.microsoft.com/office/powerpoint/2010/main" val="104713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p:tgtEl>
                                          <p:spTgt spid="6"/>
                                        </p:tgtEl>
                                        <p:attrNameLst>
                                          <p:attrName>ppt_y</p:attrName>
                                        </p:attrNameLst>
                                      </p:cBhvr>
                                      <p:tavLst>
                                        <p:tav tm="0">
                                          <p:val>
                                            <p:strVal val="#ppt_y+#ppt_h*1.125000"/>
                                          </p:val>
                                        </p:tav>
                                        <p:tav tm="100000">
                                          <p:val>
                                            <p:strVal val="#ppt_y"/>
                                          </p:val>
                                        </p:tav>
                                      </p:tavLst>
                                    </p:anim>
                                    <p:animEffect transition="in" filter="wipe(up)">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149649" y="240291"/>
            <a:ext cx="6143409"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641529" y="951480"/>
            <a:ext cx="5476565" cy="3018798"/>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800" dirty="0" err="1">
                <a:latin typeface="Arial" panose="020B0604020202020204" pitchFamily="34" charset="0"/>
                <a:cs typeface="Arial" panose="020B0604020202020204" pitchFamily="34" charset="0"/>
              </a:rPr>
              <a:t>Chúng</a:t>
            </a:r>
            <a:r>
              <a:rPr lang="en-US" sz="2800" dirty="0">
                <a:latin typeface="Arial" panose="020B0604020202020204" pitchFamily="34" charset="0"/>
                <a:cs typeface="Arial" panose="020B0604020202020204" pitchFamily="34" charset="0"/>
              </a:rPr>
              <a:t> ta </a:t>
            </a:r>
            <a:r>
              <a:rPr lang="en-US" sz="2800" dirty="0" err="1">
                <a:latin typeface="Arial" panose="020B0604020202020204" pitchFamily="34" charset="0"/>
                <a:cs typeface="Arial" panose="020B0604020202020204" pitchFamily="34" charset="0"/>
              </a:rPr>
              <a:t>cần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biết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bảo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vệ</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hãy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chóng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tìm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kiếm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giúp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từ</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lớn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đáng</a:t>
            </a:r>
            <a:r>
              <a:rPr lang="en-US" sz="2800" dirty="0">
                <a:latin typeface="Arial" panose="020B0604020202020204" pitchFamily="34" charset="0"/>
                <a:cs typeface="Arial" panose="020B0604020202020204" pitchFamily="34" charset="0"/>
              </a:rPr>
              <a:t> tin </a:t>
            </a:r>
            <a:r>
              <a:rPr lang="en-US" sz="2800" dirty="0" err="1">
                <a:latin typeface="Arial" panose="020B0604020202020204" pitchFamily="34" charset="0"/>
                <a:cs typeface="Arial" panose="020B0604020202020204" pitchFamily="34" charset="0"/>
              </a:rPr>
              <a:t>cậy</a:t>
            </a:r>
            <a:r>
              <a:rPr lang="en-US" sz="2800" dirty="0">
                <a:latin typeface="Arial" panose="020B0604020202020204" pitchFamily="34" charset="0"/>
                <a:cs typeface="Arial" panose="020B0604020202020204" pitchFamily="34" charset="0"/>
              </a:rPr>
              <a:t>.</a:t>
            </a:r>
            <a:endParaRPr sz="2800"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521125" y="422594"/>
            <a:ext cx="1387205" cy="1161840"/>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16347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833362" y="3418801"/>
            <a:ext cx="7657866" cy="646331"/>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cap="none" spc="0" dirty="0">
                <a:ln/>
                <a:solidFill>
                  <a:schemeClr val="accent3"/>
                </a:solidFill>
                <a:effectLst/>
              </a:rPr>
              <a:t>MỞ RỘNG VÀ TỔNG KẾT CHỦ ĐỀ</a:t>
            </a:r>
          </a:p>
        </p:txBody>
      </p:sp>
      <p:pic>
        <p:nvPicPr>
          <p:cNvPr id="4" name="Picture 3">
            <a:extLst>
              <a:ext uri="{FF2B5EF4-FFF2-40B4-BE49-F238E27FC236}">
                <a16:creationId xmlns:a16="http://schemas.microsoft.com/office/drawing/2014/main" id="{6408F631-F171-E548-A58B-359A130EA1C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29060" r="23152" b="30023"/>
          <a:stretch/>
        </p:blipFill>
        <p:spPr>
          <a:xfrm>
            <a:off x="1763486" y="163286"/>
            <a:ext cx="5867400" cy="29942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08142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descr="Nâng cao kết quả học tập lí thuyết môn Giáo dục quốc phòng - an ninh bằng  phương pháp &amp;quot;Thảo luận nhóm&amp;quot; - Sách Giải">
            <a:extLst>
              <a:ext uri="{FF2B5EF4-FFF2-40B4-BE49-F238E27FC236}">
                <a16:creationId xmlns:a16="http://schemas.microsoft.com/office/drawing/2014/main" id="{E240F81F-6FAF-3145-B499-C5F5E81213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7089" y="321012"/>
            <a:ext cx="4931923" cy="35797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DF52F1B-0B96-9142-B97A-10D6781126AE}"/>
              </a:ext>
            </a:extLst>
          </p:cNvPr>
          <p:cNvSpPr txBox="1"/>
          <p:nvPr/>
        </p:nvSpPr>
        <p:spPr>
          <a:xfrm>
            <a:off x="827314" y="4022443"/>
            <a:ext cx="8316686" cy="523220"/>
          </a:xfrm>
          <a:prstGeom prst="rect">
            <a:avLst/>
          </a:prstGeom>
          <a:noFill/>
        </p:spPr>
        <p:txBody>
          <a:bodyPr wrap="square" rtlCol="0">
            <a:spAutoFit/>
          </a:bodyPr>
          <a:lstStyle/>
          <a:p>
            <a:r>
              <a:rPr lang="en-US" sz="2800" dirty="0" err="1">
                <a:solidFill>
                  <a:schemeClr val="tx1"/>
                </a:solidFill>
              </a:rPr>
              <a:t>Thảo</a:t>
            </a:r>
            <a:r>
              <a:rPr lang="en-US" sz="2800" dirty="0">
                <a:solidFill>
                  <a:schemeClr val="tx1"/>
                </a:solidFill>
              </a:rPr>
              <a:t> </a:t>
            </a:r>
            <a:r>
              <a:rPr lang="en-US" sz="2800" dirty="0" err="1">
                <a:solidFill>
                  <a:schemeClr val="tx1"/>
                </a:solidFill>
              </a:rPr>
              <a:t>luận</a:t>
            </a:r>
            <a:r>
              <a:rPr lang="en-US" sz="2800" dirty="0">
                <a:solidFill>
                  <a:schemeClr val="tx1"/>
                </a:solidFill>
              </a:rPr>
              <a:t> </a:t>
            </a:r>
            <a:r>
              <a:rPr lang="en-US" sz="2800" dirty="0" err="1">
                <a:solidFill>
                  <a:schemeClr val="tx1"/>
                </a:solidFill>
              </a:rPr>
              <a:t>về</a:t>
            </a:r>
            <a:r>
              <a:rPr lang="en-US" sz="2800" dirty="0">
                <a:solidFill>
                  <a:schemeClr val="tx1"/>
                </a:solidFill>
              </a:rPr>
              <a:t> </a:t>
            </a:r>
            <a:r>
              <a:rPr lang="en-US" sz="2800" dirty="0" err="1">
                <a:solidFill>
                  <a:schemeClr val="tx1"/>
                </a:solidFill>
              </a:rPr>
              <a:t>cách</a:t>
            </a:r>
            <a:r>
              <a:rPr lang="en-US" sz="2800" dirty="0">
                <a:solidFill>
                  <a:schemeClr val="tx1"/>
                </a:solidFill>
              </a:rPr>
              <a:t> </a:t>
            </a:r>
            <a:r>
              <a:rPr lang="en-US" sz="2800" dirty="0" err="1">
                <a:solidFill>
                  <a:schemeClr val="tx1"/>
                </a:solidFill>
              </a:rPr>
              <a:t>phân</a:t>
            </a:r>
            <a:r>
              <a:rPr lang="en-US" sz="2800" dirty="0">
                <a:solidFill>
                  <a:schemeClr val="tx1"/>
                </a:solidFill>
              </a:rPr>
              <a:t> </a:t>
            </a:r>
            <a:r>
              <a:rPr lang="en-US" sz="2800" dirty="0" err="1">
                <a:solidFill>
                  <a:schemeClr val="tx1"/>
                </a:solidFill>
              </a:rPr>
              <a:t>biệt</a:t>
            </a:r>
            <a:r>
              <a:rPr lang="en-US" sz="2800" dirty="0">
                <a:solidFill>
                  <a:schemeClr val="tx1"/>
                </a:solidFill>
              </a:rPr>
              <a:t> </a:t>
            </a:r>
            <a:r>
              <a:rPr lang="en-US" sz="2800" dirty="0" err="1">
                <a:solidFill>
                  <a:schemeClr val="tx1"/>
                </a:solidFill>
              </a:rPr>
              <a:t>người</a:t>
            </a:r>
            <a:r>
              <a:rPr lang="en-US" sz="2800" dirty="0">
                <a:solidFill>
                  <a:schemeClr val="tx1"/>
                </a:solidFill>
              </a:rPr>
              <a:t> </a:t>
            </a:r>
            <a:r>
              <a:rPr lang="en-US" sz="2800" dirty="0" err="1">
                <a:solidFill>
                  <a:schemeClr val="tx1"/>
                </a:solidFill>
              </a:rPr>
              <a:t>quen</a:t>
            </a:r>
            <a:r>
              <a:rPr lang="en-US" sz="2800" dirty="0">
                <a:solidFill>
                  <a:schemeClr val="tx1"/>
                </a:solidFill>
              </a:rPr>
              <a:t>, </a:t>
            </a:r>
            <a:r>
              <a:rPr lang="en-US" sz="2800" dirty="0" err="1">
                <a:solidFill>
                  <a:schemeClr val="tx1"/>
                </a:solidFill>
              </a:rPr>
              <a:t>người</a:t>
            </a:r>
            <a:r>
              <a:rPr lang="en-US" sz="2800" dirty="0">
                <a:solidFill>
                  <a:schemeClr val="tx1"/>
                </a:solidFill>
              </a:rPr>
              <a:t> </a:t>
            </a:r>
            <a:r>
              <a:rPr lang="en-US" sz="2800" dirty="0" err="1">
                <a:solidFill>
                  <a:schemeClr val="tx1"/>
                </a:solidFill>
              </a:rPr>
              <a:t>lạ</a:t>
            </a:r>
            <a:endParaRPr lang="vi-VN" sz="2800" i="1" dirty="0">
              <a:solidFill>
                <a:schemeClr val="tx1"/>
              </a:solidFill>
            </a:endParaRPr>
          </a:p>
        </p:txBody>
      </p:sp>
    </p:spTree>
    <p:extLst>
      <p:ext uri="{BB962C8B-B14F-4D97-AF65-F5344CB8AC3E}">
        <p14:creationId xmlns:p14="http://schemas.microsoft.com/office/powerpoint/2010/main" val="2685272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050" name="Picture 2" descr="Con muốn sống chung với ông bà nhưng cha ngại ở rể - Báo Phụ Nữ">
            <a:extLst>
              <a:ext uri="{FF2B5EF4-FFF2-40B4-BE49-F238E27FC236}">
                <a16:creationId xmlns:a16="http://schemas.microsoft.com/office/drawing/2014/main" id="{4A28BF08-9BC5-764F-B171-B03043326C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930" y="68036"/>
            <a:ext cx="3390900" cy="366848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616D65D-78A3-2A47-BD2B-AA8AD951E78E}"/>
              </a:ext>
            </a:extLst>
          </p:cNvPr>
          <p:cNvSpPr txBox="1"/>
          <p:nvPr/>
        </p:nvSpPr>
        <p:spPr>
          <a:xfrm>
            <a:off x="3891643" y="325129"/>
            <a:ext cx="4745189" cy="830997"/>
          </a:xfrm>
          <a:prstGeom prst="rect">
            <a:avLst/>
          </a:prstGeom>
          <a:noFill/>
        </p:spPr>
        <p:txBody>
          <a:bodyPr wrap="square" rtlCol="0">
            <a:spAutoFit/>
          </a:bodyPr>
          <a:lstStyle/>
          <a:p>
            <a:r>
              <a:rPr lang="en-US" sz="2400" dirty="0">
                <a:solidFill>
                  <a:schemeClr val="tx1"/>
                </a:solidFill>
              </a:rPr>
              <a:t>- </a:t>
            </a:r>
            <a:r>
              <a:rPr lang="en-US" sz="2400" dirty="0" err="1">
                <a:solidFill>
                  <a:schemeClr val="tx1"/>
                </a:solidFill>
              </a:rPr>
              <a:t>Ông</a:t>
            </a:r>
            <a:r>
              <a:rPr lang="en-US" sz="2400" dirty="0">
                <a:solidFill>
                  <a:schemeClr val="tx1"/>
                </a:solidFill>
              </a:rPr>
              <a:t>, </a:t>
            </a:r>
            <a:r>
              <a:rPr lang="en-US" sz="2400" dirty="0" err="1">
                <a:solidFill>
                  <a:schemeClr val="tx1"/>
                </a:solidFill>
              </a:rPr>
              <a:t>bà</a:t>
            </a:r>
            <a:r>
              <a:rPr lang="en-US" sz="2400" dirty="0">
                <a:solidFill>
                  <a:schemeClr val="tx1"/>
                </a:solidFill>
              </a:rPr>
              <a:t> </a:t>
            </a:r>
            <a:r>
              <a:rPr lang="en-US" sz="2400" dirty="0" err="1">
                <a:solidFill>
                  <a:schemeClr val="tx1"/>
                </a:solidFill>
              </a:rPr>
              <a:t>nội</a:t>
            </a:r>
            <a:r>
              <a:rPr lang="en-US" sz="2400" dirty="0">
                <a:solidFill>
                  <a:schemeClr val="tx1"/>
                </a:solidFill>
              </a:rPr>
              <a:t>/ </a:t>
            </a:r>
            <a:r>
              <a:rPr lang="en-US" sz="2400" dirty="0" err="1">
                <a:solidFill>
                  <a:schemeClr val="tx1"/>
                </a:solidFill>
              </a:rPr>
              <a:t>ngoại</a:t>
            </a:r>
            <a:r>
              <a:rPr lang="en-US" sz="2400" dirty="0">
                <a:solidFill>
                  <a:schemeClr val="tx1"/>
                </a:solidFill>
              </a:rPr>
              <a:t> </a:t>
            </a:r>
            <a:r>
              <a:rPr lang="en-US" sz="2400" dirty="0" err="1">
                <a:solidFill>
                  <a:schemeClr val="tx1"/>
                </a:solidFill>
              </a:rPr>
              <a:t>của</a:t>
            </a:r>
            <a:r>
              <a:rPr lang="en-US" sz="2400" dirty="0">
                <a:solidFill>
                  <a:schemeClr val="tx1"/>
                </a:solidFill>
              </a:rPr>
              <a:t> </a:t>
            </a:r>
            <a:r>
              <a:rPr lang="en-US" sz="2400" dirty="0" err="1">
                <a:solidFill>
                  <a:schemeClr val="tx1"/>
                </a:solidFill>
              </a:rPr>
              <a:t>em</a:t>
            </a:r>
            <a:r>
              <a:rPr lang="en-US" sz="2400" dirty="0">
                <a:solidFill>
                  <a:schemeClr val="tx1"/>
                </a:solidFill>
              </a:rPr>
              <a:t> </a:t>
            </a:r>
            <a:r>
              <a:rPr lang="en-US" sz="2400" dirty="0" err="1">
                <a:solidFill>
                  <a:schemeClr val="tx1"/>
                </a:solidFill>
              </a:rPr>
              <a:t>có</a:t>
            </a:r>
            <a:r>
              <a:rPr lang="en-US" sz="2400" dirty="0">
                <a:solidFill>
                  <a:schemeClr val="tx1"/>
                </a:solidFill>
              </a:rPr>
              <a:t> </a:t>
            </a:r>
            <a:r>
              <a:rPr lang="en-US" sz="2400" dirty="0" err="1">
                <a:solidFill>
                  <a:schemeClr val="tx1"/>
                </a:solidFill>
              </a:rPr>
              <a:t>vẻ</a:t>
            </a:r>
            <a:r>
              <a:rPr lang="en-US" sz="2400" dirty="0">
                <a:solidFill>
                  <a:schemeClr val="tx1"/>
                </a:solidFill>
              </a:rPr>
              <a:t> </a:t>
            </a:r>
            <a:r>
              <a:rPr lang="en-US" sz="2400" dirty="0" err="1">
                <a:solidFill>
                  <a:schemeClr val="tx1"/>
                </a:solidFill>
              </a:rPr>
              <a:t>ngoài</a:t>
            </a:r>
            <a:r>
              <a:rPr lang="en-US" sz="2400" dirty="0">
                <a:solidFill>
                  <a:schemeClr val="tx1"/>
                </a:solidFill>
              </a:rPr>
              <a:t> </a:t>
            </a:r>
            <a:r>
              <a:rPr lang="en-US" sz="2400" dirty="0" err="1">
                <a:solidFill>
                  <a:schemeClr val="tx1"/>
                </a:solidFill>
              </a:rPr>
              <a:t>như</a:t>
            </a:r>
            <a:r>
              <a:rPr lang="en-US" sz="2400" dirty="0">
                <a:solidFill>
                  <a:schemeClr val="tx1"/>
                </a:solidFill>
              </a:rPr>
              <a:t> </a:t>
            </a:r>
            <a:r>
              <a:rPr lang="en-US" sz="2400" dirty="0" err="1">
                <a:solidFill>
                  <a:schemeClr val="tx1"/>
                </a:solidFill>
              </a:rPr>
              <a:t>thế</a:t>
            </a:r>
            <a:r>
              <a:rPr lang="en-US" sz="2400" dirty="0">
                <a:solidFill>
                  <a:schemeClr val="tx1"/>
                </a:solidFill>
              </a:rPr>
              <a:t> </a:t>
            </a:r>
            <a:r>
              <a:rPr lang="en-US" sz="2400" dirty="0" err="1">
                <a:solidFill>
                  <a:schemeClr val="tx1"/>
                </a:solidFill>
              </a:rPr>
              <a:t>nào</a:t>
            </a:r>
            <a:r>
              <a:rPr lang="en-US" sz="2400" dirty="0">
                <a:solidFill>
                  <a:schemeClr val="tx1"/>
                </a:solidFill>
              </a:rPr>
              <a:t>?</a:t>
            </a:r>
            <a:endParaRPr lang="vi-VN" sz="2400" i="1" dirty="0">
              <a:solidFill>
                <a:schemeClr val="tx1"/>
              </a:solidFill>
            </a:endParaRPr>
          </a:p>
        </p:txBody>
      </p:sp>
      <p:sp>
        <p:nvSpPr>
          <p:cNvPr id="7" name="TextBox 6">
            <a:extLst>
              <a:ext uri="{FF2B5EF4-FFF2-40B4-BE49-F238E27FC236}">
                <a16:creationId xmlns:a16="http://schemas.microsoft.com/office/drawing/2014/main" id="{FA56D02B-363A-524C-9E38-4646418AF997}"/>
              </a:ext>
            </a:extLst>
          </p:cNvPr>
          <p:cNvSpPr txBox="1"/>
          <p:nvPr/>
        </p:nvSpPr>
        <p:spPr>
          <a:xfrm>
            <a:off x="3891643" y="1301722"/>
            <a:ext cx="4865913" cy="830997"/>
          </a:xfrm>
          <a:prstGeom prst="rect">
            <a:avLst/>
          </a:prstGeom>
          <a:noFill/>
        </p:spPr>
        <p:txBody>
          <a:bodyPr wrap="square" rtlCol="0">
            <a:spAutoFit/>
          </a:bodyPr>
          <a:lstStyle/>
          <a:p>
            <a:r>
              <a:rPr lang="en-US" sz="2400" dirty="0">
                <a:solidFill>
                  <a:schemeClr val="tx1"/>
                </a:solidFill>
              </a:rPr>
              <a:t>- </a:t>
            </a:r>
            <a:r>
              <a:rPr lang="en-US" sz="2400" dirty="0" err="1">
                <a:solidFill>
                  <a:schemeClr val="tx1"/>
                </a:solidFill>
              </a:rPr>
              <a:t>Giọng</a:t>
            </a:r>
            <a:r>
              <a:rPr lang="en-US" sz="2400" dirty="0">
                <a:solidFill>
                  <a:schemeClr val="tx1"/>
                </a:solidFill>
              </a:rPr>
              <a:t> </a:t>
            </a:r>
            <a:r>
              <a:rPr lang="en-US" sz="2400" dirty="0" err="1">
                <a:solidFill>
                  <a:schemeClr val="tx1"/>
                </a:solidFill>
              </a:rPr>
              <a:t>nói</a:t>
            </a:r>
            <a:r>
              <a:rPr lang="en-US" sz="2400" dirty="0">
                <a:solidFill>
                  <a:schemeClr val="tx1"/>
                </a:solidFill>
              </a:rPr>
              <a:t> </a:t>
            </a:r>
            <a:r>
              <a:rPr lang="en-US" sz="2400" dirty="0" err="1">
                <a:solidFill>
                  <a:schemeClr val="tx1"/>
                </a:solidFill>
              </a:rPr>
              <a:t>của</a:t>
            </a:r>
            <a:r>
              <a:rPr lang="en-US" sz="2400" dirty="0">
                <a:solidFill>
                  <a:schemeClr val="tx1"/>
                </a:solidFill>
              </a:rPr>
              <a:t> </a:t>
            </a:r>
            <a:r>
              <a:rPr lang="en-US" sz="2400" dirty="0" err="1">
                <a:solidFill>
                  <a:schemeClr val="tx1"/>
                </a:solidFill>
              </a:rPr>
              <a:t>bác</a:t>
            </a:r>
            <a:r>
              <a:rPr lang="en-US" sz="2400" dirty="0">
                <a:solidFill>
                  <a:schemeClr val="tx1"/>
                </a:solidFill>
              </a:rPr>
              <a:t>, </a:t>
            </a:r>
            <a:r>
              <a:rPr lang="en-US" sz="2400" dirty="0" err="1">
                <a:solidFill>
                  <a:schemeClr val="tx1"/>
                </a:solidFill>
              </a:rPr>
              <a:t>chú</a:t>
            </a:r>
            <a:r>
              <a:rPr lang="en-US" sz="2400" dirty="0">
                <a:solidFill>
                  <a:schemeClr val="tx1"/>
                </a:solidFill>
              </a:rPr>
              <a:t>, </a:t>
            </a:r>
            <a:r>
              <a:rPr lang="en-US" sz="2400" dirty="0" err="1">
                <a:solidFill>
                  <a:schemeClr val="tx1"/>
                </a:solidFill>
              </a:rPr>
              <a:t>dì</a:t>
            </a:r>
            <a:r>
              <a:rPr lang="en-US" sz="2400" dirty="0">
                <a:solidFill>
                  <a:schemeClr val="tx1"/>
                </a:solidFill>
              </a:rPr>
              <a:t> </a:t>
            </a:r>
            <a:r>
              <a:rPr lang="en-US" sz="2400" dirty="0" err="1">
                <a:solidFill>
                  <a:schemeClr val="tx1"/>
                </a:solidFill>
              </a:rPr>
              <a:t>có</a:t>
            </a:r>
            <a:r>
              <a:rPr lang="en-US" sz="2400" dirty="0">
                <a:solidFill>
                  <a:schemeClr val="tx1"/>
                </a:solidFill>
              </a:rPr>
              <a:t> </a:t>
            </a:r>
            <a:r>
              <a:rPr lang="en-US" sz="2400" dirty="0" err="1">
                <a:solidFill>
                  <a:schemeClr val="tx1"/>
                </a:solidFill>
              </a:rPr>
              <a:t>điều</a:t>
            </a:r>
            <a:r>
              <a:rPr lang="en-US" sz="2400" dirty="0">
                <a:solidFill>
                  <a:schemeClr val="tx1"/>
                </a:solidFill>
              </a:rPr>
              <a:t> </a:t>
            </a:r>
            <a:r>
              <a:rPr lang="en-US" sz="2400" dirty="0" err="1">
                <a:solidFill>
                  <a:schemeClr val="tx1"/>
                </a:solidFill>
              </a:rPr>
              <a:t>gì</a:t>
            </a:r>
            <a:r>
              <a:rPr lang="en-US" sz="2400" dirty="0">
                <a:solidFill>
                  <a:schemeClr val="tx1"/>
                </a:solidFill>
              </a:rPr>
              <a:t> </a:t>
            </a:r>
            <a:r>
              <a:rPr lang="en-US" sz="2400" dirty="0" err="1">
                <a:solidFill>
                  <a:schemeClr val="tx1"/>
                </a:solidFill>
              </a:rPr>
              <a:t>đặc</a:t>
            </a:r>
            <a:r>
              <a:rPr lang="en-US" sz="2400" dirty="0">
                <a:solidFill>
                  <a:schemeClr val="tx1"/>
                </a:solidFill>
              </a:rPr>
              <a:t> </a:t>
            </a:r>
            <a:r>
              <a:rPr lang="en-US" sz="2400" dirty="0" err="1">
                <a:solidFill>
                  <a:schemeClr val="tx1"/>
                </a:solidFill>
              </a:rPr>
              <a:t>biệt</a:t>
            </a:r>
            <a:r>
              <a:rPr lang="en-US" sz="2400" dirty="0">
                <a:solidFill>
                  <a:schemeClr val="tx1"/>
                </a:solidFill>
              </a:rPr>
              <a:t>?</a:t>
            </a:r>
            <a:endParaRPr lang="vi-VN" sz="2400" i="1" dirty="0">
              <a:solidFill>
                <a:schemeClr val="tx1"/>
              </a:solidFill>
            </a:endParaRPr>
          </a:p>
        </p:txBody>
      </p:sp>
      <p:sp>
        <p:nvSpPr>
          <p:cNvPr id="5" name="Rounded Rectangle 4">
            <a:extLst>
              <a:ext uri="{FF2B5EF4-FFF2-40B4-BE49-F238E27FC236}">
                <a16:creationId xmlns:a16="http://schemas.microsoft.com/office/drawing/2014/main" id="{F4DA845C-BF8D-7E4F-AB1A-764536B75142}"/>
              </a:ext>
            </a:extLst>
          </p:cNvPr>
          <p:cNvSpPr/>
          <p:nvPr/>
        </p:nvSpPr>
        <p:spPr>
          <a:xfrm>
            <a:off x="386444" y="4027714"/>
            <a:ext cx="8371112" cy="968829"/>
          </a:xfrm>
          <a:prstGeom prst="roundRect">
            <a:avLst/>
          </a:prstGeom>
          <a:solidFill>
            <a:srgbClr val="FF930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 name="TextBox 8">
            <a:extLst>
              <a:ext uri="{FF2B5EF4-FFF2-40B4-BE49-F238E27FC236}">
                <a16:creationId xmlns:a16="http://schemas.microsoft.com/office/drawing/2014/main" id="{05A43C92-C6C9-714E-BA97-864EC02A4CDB}"/>
              </a:ext>
            </a:extLst>
          </p:cNvPr>
          <p:cNvSpPr txBox="1"/>
          <p:nvPr/>
        </p:nvSpPr>
        <p:spPr>
          <a:xfrm>
            <a:off x="685799" y="4096629"/>
            <a:ext cx="8071757" cy="830997"/>
          </a:xfrm>
          <a:prstGeom prst="rect">
            <a:avLst/>
          </a:prstGeom>
          <a:noFill/>
        </p:spPr>
        <p:txBody>
          <a:bodyPr wrap="square" rtlCol="0">
            <a:spAutoFit/>
          </a:bodyPr>
          <a:lstStyle/>
          <a:p>
            <a:r>
              <a:rPr lang="en-US" sz="2400" dirty="0" err="1">
                <a:solidFill>
                  <a:schemeClr val="bg1"/>
                </a:solidFill>
              </a:rPr>
              <a:t>Để</a:t>
            </a:r>
            <a:r>
              <a:rPr lang="en-US" sz="2400" dirty="0">
                <a:solidFill>
                  <a:schemeClr val="bg1"/>
                </a:solidFill>
              </a:rPr>
              <a:t> </a:t>
            </a:r>
            <a:r>
              <a:rPr lang="en-US" sz="2400" dirty="0" err="1">
                <a:solidFill>
                  <a:schemeClr val="bg1"/>
                </a:solidFill>
              </a:rPr>
              <a:t>nhận</a:t>
            </a:r>
            <a:r>
              <a:rPr lang="en-US" sz="2400" dirty="0">
                <a:solidFill>
                  <a:schemeClr val="bg1"/>
                </a:solidFill>
              </a:rPr>
              <a:t> ra NGƯỜI THÂN </a:t>
            </a:r>
            <a:r>
              <a:rPr lang="en-US" sz="2400" dirty="0" err="1">
                <a:solidFill>
                  <a:schemeClr val="bg1"/>
                </a:solidFill>
              </a:rPr>
              <a:t>rất</a:t>
            </a:r>
            <a:r>
              <a:rPr lang="en-US" sz="2400" dirty="0">
                <a:solidFill>
                  <a:schemeClr val="bg1"/>
                </a:solidFill>
              </a:rPr>
              <a:t> </a:t>
            </a:r>
            <a:r>
              <a:rPr lang="en-US" sz="2400" dirty="0" err="1">
                <a:solidFill>
                  <a:schemeClr val="bg1"/>
                </a:solidFill>
              </a:rPr>
              <a:t>dễ</a:t>
            </a:r>
            <a:r>
              <a:rPr lang="en-US" sz="2400" dirty="0">
                <a:solidFill>
                  <a:schemeClr val="bg1"/>
                </a:solidFill>
              </a:rPr>
              <a:t> </a:t>
            </a:r>
            <a:r>
              <a:rPr lang="en-US" sz="2400" dirty="0" err="1">
                <a:solidFill>
                  <a:schemeClr val="bg1"/>
                </a:solidFill>
              </a:rPr>
              <a:t>nếu</a:t>
            </a:r>
            <a:r>
              <a:rPr lang="en-US" sz="2400" dirty="0">
                <a:solidFill>
                  <a:schemeClr val="bg1"/>
                </a:solidFill>
              </a:rPr>
              <a:t> </a:t>
            </a:r>
            <a:r>
              <a:rPr lang="en-US" sz="2400" dirty="0" err="1">
                <a:solidFill>
                  <a:schemeClr val="bg1"/>
                </a:solidFill>
              </a:rPr>
              <a:t>biết</a:t>
            </a:r>
            <a:r>
              <a:rPr lang="en-US" sz="2400" dirty="0">
                <a:solidFill>
                  <a:schemeClr val="bg1"/>
                </a:solidFill>
              </a:rPr>
              <a:t> </a:t>
            </a:r>
            <a:r>
              <a:rPr lang="en-US" sz="2400" dirty="0" err="1">
                <a:solidFill>
                  <a:schemeClr val="bg1"/>
                </a:solidFill>
              </a:rPr>
              <a:t>chịu</a:t>
            </a:r>
            <a:r>
              <a:rPr lang="en-US" sz="2400" dirty="0">
                <a:solidFill>
                  <a:schemeClr val="bg1"/>
                </a:solidFill>
              </a:rPr>
              <a:t> </a:t>
            </a:r>
            <a:r>
              <a:rPr lang="en-US" sz="2400" dirty="0" err="1">
                <a:solidFill>
                  <a:schemeClr val="bg1"/>
                </a:solidFill>
              </a:rPr>
              <a:t>khó</a:t>
            </a:r>
            <a:r>
              <a:rPr lang="en-US" sz="2400" dirty="0">
                <a:solidFill>
                  <a:schemeClr val="bg1"/>
                </a:solidFill>
              </a:rPr>
              <a:t> </a:t>
            </a:r>
            <a:r>
              <a:rPr lang="en-US" sz="2400" dirty="0" err="1">
                <a:solidFill>
                  <a:schemeClr val="bg1"/>
                </a:solidFill>
              </a:rPr>
              <a:t>quan</a:t>
            </a:r>
            <a:r>
              <a:rPr lang="en-US" sz="2400" dirty="0">
                <a:solidFill>
                  <a:schemeClr val="bg1"/>
                </a:solidFill>
              </a:rPr>
              <a:t> </a:t>
            </a:r>
            <a:r>
              <a:rPr lang="en-US" sz="2400" dirty="0" err="1">
                <a:solidFill>
                  <a:schemeClr val="bg1"/>
                </a:solidFill>
              </a:rPr>
              <a:t>sát</a:t>
            </a:r>
            <a:r>
              <a:rPr lang="en-US" sz="2400" dirty="0">
                <a:solidFill>
                  <a:schemeClr val="bg1"/>
                </a:solidFill>
              </a:rPr>
              <a:t>, </a:t>
            </a:r>
            <a:r>
              <a:rPr lang="en-US" sz="2400" dirty="0" err="1">
                <a:solidFill>
                  <a:schemeClr val="bg1"/>
                </a:solidFill>
              </a:rPr>
              <a:t>lắng</a:t>
            </a:r>
            <a:r>
              <a:rPr lang="en-US" sz="2400" dirty="0">
                <a:solidFill>
                  <a:schemeClr val="bg1"/>
                </a:solidFill>
              </a:rPr>
              <a:t> </a:t>
            </a:r>
            <a:r>
              <a:rPr lang="en-US" sz="2400" dirty="0" err="1">
                <a:solidFill>
                  <a:schemeClr val="bg1"/>
                </a:solidFill>
              </a:rPr>
              <a:t>nghe</a:t>
            </a:r>
            <a:r>
              <a:rPr lang="en-US" sz="2400" dirty="0">
                <a:solidFill>
                  <a:schemeClr val="bg1"/>
                </a:solidFill>
              </a:rPr>
              <a:t> </a:t>
            </a:r>
            <a:r>
              <a:rPr lang="en-US" sz="2400" dirty="0" err="1">
                <a:solidFill>
                  <a:schemeClr val="bg1"/>
                </a:solidFill>
              </a:rPr>
              <a:t>và</a:t>
            </a:r>
            <a:r>
              <a:rPr lang="en-US" sz="2400" dirty="0">
                <a:solidFill>
                  <a:schemeClr val="bg1"/>
                </a:solidFill>
              </a:rPr>
              <a:t> </a:t>
            </a:r>
            <a:r>
              <a:rPr lang="en-US" sz="2400" dirty="0" err="1">
                <a:solidFill>
                  <a:schemeClr val="bg1"/>
                </a:solidFill>
              </a:rPr>
              <a:t>tìm</a:t>
            </a:r>
            <a:r>
              <a:rPr lang="en-US" sz="2400" dirty="0">
                <a:solidFill>
                  <a:schemeClr val="bg1"/>
                </a:solidFill>
              </a:rPr>
              <a:t> ra </a:t>
            </a:r>
            <a:r>
              <a:rPr lang="en-US" sz="2400" dirty="0" err="1">
                <a:solidFill>
                  <a:schemeClr val="bg1"/>
                </a:solidFill>
              </a:rPr>
              <a:t>những</a:t>
            </a:r>
            <a:r>
              <a:rPr lang="en-US" sz="2400" dirty="0">
                <a:solidFill>
                  <a:schemeClr val="bg1"/>
                </a:solidFill>
              </a:rPr>
              <a:t> </a:t>
            </a:r>
            <a:r>
              <a:rPr lang="en-US" sz="2400" dirty="0" err="1">
                <a:solidFill>
                  <a:schemeClr val="bg1"/>
                </a:solidFill>
              </a:rPr>
              <a:t>điều</a:t>
            </a:r>
            <a:r>
              <a:rPr lang="en-US" sz="2400" dirty="0">
                <a:solidFill>
                  <a:schemeClr val="bg1"/>
                </a:solidFill>
              </a:rPr>
              <a:t> </a:t>
            </a:r>
            <a:r>
              <a:rPr lang="en-US" sz="2400" dirty="0" err="1">
                <a:solidFill>
                  <a:schemeClr val="bg1"/>
                </a:solidFill>
              </a:rPr>
              <a:t>đặc</a:t>
            </a:r>
            <a:r>
              <a:rPr lang="en-US" sz="2400" dirty="0">
                <a:solidFill>
                  <a:schemeClr val="bg1"/>
                </a:solidFill>
              </a:rPr>
              <a:t> </a:t>
            </a:r>
            <a:r>
              <a:rPr lang="en-US" sz="2400" dirty="0" err="1">
                <a:solidFill>
                  <a:schemeClr val="bg1"/>
                </a:solidFill>
              </a:rPr>
              <a:t>biệt</a:t>
            </a:r>
            <a:r>
              <a:rPr lang="en-US" sz="2400" dirty="0">
                <a:solidFill>
                  <a:schemeClr val="bg1"/>
                </a:solidFill>
              </a:rPr>
              <a:t> </a:t>
            </a:r>
            <a:r>
              <a:rPr lang="en-US" sz="2400" dirty="0" err="1">
                <a:solidFill>
                  <a:schemeClr val="bg1"/>
                </a:solidFill>
              </a:rPr>
              <a:t>của</a:t>
            </a:r>
            <a:r>
              <a:rPr lang="en-US" sz="2400" dirty="0">
                <a:solidFill>
                  <a:schemeClr val="bg1"/>
                </a:solidFill>
              </a:rPr>
              <a:t> </a:t>
            </a:r>
            <a:r>
              <a:rPr lang="en-US" sz="2400" dirty="0" err="1">
                <a:solidFill>
                  <a:schemeClr val="bg1"/>
                </a:solidFill>
              </a:rPr>
              <a:t>họ</a:t>
            </a:r>
            <a:endParaRPr lang="vi-VN" sz="2400" i="1" dirty="0">
              <a:solidFill>
                <a:schemeClr val="bg1"/>
              </a:solidFill>
            </a:endParaRPr>
          </a:p>
        </p:txBody>
      </p:sp>
    </p:spTree>
    <p:extLst>
      <p:ext uri="{BB962C8B-B14F-4D97-AF65-F5344CB8AC3E}">
        <p14:creationId xmlns:p14="http://schemas.microsoft.com/office/powerpoint/2010/main" val="44953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5" grpId="0"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descr="Nâng cao kết quả học tập lí thuyết môn Giáo dục quốc phòng - an ninh bằng  phương pháp &amp;quot;Thảo luận nhóm&amp;quot; - Sách Giải">
            <a:extLst>
              <a:ext uri="{FF2B5EF4-FFF2-40B4-BE49-F238E27FC236}">
                <a16:creationId xmlns:a16="http://schemas.microsoft.com/office/drawing/2014/main" id="{E240F81F-6FAF-3145-B499-C5F5E81213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4221" y="293914"/>
            <a:ext cx="3985330" cy="29718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DF52F1B-0B96-9142-B97A-10D6781126AE}"/>
              </a:ext>
            </a:extLst>
          </p:cNvPr>
          <p:cNvSpPr txBox="1"/>
          <p:nvPr/>
        </p:nvSpPr>
        <p:spPr>
          <a:xfrm>
            <a:off x="1910883" y="3620134"/>
            <a:ext cx="5657236" cy="646331"/>
          </a:xfrm>
          <a:prstGeom prst="rect">
            <a:avLst/>
          </a:prstGeom>
          <a:noFill/>
        </p:spPr>
        <p:txBody>
          <a:bodyPr wrap="square" rtlCol="0">
            <a:spAutoFit/>
          </a:bodyPr>
          <a:lstStyle/>
          <a:p>
            <a:r>
              <a:rPr lang="en-US" sz="3600" dirty="0" err="1">
                <a:solidFill>
                  <a:schemeClr val="tx1"/>
                </a:solidFill>
              </a:rPr>
              <a:t>Thảo</a:t>
            </a:r>
            <a:r>
              <a:rPr lang="en-US" sz="3600" dirty="0">
                <a:solidFill>
                  <a:schemeClr val="tx1"/>
                </a:solidFill>
              </a:rPr>
              <a:t> </a:t>
            </a:r>
            <a:r>
              <a:rPr lang="en-US" sz="3600" dirty="0" err="1">
                <a:solidFill>
                  <a:schemeClr val="tx1"/>
                </a:solidFill>
              </a:rPr>
              <a:t>luận</a:t>
            </a:r>
            <a:r>
              <a:rPr lang="en-US" sz="3600" dirty="0">
                <a:solidFill>
                  <a:schemeClr val="tx1"/>
                </a:solidFill>
              </a:rPr>
              <a:t> </a:t>
            </a:r>
            <a:r>
              <a:rPr lang="en-US" sz="3600" dirty="0" err="1">
                <a:solidFill>
                  <a:schemeClr val="tx1"/>
                </a:solidFill>
              </a:rPr>
              <a:t>về</a:t>
            </a:r>
            <a:r>
              <a:rPr lang="en-US" sz="3600" dirty="0">
                <a:solidFill>
                  <a:schemeClr val="tx1"/>
                </a:solidFill>
              </a:rPr>
              <a:t> </a:t>
            </a:r>
            <a:r>
              <a:rPr lang="en-US" sz="3600" dirty="0" err="1">
                <a:solidFill>
                  <a:schemeClr val="tx1"/>
                </a:solidFill>
              </a:rPr>
              <a:t>tình</a:t>
            </a:r>
            <a:r>
              <a:rPr lang="en-US" sz="3600" dirty="0">
                <a:solidFill>
                  <a:schemeClr val="tx1"/>
                </a:solidFill>
              </a:rPr>
              <a:t> </a:t>
            </a:r>
            <a:r>
              <a:rPr lang="en-US" sz="3600" dirty="0" err="1">
                <a:solidFill>
                  <a:schemeClr val="tx1"/>
                </a:solidFill>
              </a:rPr>
              <a:t>huống</a:t>
            </a:r>
            <a:endParaRPr lang="vi-VN" sz="3600" i="1" dirty="0">
              <a:solidFill>
                <a:schemeClr val="tx1"/>
              </a:solidFill>
            </a:endParaRPr>
          </a:p>
        </p:txBody>
      </p:sp>
    </p:spTree>
    <p:extLst>
      <p:ext uri="{BB962C8B-B14F-4D97-AF65-F5344CB8AC3E}">
        <p14:creationId xmlns:p14="http://schemas.microsoft.com/office/powerpoint/2010/main" val="1668726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098" name="Picture 2" descr="Số 2: Con phải làm gì khi ở nhà một mình | Giáo dục giới tính cho trẻ 2019  | VTV7 - YouTube">
            <a:extLst>
              <a:ext uri="{FF2B5EF4-FFF2-40B4-BE49-F238E27FC236}">
                <a16:creationId xmlns:a16="http://schemas.microsoft.com/office/drawing/2014/main" id="{9022F5A9-50DD-E642-B2E1-453FF88C1A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452"/>
          <a:stretch/>
        </p:blipFill>
        <p:spPr bwMode="auto">
          <a:xfrm>
            <a:off x="304800" y="1052764"/>
            <a:ext cx="3570770" cy="32634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D62429C-752B-FB49-A315-4EF0A935C1D8}"/>
              </a:ext>
            </a:extLst>
          </p:cNvPr>
          <p:cNvSpPr txBox="1"/>
          <p:nvPr/>
        </p:nvSpPr>
        <p:spPr>
          <a:xfrm>
            <a:off x="2394857" y="284419"/>
            <a:ext cx="4354286" cy="461665"/>
          </a:xfrm>
          <a:prstGeom prst="rect">
            <a:avLst/>
          </a:prstGeom>
          <a:noFill/>
        </p:spPr>
        <p:txBody>
          <a:bodyPr wrap="square" rtlCol="0">
            <a:spAutoFit/>
          </a:bodyPr>
          <a:lstStyle/>
          <a:p>
            <a:r>
              <a:rPr lang="en-US" sz="2400" dirty="0" err="1">
                <a:solidFill>
                  <a:srgbClr val="FF0000"/>
                </a:solidFill>
              </a:rPr>
              <a:t>Em</a:t>
            </a:r>
            <a:r>
              <a:rPr lang="en-US" sz="2400" dirty="0">
                <a:solidFill>
                  <a:srgbClr val="FF0000"/>
                </a:solidFill>
              </a:rPr>
              <a:t> </a:t>
            </a:r>
            <a:r>
              <a:rPr lang="en-US" sz="2400" dirty="0" err="1">
                <a:solidFill>
                  <a:srgbClr val="FF0000"/>
                </a:solidFill>
              </a:rPr>
              <a:t>có</a:t>
            </a:r>
            <a:r>
              <a:rPr lang="en-US" sz="2400" dirty="0">
                <a:solidFill>
                  <a:srgbClr val="FF0000"/>
                </a:solidFill>
              </a:rPr>
              <a:t> </a:t>
            </a:r>
            <a:r>
              <a:rPr lang="en-US" sz="2400" dirty="0" err="1">
                <a:solidFill>
                  <a:srgbClr val="FF0000"/>
                </a:solidFill>
              </a:rPr>
              <a:t>nên</a:t>
            </a:r>
            <a:r>
              <a:rPr lang="en-US" sz="2400" dirty="0">
                <a:solidFill>
                  <a:srgbClr val="FF0000"/>
                </a:solidFill>
              </a:rPr>
              <a:t> </a:t>
            </a:r>
            <a:r>
              <a:rPr lang="en-US" sz="2400" dirty="0" err="1">
                <a:solidFill>
                  <a:srgbClr val="FF0000"/>
                </a:solidFill>
              </a:rPr>
              <a:t>mở</a:t>
            </a:r>
            <a:r>
              <a:rPr lang="en-US" sz="2400" dirty="0">
                <a:solidFill>
                  <a:srgbClr val="FF0000"/>
                </a:solidFill>
              </a:rPr>
              <a:t> </a:t>
            </a:r>
            <a:r>
              <a:rPr lang="en-US" sz="2400" dirty="0" err="1">
                <a:solidFill>
                  <a:srgbClr val="FF0000"/>
                </a:solidFill>
              </a:rPr>
              <a:t>của</a:t>
            </a:r>
            <a:r>
              <a:rPr lang="en-US" sz="2400" dirty="0">
                <a:solidFill>
                  <a:srgbClr val="FF0000"/>
                </a:solidFill>
              </a:rPr>
              <a:t> </a:t>
            </a:r>
            <a:r>
              <a:rPr lang="en-US" sz="2400" dirty="0" err="1">
                <a:solidFill>
                  <a:srgbClr val="FF0000"/>
                </a:solidFill>
              </a:rPr>
              <a:t>không</a:t>
            </a:r>
            <a:r>
              <a:rPr lang="en-US" sz="2400" dirty="0">
                <a:solidFill>
                  <a:srgbClr val="FF0000"/>
                </a:solidFill>
              </a:rPr>
              <a:t>?</a:t>
            </a:r>
            <a:endParaRPr lang="vi-VN" sz="2400" i="1" dirty="0">
              <a:solidFill>
                <a:srgbClr val="FF0000"/>
              </a:solidFill>
            </a:endParaRPr>
          </a:p>
        </p:txBody>
      </p:sp>
      <p:sp>
        <p:nvSpPr>
          <p:cNvPr id="6" name="TextBox 5">
            <a:extLst>
              <a:ext uri="{FF2B5EF4-FFF2-40B4-BE49-F238E27FC236}">
                <a16:creationId xmlns:a16="http://schemas.microsoft.com/office/drawing/2014/main" id="{40E99837-2DB6-0D4D-84A5-B9841918C6AE}"/>
              </a:ext>
            </a:extLst>
          </p:cNvPr>
          <p:cNvSpPr txBox="1"/>
          <p:nvPr/>
        </p:nvSpPr>
        <p:spPr>
          <a:xfrm>
            <a:off x="4094651" y="2059134"/>
            <a:ext cx="5136898" cy="830997"/>
          </a:xfrm>
          <a:prstGeom prst="rect">
            <a:avLst/>
          </a:prstGeom>
          <a:noFill/>
        </p:spPr>
        <p:txBody>
          <a:bodyPr wrap="square" rtlCol="0">
            <a:spAutoFit/>
          </a:bodyPr>
          <a:lstStyle/>
          <a:p>
            <a:r>
              <a:rPr lang="en-US" sz="2400" dirty="0">
                <a:solidFill>
                  <a:schemeClr val="tx1"/>
                </a:solidFill>
              </a:rPr>
              <a:t>Khi </a:t>
            </a:r>
            <a:r>
              <a:rPr lang="en-US" sz="2400" dirty="0" err="1">
                <a:solidFill>
                  <a:schemeClr val="tx1"/>
                </a:solidFill>
              </a:rPr>
              <a:t>em</a:t>
            </a:r>
            <a:r>
              <a:rPr lang="en-US" sz="2400" dirty="0">
                <a:solidFill>
                  <a:schemeClr val="tx1"/>
                </a:solidFill>
              </a:rPr>
              <a:t> </a:t>
            </a:r>
            <a:r>
              <a:rPr lang="en-US" sz="2400" dirty="0" err="1">
                <a:solidFill>
                  <a:schemeClr val="tx1"/>
                </a:solidFill>
              </a:rPr>
              <a:t>ở</a:t>
            </a:r>
            <a:r>
              <a:rPr lang="en-US" sz="2400" dirty="0">
                <a:solidFill>
                  <a:schemeClr val="tx1"/>
                </a:solidFill>
              </a:rPr>
              <a:t> </a:t>
            </a:r>
            <a:r>
              <a:rPr lang="en-US" sz="2400" dirty="0" err="1">
                <a:solidFill>
                  <a:schemeClr val="tx1"/>
                </a:solidFill>
              </a:rPr>
              <a:t>nhà</a:t>
            </a:r>
            <a:r>
              <a:rPr lang="en-US" sz="2400" dirty="0">
                <a:solidFill>
                  <a:schemeClr val="tx1"/>
                </a:solidFill>
              </a:rPr>
              <a:t> </a:t>
            </a:r>
            <a:r>
              <a:rPr lang="en-US" sz="2400" dirty="0" err="1">
                <a:solidFill>
                  <a:schemeClr val="tx1"/>
                </a:solidFill>
              </a:rPr>
              <a:t>một</a:t>
            </a:r>
            <a:r>
              <a:rPr lang="en-US" sz="2400" dirty="0">
                <a:solidFill>
                  <a:schemeClr val="tx1"/>
                </a:solidFill>
              </a:rPr>
              <a:t> </a:t>
            </a:r>
            <a:r>
              <a:rPr lang="en-US" sz="2400" dirty="0" err="1">
                <a:solidFill>
                  <a:schemeClr val="tx1"/>
                </a:solidFill>
              </a:rPr>
              <a:t>mình</a:t>
            </a:r>
            <a:r>
              <a:rPr lang="en-US" sz="2400" dirty="0">
                <a:solidFill>
                  <a:schemeClr val="tx1"/>
                </a:solidFill>
              </a:rPr>
              <a:t>, </a:t>
            </a:r>
            <a:r>
              <a:rPr lang="en-US" sz="2400" dirty="0" err="1">
                <a:solidFill>
                  <a:schemeClr val="tx1"/>
                </a:solidFill>
              </a:rPr>
              <a:t>bác</a:t>
            </a:r>
            <a:r>
              <a:rPr lang="en-US" sz="2400" dirty="0">
                <a:solidFill>
                  <a:schemeClr val="tx1"/>
                </a:solidFill>
              </a:rPr>
              <a:t> </a:t>
            </a:r>
            <a:r>
              <a:rPr lang="en-US" sz="2400" dirty="0" err="1">
                <a:solidFill>
                  <a:schemeClr val="tx1"/>
                </a:solidFill>
              </a:rPr>
              <a:t>hàng</a:t>
            </a:r>
            <a:r>
              <a:rPr lang="en-US" sz="2400" dirty="0">
                <a:solidFill>
                  <a:schemeClr val="tx1"/>
                </a:solidFill>
              </a:rPr>
              <a:t> </a:t>
            </a:r>
            <a:r>
              <a:rPr lang="en-US" sz="2400" dirty="0" err="1">
                <a:solidFill>
                  <a:schemeClr val="tx1"/>
                </a:solidFill>
              </a:rPr>
              <a:t>xóm</a:t>
            </a:r>
            <a:r>
              <a:rPr lang="en-US" sz="2400" dirty="0">
                <a:solidFill>
                  <a:schemeClr val="tx1"/>
                </a:solidFill>
              </a:rPr>
              <a:t> </a:t>
            </a:r>
            <a:r>
              <a:rPr lang="en-US" sz="2400" err="1">
                <a:solidFill>
                  <a:schemeClr val="tx1"/>
                </a:solidFill>
              </a:rPr>
              <a:t>rất</a:t>
            </a:r>
            <a:r>
              <a:rPr lang="en-US" sz="2400">
                <a:solidFill>
                  <a:schemeClr val="tx1"/>
                </a:solidFill>
              </a:rPr>
              <a:t> thân</a:t>
            </a:r>
            <a:r>
              <a:rPr lang="en-US" sz="2400" dirty="0">
                <a:solidFill>
                  <a:schemeClr val="tx1"/>
                </a:solidFill>
              </a:rPr>
              <a:t> </a:t>
            </a:r>
            <a:r>
              <a:rPr lang="en-US" sz="2400">
                <a:solidFill>
                  <a:schemeClr val="tx1"/>
                </a:solidFill>
              </a:rPr>
              <a:t>muốn </a:t>
            </a:r>
            <a:r>
              <a:rPr lang="en-US" sz="2400" dirty="0" err="1">
                <a:solidFill>
                  <a:schemeClr val="tx1"/>
                </a:solidFill>
              </a:rPr>
              <a:t>vào</a:t>
            </a:r>
            <a:r>
              <a:rPr lang="en-US" sz="2400" dirty="0">
                <a:solidFill>
                  <a:schemeClr val="tx1"/>
                </a:solidFill>
              </a:rPr>
              <a:t> </a:t>
            </a:r>
            <a:r>
              <a:rPr lang="en-US" sz="2400" dirty="0" err="1">
                <a:solidFill>
                  <a:schemeClr val="tx1"/>
                </a:solidFill>
              </a:rPr>
              <a:t>chơi</a:t>
            </a:r>
            <a:r>
              <a:rPr lang="en-US" sz="2400" dirty="0">
                <a:solidFill>
                  <a:schemeClr val="tx1"/>
                </a:solidFill>
              </a:rPr>
              <a:t>. </a:t>
            </a:r>
            <a:endParaRPr lang="vi-VN" sz="2400" i="1" dirty="0">
              <a:solidFill>
                <a:schemeClr val="tx1"/>
              </a:solidFill>
            </a:endParaRPr>
          </a:p>
        </p:txBody>
      </p:sp>
      <p:sp>
        <p:nvSpPr>
          <p:cNvPr id="7" name="TextBox 6">
            <a:extLst>
              <a:ext uri="{FF2B5EF4-FFF2-40B4-BE49-F238E27FC236}">
                <a16:creationId xmlns:a16="http://schemas.microsoft.com/office/drawing/2014/main" id="{62F7447D-AD23-CA4E-A54E-5BD017F3BFE8}"/>
              </a:ext>
            </a:extLst>
          </p:cNvPr>
          <p:cNvSpPr txBox="1"/>
          <p:nvPr/>
        </p:nvSpPr>
        <p:spPr>
          <a:xfrm>
            <a:off x="304801" y="284419"/>
            <a:ext cx="2286000" cy="461665"/>
          </a:xfrm>
          <a:prstGeom prst="rect">
            <a:avLst/>
          </a:prstGeom>
          <a:noFill/>
        </p:spPr>
        <p:txBody>
          <a:bodyPr wrap="square" rtlCol="0">
            <a:spAutoFit/>
          </a:bodyPr>
          <a:lstStyle/>
          <a:p>
            <a:r>
              <a:rPr lang="en-US" sz="2400" dirty="0" err="1">
                <a:solidFill>
                  <a:srgbClr val="0432FF"/>
                </a:solidFill>
              </a:rPr>
              <a:t>Tình</a:t>
            </a:r>
            <a:r>
              <a:rPr lang="en-US" sz="2400" dirty="0">
                <a:solidFill>
                  <a:srgbClr val="0432FF"/>
                </a:solidFill>
              </a:rPr>
              <a:t> </a:t>
            </a:r>
            <a:r>
              <a:rPr lang="en-US" sz="2400" dirty="0" err="1">
                <a:solidFill>
                  <a:srgbClr val="0432FF"/>
                </a:solidFill>
              </a:rPr>
              <a:t>huống</a:t>
            </a:r>
            <a:r>
              <a:rPr lang="en-US" sz="2400" dirty="0">
                <a:solidFill>
                  <a:srgbClr val="0432FF"/>
                </a:solidFill>
              </a:rPr>
              <a:t> 1:</a:t>
            </a:r>
            <a:endParaRPr lang="vi-VN" sz="2400" i="1" dirty="0">
              <a:solidFill>
                <a:schemeClr val="tx1"/>
              </a:solidFill>
            </a:endParaRPr>
          </a:p>
        </p:txBody>
      </p:sp>
    </p:spTree>
    <p:extLst>
      <p:ext uri="{BB962C8B-B14F-4D97-AF65-F5344CB8AC3E}">
        <p14:creationId xmlns:p14="http://schemas.microsoft.com/office/powerpoint/2010/main" val="419286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heckerboard(across)">
                                      <p:cBhvr>
                                        <p:cTn id="12" dur="500"/>
                                        <p:tgtEl>
                                          <p:spTgt spid="4098"/>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098" name="Picture 2" descr="Số 2: Con phải làm gì khi ở nhà một mình | Giáo dục giới tính cho trẻ 2019  | VTV7 - YouTube">
            <a:extLst>
              <a:ext uri="{FF2B5EF4-FFF2-40B4-BE49-F238E27FC236}">
                <a16:creationId xmlns:a16="http://schemas.microsoft.com/office/drawing/2014/main" id="{9022F5A9-50DD-E642-B2E1-453FF88C1A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452"/>
          <a:stretch/>
        </p:blipFill>
        <p:spPr bwMode="auto">
          <a:xfrm>
            <a:off x="1882973" y="1143001"/>
            <a:ext cx="3966340" cy="3048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D62429C-752B-FB49-A315-4EF0A935C1D8}"/>
              </a:ext>
            </a:extLst>
          </p:cNvPr>
          <p:cNvSpPr txBox="1"/>
          <p:nvPr/>
        </p:nvSpPr>
        <p:spPr>
          <a:xfrm>
            <a:off x="293913" y="234043"/>
            <a:ext cx="2188029" cy="461665"/>
          </a:xfrm>
          <a:prstGeom prst="rect">
            <a:avLst/>
          </a:prstGeom>
          <a:noFill/>
        </p:spPr>
        <p:txBody>
          <a:bodyPr wrap="square" rtlCol="0">
            <a:spAutoFit/>
          </a:bodyPr>
          <a:lstStyle/>
          <a:p>
            <a:r>
              <a:rPr lang="en-US" sz="2400" dirty="0" err="1">
                <a:solidFill>
                  <a:srgbClr val="0432FF"/>
                </a:solidFill>
              </a:rPr>
              <a:t>Tình</a:t>
            </a:r>
            <a:r>
              <a:rPr lang="en-US" sz="2400" dirty="0">
                <a:solidFill>
                  <a:srgbClr val="0432FF"/>
                </a:solidFill>
              </a:rPr>
              <a:t> </a:t>
            </a:r>
            <a:r>
              <a:rPr lang="en-US" sz="2400" dirty="0" err="1">
                <a:solidFill>
                  <a:srgbClr val="0432FF"/>
                </a:solidFill>
              </a:rPr>
              <a:t>huống</a:t>
            </a:r>
            <a:r>
              <a:rPr lang="en-US" sz="2400" dirty="0">
                <a:solidFill>
                  <a:srgbClr val="0432FF"/>
                </a:solidFill>
              </a:rPr>
              <a:t> 2:</a:t>
            </a:r>
            <a:endParaRPr lang="vi-VN" sz="2400" i="1" dirty="0">
              <a:solidFill>
                <a:srgbClr val="0432FF"/>
              </a:solidFill>
            </a:endParaRPr>
          </a:p>
        </p:txBody>
      </p:sp>
      <p:sp>
        <p:nvSpPr>
          <p:cNvPr id="4" name="TextBox 3">
            <a:extLst>
              <a:ext uri="{FF2B5EF4-FFF2-40B4-BE49-F238E27FC236}">
                <a16:creationId xmlns:a16="http://schemas.microsoft.com/office/drawing/2014/main" id="{F079B208-5AED-0F4E-94BF-F836C2AE67C5}"/>
              </a:ext>
            </a:extLst>
          </p:cNvPr>
          <p:cNvSpPr txBox="1"/>
          <p:nvPr/>
        </p:nvSpPr>
        <p:spPr>
          <a:xfrm>
            <a:off x="293914" y="4191001"/>
            <a:ext cx="8850086" cy="830997"/>
          </a:xfrm>
          <a:prstGeom prst="rect">
            <a:avLst/>
          </a:prstGeom>
          <a:noFill/>
        </p:spPr>
        <p:txBody>
          <a:bodyPr wrap="square" rtlCol="0">
            <a:spAutoFit/>
          </a:bodyPr>
          <a:lstStyle/>
          <a:p>
            <a:r>
              <a:rPr lang="en-US" sz="2400" dirty="0" err="1">
                <a:solidFill>
                  <a:schemeClr val="tx1"/>
                </a:solidFill>
              </a:rPr>
              <a:t>Tháng</a:t>
            </a:r>
            <a:r>
              <a:rPr lang="en-US" sz="2400" dirty="0">
                <a:solidFill>
                  <a:schemeClr val="tx1"/>
                </a:solidFill>
              </a:rPr>
              <a:t> </a:t>
            </a:r>
            <a:r>
              <a:rPr lang="en-US" sz="2400" dirty="0" err="1">
                <a:solidFill>
                  <a:schemeClr val="tx1"/>
                </a:solidFill>
              </a:rPr>
              <a:t>nào</a:t>
            </a:r>
            <a:r>
              <a:rPr lang="en-US" sz="2400" dirty="0">
                <a:solidFill>
                  <a:schemeClr val="tx1"/>
                </a:solidFill>
              </a:rPr>
              <a:t> </a:t>
            </a:r>
            <a:r>
              <a:rPr lang="en-US" sz="2400" dirty="0" err="1">
                <a:solidFill>
                  <a:schemeClr val="tx1"/>
                </a:solidFill>
              </a:rPr>
              <a:t>cô</a:t>
            </a:r>
            <a:r>
              <a:rPr lang="en-US" sz="2400" dirty="0">
                <a:solidFill>
                  <a:schemeClr val="tx1"/>
                </a:solidFill>
              </a:rPr>
              <a:t> </a:t>
            </a:r>
            <a:r>
              <a:rPr lang="en-US" sz="2400" dirty="0" err="1">
                <a:solidFill>
                  <a:schemeClr val="tx1"/>
                </a:solidFill>
              </a:rPr>
              <a:t>cũng</a:t>
            </a:r>
            <a:r>
              <a:rPr lang="en-US" sz="2400" dirty="0">
                <a:solidFill>
                  <a:schemeClr val="tx1"/>
                </a:solidFill>
              </a:rPr>
              <a:t> </a:t>
            </a:r>
            <a:r>
              <a:rPr lang="en-US" sz="2400" dirty="0" err="1">
                <a:solidFill>
                  <a:schemeClr val="tx1"/>
                </a:solidFill>
              </a:rPr>
              <a:t>đến</a:t>
            </a:r>
            <a:r>
              <a:rPr lang="en-US" sz="2400" dirty="0">
                <a:solidFill>
                  <a:schemeClr val="tx1"/>
                </a:solidFill>
              </a:rPr>
              <a:t> </a:t>
            </a:r>
            <a:r>
              <a:rPr lang="en-US" sz="2400" dirty="0" err="1">
                <a:solidFill>
                  <a:schemeClr val="tx1"/>
                </a:solidFill>
              </a:rPr>
              <a:t>và</a:t>
            </a:r>
            <a:r>
              <a:rPr lang="en-US" sz="2400" dirty="0">
                <a:solidFill>
                  <a:schemeClr val="tx1"/>
                </a:solidFill>
              </a:rPr>
              <a:t> </a:t>
            </a:r>
            <a:r>
              <a:rPr lang="en-US" sz="2400" dirty="0" err="1">
                <a:solidFill>
                  <a:schemeClr val="tx1"/>
                </a:solidFill>
              </a:rPr>
              <a:t>bố</a:t>
            </a:r>
            <a:r>
              <a:rPr lang="en-US" sz="2400" dirty="0">
                <a:solidFill>
                  <a:schemeClr val="tx1"/>
                </a:solidFill>
              </a:rPr>
              <a:t> </a:t>
            </a:r>
            <a:r>
              <a:rPr lang="en-US" sz="2400" dirty="0" err="1">
                <a:solidFill>
                  <a:schemeClr val="tx1"/>
                </a:solidFill>
              </a:rPr>
              <a:t>mẹ</a:t>
            </a:r>
            <a:r>
              <a:rPr lang="en-US" sz="2400" dirty="0">
                <a:solidFill>
                  <a:schemeClr val="tx1"/>
                </a:solidFill>
              </a:rPr>
              <a:t> </a:t>
            </a:r>
            <a:r>
              <a:rPr lang="en-US" sz="2400" dirty="0" err="1">
                <a:solidFill>
                  <a:schemeClr val="tx1"/>
                </a:solidFill>
              </a:rPr>
              <a:t>luôn</a:t>
            </a:r>
            <a:r>
              <a:rPr lang="en-US" sz="2400" dirty="0">
                <a:solidFill>
                  <a:schemeClr val="tx1"/>
                </a:solidFill>
              </a:rPr>
              <a:t> </a:t>
            </a:r>
            <a:r>
              <a:rPr lang="en-US" sz="2400" dirty="0" err="1">
                <a:solidFill>
                  <a:schemeClr val="tx1"/>
                </a:solidFill>
              </a:rPr>
              <a:t>nhờ</a:t>
            </a:r>
            <a:r>
              <a:rPr lang="en-US" sz="2400" dirty="0">
                <a:solidFill>
                  <a:schemeClr val="tx1"/>
                </a:solidFill>
              </a:rPr>
              <a:t> </a:t>
            </a:r>
            <a:r>
              <a:rPr lang="en-US" sz="2400" dirty="0" err="1">
                <a:solidFill>
                  <a:schemeClr val="tx1"/>
                </a:solidFill>
              </a:rPr>
              <a:t>em</a:t>
            </a:r>
            <a:r>
              <a:rPr lang="en-US" sz="2400" dirty="0">
                <a:solidFill>
                  <a:schemeClr val="tx1"/>
                </a:solidFill>
              </a:rPr>
              <a:t> ra </a:t>
            </a:r>
            <a:r>
              <a:rPr lang="en-US" sz="2400" dirty="0" err="1">
                <a:solidFill>
                  <a:schemeClr val="tx1"/>
                </a:solidFill>
              </a:rPr>
              <a:t>gửi</a:t>
            </a:r>
            <a:r>
              <a:rPr lang="en-US" sz="2400" dirty="0">
                <a:solidFill>
                  <a:schemeClr val="tx1"/>
                </a:solidFill>
              </a:rPr>
              <a:t> </a:t>
            </a:r>
            <a:r>
              <a:rPr lang="en-US" sz="2400" dirty="0" err="1">
                <a:solidFill>
                  <a:schemeClr val="tx1"/>
                </a:solidFill>
              </a:rPr>
              <a:t>tiền</a:t>
            </a:r>
            <a:r>
              <a:rPr lang="en-US" sz="2400" dirty="0">
                <a:solidFill>
                  <a:schemeClr val="tx1"/>
                </a:solidFill>
              </a:rPr>
              <a:t> </a:t>
            </a:r>
            <a:r>
              <a:rPr lang="en-US" sz="2400" dirty="0" err="1">
                <a:solidFill>
                  <a:schemeClr val="tx1"/>
                </a:solidFill>
              </a:rPr>
              <a:t>điện</a:t>
            </a:r>
            <a:r>
              <a:rPr lang="en-US" sz="2400" dirty="0">
                <a:solidFill>
                  <a:schemeClr val="tx1"/>
                </a:solidFill>
              </a:rPr>
              <a:t> </a:t>
            </a:r>
            <a:r>
              <a:rPr lang="en-US" sz="2400" dirty="0" err="1">
                <a:solidFill>
                  <a:schemeClr val="tx1"/>
                </a:solidFill>
              </a:rPr>
              <a:t>cho</a:t>
            </a:r>
            <a:r>
              <a:rPr lang="en-US" sz="2400" dirty="0">
                <a:solidFill>
                  <a:schemeClr val="tx1"/>
                </a:solidFill>
              </a:rPr>
              <a:t> </a:t>
            </a:r>
            <a:r>
              <a:rPr lang="en-US" sz="2400" dirty="0" err="1">
                <a:solidFill>
                  <a:schemeClr val="tx1"/>
                </a:solidFill>
              </a:rPr>
              <a:t>cô</a:t>
            </a:r>
            <a:r>
              <a:rPr lang="en-US" sz="2400" dirty="0">
                <a:solidFill>
                  <a:schemeClr val="tx1"/>
                </a:solidFill>
              </a:rPr>
              <a:t>. </a:t>
            </a:r>
            <a:r>
              <a:rPr lang="en-US" sz="2400" dirty="0" err="1">
                <a:solidFill>
                  <a:schemeClr val="tx1"/>
                </a:solidFill>
              </a:rPr>
              <a:t>Hôm</a:t>
            </a:r>
            <a:r>
              <a:rPr lang="en-US" sz="2400" dirty="0">
                <a:solidFill>
                  <a:schemeClr val="tx1"/>
                </a:solidFill>
              </a:rPr>
              <a:t> nay, </a:t>
            </a:r>
            <a:r>
              <a:rPr lang="en-US" sz="2400" dirty="0" err="1">
                <a:solidFill>
                  <a:schemeClr val="tx1"/>
                </a:solidFill>
              </a:rPr>
              <a:t>có</a:t>
            </a:r>
            <a:r>
              <a:rPr lang="en-US" sz="2400" dirty="0">
                <a:solidFill>
                  <a:schemeClr val="tx1"/>
                </a:solidFill>
              </a:rPr>
              <a:t> </a:t>
            </a:r>
            <a:r>
              <a:rPr lang="en-US" sz="2400" dirty="0" err="1">
                <a:solidFill>
                  <a:schemeClr val="tx1"/>
                </a:solidFill>
              </a:rPr>
              <a:t>một</a:t>
            </a:r>
            <a:r>
              <a:rPr lang="en-US" sz="2400" dirty="0">
                <a:solidFill>
                  <a:schemeClr val="tx1"/>
                </a:solidFill>
              </a:rPr>
              <a:t> </a:t>
            </a:r>
            <a:r>
              <a:rPr lang="en-US" sz="2400" dirty="0" err="1">
                <a:solidFill>
                  <a:schemeClr val="tx1"/>
                </a:solidFill>
              </a:rPr>
              <a:t>mình</a:t>
            </a:r>
            <a:r>
              <a:rPr lang="en-US" sz="2400" dirty="0">
                <a:solidFill>
                  <a:schemeClr val="tx1"/>
                </a:solidFill>
              </a:rPr>
              <a:t> </a:t>
            </a:r>
            <a:r>
              <a:rPr lang="en-US" sz="2400" dirty="0" err="1">
                <a:solidFill>
                  <a:schemeClr val="tx1"/>
                </a:solidFill>
              </a:rPr>
              <a:t>em</a:t>
            </a:r>
            <a:r>
              <a:rPr lang="en-US" sz="2400" dirty="0">
                <a:solidFill>
                  <a:schemeClr val="tx1"/>
                </a:solidFill>
              </a:rPr>
              <a:t> </a:t>
            </a:r>
            <a:r>
              <a:rPr lang="en-US" sz="2400" dirty="0" err="1">
                <a:solidFill>
                  <a:schemeClr val="tx1"/>
                </a:solidFill>
              </a:rPr>
              <a:t>ở</a:t>
            </a:r>
            <a:r>
              <a:rPr lang="en-US" sz="2400" dirty="0">
                <a:solidFill>
                  <a:schemeClr val="tx1"/>
                </a:solidFill>
              </a:rPr>
              <a:t> </a:t>
            </a:r>
            <a:r>
              <a:rPr lang="en-US" sz="2400" dirty="0" err="1">
                <a:solidFill>
                  <a:schemeClr val="tx1"/>
                </a:solidFill>
              </a:rPr>
              <a:t>nhà</a:t>
            </a:r>
            <a:r>
              <a:rPr lang="en-US" sz="2400" dirty="0">
                <a:solidFill>
                  <a:schemeClr val="tx1"/>
                </a:solidFill>
              </a:rPr>
              <a:t>, </a:t>
            </a:r>
            <a:r>
              <a:rPr lang="en-US" sz="2400" dirty="0" err="1">
                <a:solidFill>
                  <a:schemeClr val="tx1"/>
                </a:solidFill>
              </a:rPr>
              <a:t>cô</a:t>
            </a:r>
            <a:r>
              <a:rPr lang="en-US" sz="2400" dirty="0">
                <a:solidFill>
                  <a:schemeClr val="tx1"/>
                </a:solidFill>
              </a:rPr>
              <a:t> </a:t>
            </a:r>
            <a:r>
              <a:rPr lang="en-US" sz="2400" dirty="0" err="1">
                <a:solidFill>
                  <a:schemeClr val="tx1"/>
                </a:solidFill>
              </a:rPr>
              <a:t>gọi</a:t>
            </a:r>
            <a:r>
              <a:rPr lang="en-US" sz="2400" dirty="0">
                <a:solidFill>
                  <a:schemeClr val="tx1"/>
                </a:solidFill>
              </a:rPr>
              <a:t> </a:t>
            </a:r>
            <a:r>
              <a:rPr lang="en-US" sz="2400" dirty="0" err="1">
                <a:solidFill>
                  <a:schemeClr val="tx1"/>
                </a:solidFill>
              </a:rPr>
              <a:t>mở</a:t>
            </a:r>
            <a:r>
              <a:rPr lang="en-US" sz="2400" dirty="0">
                <a:solidFill>
                  <a:schemeClr val="tx1"/>
                </a:solidFill>
              </a:rPr>
              <a:t> </a:t>
            </a:r>
            <a:r>
              <a:rPr lang="en-US" sz="2400" dirty="0" err="1">
                <a:solidFill>
                  <a:schemeClr val="tx1"/>
                </a:solidFill>
              </a:rPr>
              <a:t>cửa</a:t>
            </a:r>
            <a:r>
              <a:rPr lang="en-US" sz="2400" dirty="0">
                <a:solidFill>
                  <a:schemeClr val="tx1"/>
                </a:solidFill>
              </a:rPr>
              <a:t>.</a:t>
            </a:r>
            <a:endParaRPr lang="vi-VN" sz="2400" i="1" dirty="0">
              <a:solidFill>
                <a:schemeClr val="tx1"/>
              </a:solidFill>
            </a:endParaRPr>
          </a:p>
        </p:txBody>
      </p:sp>
      <p:sp>
        <p:nvSpPr>
          <p:cNvPr id="6" name="TextBox 5">
            <a:extLst>
              <a:ext uri="{FF2B5EF4-FFF2-40B4-BE49-F238E27FC236}">
                <a16:creationId xmlns:a16="http://schemas.microsoft.com/office/drawing/2014/main" id="{063A3706-3566-0345-BBAF-F84E8CADA82B}"/>
              </a:ext>
            </a:extLst>
          </p:cNvPr>
          <p:cNvSpPr txBox="1"/>
          <p:nvPr/>
        </p:nvSpPr>
        <p:spPr>
          <a:xfrm>
            <a:off x="2481942" y="234042"/>
            <a:ext cx="4942115" cy="461665"/>
          </a:xfrm>
          <a:prstGeom prst="rect">
            <a:avLst/>
          </a:prstGeom>
          <a:noFill/>
        </p:spPr>
        <p:txBody>
          <a:bodyPr wrap="square" rtlCol="0">
            <a:spAutoFit/>
          </a:bodyPr>
          <a:lstStyle/>
          <a:p>
            <a:r>
              <a:rPr lang="en-US" sz="2400" dirty="0" err="1">
                <a:solidFill>
                  <a:srgbClr val="FF0000"/>
                </a:solidFill>
              </a:rPr>
              <a:t>Em</a:t>
            </a:r>
            <a:r>
              <a:rPr lang="en-US" sz="2400" dirty="0">
                <a:solidFill>
                  <a:srgbClr val="FF0000"/>
                </a:solidFill>
              </a:rPr>
              <a:t> </a:t>
            </a:r>
            <a:r>
              <a:rPr lang="en-US" sz="2400" dirty="0" err="1">
                <a:solidFill>
                  <a:srgbClr val="FF0000"/>
                </a:solidFill>
              </a:rPr>
              <a:t>có</a:t>
            </a:r>
            <a:r>
              <a:rPr lang="en-US" sz="2400" dirty="0">
                <a:solidFill>
                  <a:srgbClr val="FF0000"/>
                </a:solidFill>
              </a:rPr>
              <a:t> </a:t>
            </a:r>
            <a:r>
              <a:rPr lang="en-US" sz="2400" dirty="0" err="1">
                <a:solidFill>
                  <a:srgbClr val="FF0000"/>
                </a:solidFill>
              </a:rPr>
              <a:t>mở</a:t>
            </a:r>
            <a:r>
              <a:rPr lang="en-US" sz="2400" dirty="0">
                <a:solidFill>
                  <a:srgbClr val="FF0000"/>
                </a:solidFill>
              </a:rPr>
              <a:t> </a:t>
            </a:r>
            <a:r>
              <a:rPr lang="en-US" sz="2400" dirty="0" err="1">
                <a:solidFill>
                  <a:srgbClr val="FF0000"/>
                </a:solidFill>
              </a:rPr>
              <a:t>cửa</a:t>
            </a:r>
            <a:r>
              <a:rPr lang="en-US" sz="2400" dirty="0">
                <a:solidFill>
                  <a:srgbClr val="FF0000"/>
                </a:solidFill>
              </a:rPr>
              <a:t> </a:t>
            </a:r>
            <a:r>
              <a:rPr lang="en-US" sz="2400" dirty="0" err="1">
                <a:solidFill>
                  <a:srgbClr val="FF0000"/>
                </a:solidFill>
              </a:rPr>
              <a:t>không</a:t>
            </a:r>
            <a:r>
              <a:rPr lang="en-US" sz="2400" dirty="0">
                <a:solidFill>
                  <a:srgbClr val="FF0000"/>
                </a:solidFill>
              </a:rPr>
              <a:t>? </a:t>
            </a:r>
            <a:r>
              <a:rPr lang="en-US" sz="2400" dirty="0" err="1">
                <a:solidFill>
                  <a:srgbClr val="FF0000"/>
                </a:solidFill>
              </a:rPr>
              <a:t>Vì</a:t>
            </a:r>
            <a:r>
              <a:rPr lang="en-US" sz="2400" dirty="0">
                <a:solidFill>
                  <a:srgbClr val="FF0000"/>
                </a:solidFill>
              </a:rPr>
              <a:t> </a:t>
            </a:r>
            <a:r>
              <a:rPr lang="en-US" sz="2400" dirty="0" err="1">
                <a:solidFill>
                  <a:srgbClr val="FF0000"/>
                </a:solidFill>
              </a:rPr>
              <a:t>sao</a:t>
            </a:r>
            <a:r>
              <a:rPr lang="en-US" sz="2400" dirty="0">
                <a:solidFill>
                  <a:srgbClr val="FF0000"/>
                </a:solidFill>
              </a:rPr>
              <a:t>?</a:t>
            </a:r>
            <a:endParaRPr lang="vi-VN" sz="2400" i="1" dirty="0">
              <a:solidFill>
                <a:srgbClr val="FF0000"/>
              </a:solidFill>
            </a:endParaRPr>
          </a:p>
        </p:txBody>
      </p:sp>
    </p:spTree>
    <p:extLst>
      <p:ext uri="{BB962C8B-B14F-4D97-AF65-F5344CB8AC3E}">
        <p14:creationId xmlns:p14="http://schemas.microsoft.com/office/powerpoint/2010/main" val="65367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randombar(horizontal)">
                                      <p:cBhvr>
                                        <p:cTn id="13" dur="500"/>
                                        <p:tgtEl>
                                          <p:spTgt spid="409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62429C-752B-FB49-A315-4EF0A935C1D8}"/>
              </a:ext>
            </a:extLst>
          </p:cNvPr>
          <p:cNvSpPr txBox="1"/>
          <p:nvPr/>
        </p:nvSpPr>
        <p:spPr>
          <a:xfrm>
            <a:off x="293914" y="234043"/>
            <a:ext cx="2383972" cy="461665"/>
          </a:xfrm>
          <a:prstGeom prst="rect">
            <a:avLst/>
          </a:prstGeom>
          <a:noFill/>
        </p:spPr>
        <p:txBody>
          <a:bodyPr wrap="square" rtlCol="0">
            <a:spAutoFit/>
          </a:bodyPr>
          <a:lstStyle/>
          <a:p>
            <a:r>
              <a:rPr lang="en-US" sz="2400" dirty="0" err="1">
                <a:solidFill>
                  <a:srgbClr val="FF0000"/>
                </a:solidFill>
              </a:rPr>
              <a:t>Tình</a:t>
            </a:r>
            <a:r>
              <a:rPr lang="en-US" sz="2400" dirty="0">
                <a:solidFill>
                  <a:srgbClr val="FF0000"/>
                </a:solidFill>
              </a:rPr>
              <a:t> </a:t>
            </a:r>
            <a:r>
              <a:rPr lang="en-US" sz="2400" dirty="0" err="1">
                <a:solidFill>
                  <a:srgbClr val="FF0000"/>
                </a:solidFill>
              </a:rPr>
              <a:t>huống</a:t>
            </a:r>
            <a:r>
              <a:rPr lang="en-US" sz="2400" dirty="0">
                <a:solidFill>
                  <a:srgbClr val="FF0000"/>
                </a:solidFill>
              </a:rPr>
              <a:t> 3:</a:t>
            </a:r>
            <a:endParaRPr lang="vi-VN" sz="2400" i="1" dirty="0">
              <a:solidFill>
                <a:schemeClr val="tx1"/>
              </a:solidFill>
            </a:endParaRPr>
          </a:p>
        </p:txBody>
      </p:sp>
      <p:pic>
        <p:nvPicPr>
          <p:cNvPr id="6146" name="Picture 2" descr="Muốn con đi học mẫu giáo vui vẻ, bố mẹ nhất định không nên làm những việc  này - Mầm Non Ngôi Sao">
            <a:extLst>
              <a:ext uri="{FF2B5EF4-FFF2-40B4-BE49-F238E27FC236}">
                <a16:creationId xmlns:a16="http://schemas.microsoft.com/office/drawing/2014/main" id="{AB624B0F-0F64-1F43-B12C-663EFB8AE5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788" t="21986" b="17464"/>
          <a:stretch/>
        </p:blipFill>
        <p:spPr bwMode="auto">
          <a:xfrm>
            <a:off x="413424" y="1016053"/>
            <a:ext cx="2607848" cy="214381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ôm nay mẹ nhớ đón con sớm: Trẻ được đón sớm và muộn, 10 năm sau khác biệt  rõ rệt - Làm mẹ">
            <a:extLst>
              <a:ext uri="{FF2B5EF4-FFF2-40B4-BE49-F238E27FC236}">
                <a16:creationId xmlns:a16="http://schemas.microsoft.com/office/drawing/2014/main" id="{E6BBC630-3A89-3940-AD17-9618DF589A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685" r="19123"/>
          <a:stretch/>
        </p:blipFill>
        <p:spPr bwMode="auto">
          <a:xfrm>
            <a:off x="3842656" y="930907"/>
            <a:ext cx="2817891" cy="254931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FE7C716-36EC-2443-BA01-33FA58495CCA}"/>
              </a:ext>
            </a:extLst>
          </p:cNvPr>
          <p:cNvSpPr txBox="1"/>
          <p:nvPr/>
        </p:nvSpPr>
        <p:spPr>
          <a:xfrm>
            <a:off x="413424" y="3480217"/>
            <a:ext cx="2607848" cy="830997"/>
          </a:xfrm>
          <a:prstGeom prst="rect">
            <a:avLst/>
          </a:prstGeom>
          <a:noFill/>
        </p:spPr>
        <p:txBody>
          <a:bodyPr wrap="square" rtlCol="0">
            <a:spAutoFit/>
          </a:bodyPr>
          <a:lstStyle/>
          <a:p>
            <a:r>
              <a:rPr lang="en-US" sz="2400" dirty="0" err="1">
                <a:solidFill>
                  <a:schemeClr val="tx1"/>
                </a:solidFill>
              </a:rPr>
              <a:t>Hôm</a:t>
            </a:r>
            <a:r>
              <a:rPr lang="en-US" sz="2400" dirty="0">
                <a:solidFill>
                  <a:schemeClr val="tx1"/>
                </a:solidFill>
              </a:rPr>
              <a:t> nay </a:t>
            </a:r>
            <a:r>
              <a:rPr lang="en-US" sz="2400" dirty="0" err="1">
                <a:solidFill>
                  <a:schemeClr val="tx1"/>
                </a:solidFill>
              </a:rPr>
              <a:t>bố</a:t>
            </a:r>
            <a:r>
              <a:rPr lang="en-US" sz="2400" dirty="0">
                <a:solidFill>
                  <a:schemeClr val="tx1"/>
                </a:solidFill>
              </a:rPr>
              <a:t> </a:t>
            </a:r>
            <a:r>
              <a:rPr lang="en-US" sz="2400" dirty="0" err="1">
                <a:solidFill>
                  <a:schemeClr val="tx1"/>
                </a:solidFill>
              </a:rPr>
              <a:t>mẹ</a:t>
            </a:r>
            <a:r>
              <a:rPr lang="en-US" sz="2400" dirty="0">
                <a:solidFill>
                  <a:schemeClr val="tx1"/>
                </a:solidFill>
              </a:rPr>
              <a:t> </a:t>
            </a:r>
            <a:r>
              <a:rPr lang="en-US" sz="2400" dirty="0" err="1">
                <a:solidFill>
                  <a:schemeClr val="tx1"/>
                </a:solidFill>
              </a:rPr>
              <a:t>đón</a:t>
            </a:r>
            <a:r>
              <a:rPr lang="en-US" sz="2400" dirty="0">
                <a:solidFill>
                  <a:schemeClr val="tx1"/>
                </a:solidFill>
              </a:rPr>
              <a:t> </a:t>
            </a:r>
            <a:r>
              <a:rPr lang="en-US" sz="2400" dirty="0" err="1">
                <a:solidFill>
                  <a:schemeClr val="tx1"/>
                </a:solidFill>
              </a:rPr>
              <a:t>muộn</a:t>
            </a:r>
            <a:endParaRPr lang="vi-VN" sz="2400" i="1" dirty="0">
              <a:solidFill>
                <a:schemeClr val="tx1"/>
              </a:solidFill>
            </a:endParaRPr>
          </a:p>
        </p:txBody>
      </p:sp>
      <p:sp>
        <p:nvSpPr>
          <p:cNvPr id="7" name="TextBox 6">
            <a:extLst>
              <a:ext uri="{FF2B5EF4-FFF2-40B4-BE49-F238E27FC236}">
                <a16:creationId xmlns:a16="http://schemas.microsoft.com/office/drawing/2014/main" id="{A8BB4F75-6887-1D44-BC42-3FB75CE683F9}"/>
              </a:ext>
            </a:extLst>
          </p:cNvPr>
          <p:cNvSpPr txBox="1"/>
          <p:nvPr/>
        </p:nvSpPr>
        <p:spPr>
          <a:xfrm>
            <a:off x="4052699" y="3381596"/>
            <a:ext cx="2607848" cy="830997"/>
          </a:xfrm>
          <a:prstGeom prst="rect">
            <a:avLst/>
          </a:prstGeom>
          <a:noFill/>
        </p:spPr>
        <p:txBody>
          <a:bodyPr wrap="square" rtlCol="0">
            <a:spAutoFit/>
          </a:bodyPr>
          <a:lstStyle/>
          <a:p>
            <a:r>
              <a:rPr lang="en-US" sz="2400" dirty="0" err="1">
                <a:solidFill>
                  <a:schemeClr val="tx1"/>
                </a:solidFill>
              </a:rPr>
              <a:t>Cô</a:t>
            </a:r>
            <a:r>
              <a:rPr lang="en-US" sz="2400" dirty="0">
                <a:solidFill>
                  <a:schemeClr val="tx1"/>
                </a:solidFill>
              </a:rPr>
              <a:t> </a:t>
            </a:r>
            <a:r>
              <a:rPr lang="en-US" sz="2400" dirty="0" err="1">
                <a:solidFill>
                  <a:schemeClr val="tx1"/>
                </a:solidFill>
              </a:rPr>
              <a:t>bạn</a:t>
            </a:r>
            <a:r>
              <a:rPr lang="en-US" sz="2400" dirty="0">
                <a:solidFill>
                  <a:schemeClr val="tx1"/>
                </a:solidFill>
              </a:rPr>
              <a:t> </a:t>
            </a:r>
            <a:r>
              <a:rPr lang="en-US" sz="2400" dirty="0" err="1">
                <a:solidFill>
                  <a:schemeClr val="tx1"/>
                </a:solidFill>
              </a:rPr>
              <a:t>của</a:t>
            </a:r>
            <a:r>
              <a:rPr lang="en-US" sz="2400" dirty="0">
                <a:solidFill>
                  <a:schemeClr val="tx1"/>
                </a:solidFill>
              </a:rPr>
              <a:t> </a:t>
            </a:r>
            <a:r>
              <a:rPr lang="en-US" sz="2400" dirty="0" err="1">
                <a:solidFill>
                  <a:schemeClr val="tx1"/>
                </a:solidFill>
              </a:rPr>
              <a:t>mẹ</a:t>
            </a:r>
            <a:r>
              <a:rPr lang="en-US" sz="2400" dirty="0">
                <a:solidFill>
                  <a:schemeClr val="tx1"/>
                </a:solidFill>
              </a:rPr>
              <a:t> </a:t>
            </a:r>
            <a:r>
              <a:rPr lang="en-US" sz="2400" dirty="0" err="1">
                <a:solidFill>
                  <a:schemeClr val="tx1"/>
                </a:solidFill>
              </a:rPr>
              <a:t>muốn</a:t>
            </a:r>
            <a:r>
              <a:rPr lang="en-US" sz="2400" dirty="0">
                <a:solidFill>
                  <a:schemeClr val="tx1"/>
                </a:solidFill>
              </a:rPr>
              <a:t> </a:t>
            </a:r>
            <a:r>
              <a:rPr lang="en-US" sz="2400" dirty="0" err="1">
                <a:solidFill>
                  <a:schemeClr val="tx1"/>
                </a:solidFill>
              </a:rPr>
              <a:t>đưa</a:t>
            </a:r>
            <a:r>
              <a:rPr lang="en-US" sz="2400" dirty="0">
                <a:solidFill>
                  <a:schemeClr val="tx1"/>
                </a:solidFill>
              </a:rPr>
              <a:t> </a:t>
            </a:r>
            <a:r>
              <a:rPr lang="en-US" sz="2400" dirty="0" err="1">
                <a:solidFill>
                  <a:schemeClr val="tx1"/>
                </a:solidFill>
              </a:rPr>
              <a:t>em</a:t>
            </a:r>
            <a:r>
              <a:rPr lang="en-US" sz="2400" dirty="0">
                <a:solidFill>
                  <a:schemeClr val="tx1"/>
                </a:solidFill>
              </a:rPr>
              <a:t> </a:t>
            </a:r>
            <a:r>
              <a:rPr lang="en-US" sz="2400" dirty="0" err="1">
                <a:solidFill>
                  <a:schemeClr val="tx1"/>
                </a:solidFill>
              </a:rPr>
              <a:t>về</a:t>
            </a:r>
            <a:endParaRPr lang="vi-VN" sz="2400" i="1" dirty="0">
              <a:solidFill>
                <a:schemeClr val="tx1"/>
              </a:solidFill>
            </a:endParaRPr>
          </a:p>
        </p:txBody>
      </p:sp>
      <p:sp>
        <p:nvSpPr>
          <p:cNvPr id="8" name="TextBox 7">
            <a:extLst>
              <a:ext uri="{FF2B5EF4-FFF2-40B4-BE49-F238E27FC236}">
                <a16:creationId xmlns:a16="http://schemas.microsoft.com/office/drawing/2014/main" id="{82C8EAD9-C817-1D40-AB74-DB485EF72EA5}"/>
              </a:ext>
            </a:extLst>
          </p:cNvPr>
          <p:cNvSpPr txBox="1"/>
          <p:nvPr/>
        </p:nvSpPr>
        <p:spPr>
          <a:xfrm>
            <a:off x="2310985" y="234043"/>
            <a:ext cx="5613815" cy="461665"/>
          </a:xfrm>
          <a:prstGeom prst="rect">
            <a:avLst/>
          </a:prstGeom>
          <a:noFill/>
        </p:spPr>
        <p:txBody>
          <a:bodyPr wrap="square" rtlCol="0">
            <a:spAutoFit/>
          </a:bodyPr>
          <a:lstStyle/>
          <a:p>
            <a:r>
              <a:rPr lang="en-US" sz="2400" dirty="0" err="1">
                <a:solidFill>
                  <a:srgbClr val="FF0000"/>
                </a:solidFill>
              </a:rPr>
              <a:t>Em</a:t>
            </a:r>
            <a:r>
              <a:rPr lang="en-US" sz="2400" dirty="0">
                <a:solidFill>
                  <a:srgbClr val="FF0000"/>
                </a:solidFill>
              </a:rPr>
              <a:t> </a:t>
            </a:r>
            <a:r>
              <a:rPr lang="en-US" sz="2400" dirty="0" err="1">
                <a:solidFill>
                  <a:srgbClr val="FF0000"/>
                </a:solidFill>
              </a:rPr>
              <a:t>có</a:t>
            </a:r>
            <a:r>
              <a:rPr lang="en-US" sz="2400" dirty="0">
                <a:solidFill>
                  <a:srgbClr val="FF0000"/>
                </a:solidFill>
              </a:rPr>
              <a:t> </a:t>
            </a:r>
            <a:r>
              <a:rPr lang="en-US" sz="2400" dirty="0" err="1">
                <a:solidFill>
                  <a:srgbClr val="FF0000"/>
                </a:solidFill>
              </a:rPr>
              <a:t>đi</a:t>
            </a:r>
            <a:r>
              <a:rPr lang="en-US" sz="2400" dirty="0">
                <a:solidFill>
                  <a:srgbClr val="FF0000"/>
                </a:solidFill>
              </a:rPr>
              <a:t> </a:t>
            </a:r>
            <a:r>
              <a:rPr lang="en-US" sz="2400" dirty="0" err="1">
                <a:solidFill>
                  <a:srgbClr val="FF0000"/>
                </a:solidFill>
              </a:rPr>
              <a:t>cùng</a:t>
            </a:r>
            <a:r>
              <a:rPr lang="en-US" sz="2400" dirty="0">
                <a:solidFill>
                  <a:srgbClr val="FF0000"/>
                </a:solidFill>
              </a:rPr>
              <a:t> </a:t>
            </a:r>
            <a:r>
              <a:rPr lang="en-US" sz="2400" dirty="0" err="1">
                <a:solidFill>
                  <a:srgbClr val="FF0000"/>
                </a:solidFill>
              </a:rPr>
              <a:t>cô</a:t>
            </a:r>
            <a:r>
              <a:rPr lang="en-US" sz="2400" dirty="0">
                <a:solidFill>
                  <a:srgbClr val="FF0000"/>
                </a:solidFill>
              </a:rPr>
              <a:t> </a:t>
            </a:r>
            <a:r>
              <a:rPr lang="en-US" sz="2400" dirty="0" err="1">
                <a:solidFill>
                  <a:srgbClr val="FF0000"/>
                </a:solidFill>
              </a:rPr>
              <a:t>ấy</a:t>
            </a:r>
            <a:r>
              <a:rPr lang="en-US" sz="2400" dirty="0">
                <a:solidFill>
                  <a:srgbClr val="FF0000"/>
                </a:solidFill>
              </a:rPr>
              <a:t> </a:t>
            </a:r>
            <a:r>
              <a:rPr lang="en-US" sz="2400" dirty="0" err="1">
                <a:solidFill>
                  <a:srgbClr val="FF0000"/>
                </a:solidFill>
              </a:rPr>
              <a:t>không</a:t>
            </a:r>
            <a:r>
              <a:rPr lang="en-US" sz="2400" dirty="0">
                <a:solidFill>
                  <a:srgbClr val="FF0000"/>
                </a:solidFill>
              </a:rPr>
              <a:t>? </a:t>
            </a:r>
            <a:r>
              <a:rPr lang="en-US" sz="2400" dirty="0" err="1">
                <a:solidFill>
                  <a:srgbClr val="FF0000"/>
                </a:solidFill>
              </a:rPr>
              <a:t>Vì</a:t>
            </a:r>
            <a:r>
              <a:rPr lang="en-US" sz="2400" dirty="0">
                <a:solidFill>
                  <a:srgbClr val="FF0000"/>
                </a:solidFill>
              </a:rPr>
              <a:t> </a:t>
            </a:r>
            <a:r>
              <a:rPr lang="en-US" sz="2400" dirty="0" err="1">
                <a:solidFill>
                  <a:srgbClr val="FF0000"/>
                </a:solidFill>
              </a:rPr>
              <a:t>sao</a:t>
            </a:r>
            <a:r>
              <a:rPr lang="en-US" sz="2400" dirty="0">
                <a:solidFill>
                  <a:srgbClr val="FF0000"/>
                </a:solidFill>
              </a:rPr>
              <a:t>?</a:t>
            </a:r>
            <a:endParaRPr lang="vi-VN" sz="2400" i="1" dirty="0">
              <a:solidFill>
                <a:srgbClr val="FF0000"/>
              </a:solidFill>
            </a:endParaRPr>
          </a:p>
        </p:txBody>
      </p:sp>
    </p:spTree>
    <p:extLst>
      <p:ext uri="{BB962C8B-B14F-4D97-AF65-F5344CB8AC3E}">
        <p14:creationId xmlns:p14="http://schemas.microsoft.com/office/powerpoint/2010/main" val="74395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randombar(horizontal)">
                                      <p:cBhvr>
                                        <p:cTn id="13" dur="500"/>
                                        <p:tgtEl>
                                          <p:spTgt spid="614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6148"/>
                                        </p:tgtEl>
                                        <p:attrNameLst>
                                          <p:attrName>style.visibility</p:attrName>
                                        </p:attrNameLst>
                                      </p:cBhvr>
                                      <p:to>
                                        <p:strVal val="visible"/>
                                      </p:to>
                                    </p:set>
                                    <p:animEffect transition="in" filter="circle(in)">
                                      <p:cBhvr>
                                        <p:cTn id="21" dur="2000"/>
                                        <p:tgtEl>
                                          <p:spTgt spid="6148"/>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dissolv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0944"/>
            <a:ext cx="9144000" cy="55190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Arial"/>
              <a:cs typeface="+mn-cs"/>
              <a:sym typeface="Arial"/>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086219" y="1685561"/>
            <a:ext cx="2000727" cy="467436"/>
          </a:xfrm>
          <a:prstGeom prst="rect">
            <a:avLst/>
          </a:prstGeom>
          <a:noFill/>
        </p:spPr>
        <p:txBody>
          <a:bodyPr wrap="square">
            <a:spAutoFit/>
          </a:bodyPr>
          <a:lstStyle/>
          <a:p>
            <a:pPr marL="0" marR="0" lvl="0" indent="0" algn="l" defTabSz="685800" rtl="0" eaLnBrk="1" fontAlgn="base" latinLnBrk="0" hangingPunct="1">
              <a:lnSpc>
                <a:spcPct val="125000"/>
              </a:lnSpc>
              <a:spcBef>
                <a:spcPct val="0"/>
              </a:spcBef>
              <a:spcAft>
                <a:spcPct val="0"/>
              </a:spcAft>
              <a:buClrTx/>
              <a:buSzTx/>
              <a:buFont typeface="Arial"/>
              <a:buNone/>
              <a:tabLst/>
              <a:defRPr/>
            </a:pPr>
            <a:r>
              <a:rPr kumimoji="0" lang="en-US" sz="195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sym typeface="Arial"/>
              </a:rPr>
              <a:t> </a:t>
            </a:r>
            <a:endParaRPr kumimoji="0" lang="en-US" sz="195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sym typeface="Aria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243711" y="52542"/>
            <a:ext cx="7110581" cy="5332084"/>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880" y="-39371"/>
            <a:ext cx="99536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8319186" y="52541"/>
            <a:ext cx="513407" cy="5332084"/>
          </a:xfrm>
          <a:prstGeom prst="rect">
            <a:avLst/>
          </a:prstGeom>
        </p:spPr>
      </p:pic>
      <p:cxnSp>
        <p:nvCxnSpPr>
          <p:cNvPr id="19" name="Straight Connector 18">
            <a:extLst>
              <a:ext uri="{FF2B5EF4-FFF2-40B4-BE49-F238E27FC236}">
                <a16:creationId xmlns:a16="http://schemas.microsoft.com/office/drawing/2014/main" id="{5B113889-9F38-4C24-9066-6434ECAD8DCB}"/>
              </a:ext>
            </a:extLst>
          </p:cNvPr>
          <p:cNvCxnSpPr>
            <a:cxnSpLocks/>
          </p:cNvCxnSpPr>
          <p:nvPr/>
        </p:nvCxnSpPr>
        <p:spPr>
          <a:xfrm>
            <a:off x="1250381" y="2021841"/>
            <a:ext cx="75822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4B491FD-7D99-43EA-A9F1-D78D2161C501}"/>
              </a:ext>
            </a:extLst>
          </p:cNvPr>
          <p:cNvSpPr txBox="1"/>
          <p:nvPr/>
        </p:nvSpPr>
        <p:spPr>
          <a:xfrm>
            <a:off x="-53675" y="359090"/>
            <a:ext cx="8091426" cy="461665"/>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 typeface="Arial"/>
              <a:buNone/>
              <a:tabLst/>
              <a:defRPr/>
            </a:pPr>
            <a:r>
              <a:rPr kumimoji="0" lang="en-US" altLang="zh-CN" sz="24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Thứ</a:t>
            </a:r>
            <a:r>
              <a:rPr kumimoji="0" lang="en-US" altLang="zh-CN" sz="2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Tư </a:t>
            </a:r>
            <a:r>
              <a:rPr kumimoji="0" lang="en-US" altLang="zh-CN" sz="2400" b="1" i="0" u="none" strike="noStrike" kern="1200" cap="none" spc="0" normalizeH="0" baseline="0" noProof="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ngày</a:t>
            </a:r>
            <a:r>
              <a:rPr kumimoji="0" lang="en-US" altLang="zh-CN" sz="2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23 </a:t>
            </a:r>
            <a:r>
              <a:rPr kumimoji="0" lang="en-US" altLang="zh-CN" sz="24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tháng</a:t>
            </a:r>
            <a:r>
              <a:rPr kumimoji="0" lang="en-US" altLang="zh-CN"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2 </a:t>
            </a:r>
            <a:r>
              <a:rPr kumimoji="0" lang="en-US" altLang="zh-CN" sz="24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năm</a:t>
            </a:r>
            <a:r>
              <a:rPr kumimoji="0" lang="en-US" altLang="zh-CN"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 2022</a:t>
            </a:r>
            <a:endParaRPr kumimoji="0" lang="zh-CN" altLang="en-US"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endParaRPr>
          </a:p>
        </p:txBody>
      </p:sp>
      <p:sp>
        <p:nvSpPr>
          <p:cNvPr id="12" name="TextBox 11">
            <a:extLst>
              <a:ext uri="{FF2B5EF4-FFF2-40B4-BE49-F238E27FC236}">
                <a16:creationId xmlns:a16="http://schemas.microsoft.com/office/drawing/2014/main" id="{25B53D24-BF47-4D34-8755-BAA57253DE60}"/>
              </a:ext>
            </a:extLst>
          </p:cNvPr>
          <p:cNvSpPr txBox="1"/>
          <p:nvPr/>
        </p:nvSpPr>
        <p:spPr>
          <a:xfrm>
            <a:off x="2714223" y="824031"/>
            <a:ext cx="3309231" cy="461665"/>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 typeface="Arial"/>
              <a:buNone/>
              <a:tabLst/>
              <a:defRPr/>
            </a:pPr>
            <a:r>
              <a:rPr kumimoji="0" lang="en-US" altLang="zh-CN" sz="24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rPr>
              <a:t>Hoạt động trải nghiệm</a:t>
            </a:r>
            <a:endParaRPr kumimoji="0" lang="en-US" altLang="zh-CN" sz="24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Arial"/>
              <a:sym typeface="Arial"/>
            </a:endParaRPr>
          </a:p>
        </p:txBody>
      </p:sp>
      <p:sp>
        <p:nvSpPr>
          <p:cNvPr id="14" name="TextBox 13">
            <a:extLst>
              <a:ext uri="{FF2B5EF4-FFF2-40B4-BE49-F238E27FC236}">
                <a16:creationId xmlns:a16="http://schemas.microsoft.com/office/drawing/2014/main" id="{5F315250-F0FB-4DD4-A393-A622B2D9E393}"/>
              </a:ext>
            </a:extLst>
          </p:cNvPr>
          <p:cNvSpPr txBox="1"/>
          <p:nvPr/>
        </p:nvSpPr>
        <p:spPr>
          <a:xfrm>
            <a:off x="2184841" y="1288107"/>
            <a:ext cx="6993427" cy="461665"/>
          </a:xfrm>
          <a:prstGeom prst="rect">
            <a:avLst/>
          </a:prstGeom>
          <a:noFill/>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 typeface="Arial"/>
              <a:buNone/>
              <a:tabLst/>
              <a:defRPr/>
            </a:pPr>
            <a:r>
              <a:rPr kumimoji="0" lang="en-US" altLang="zh-CN" sz="2400" b="1" i="0" u="none" strike="noStrike" kern="1200" cap="none" spc="0" normalizeH="0" baseline="0" noProof="0">
                <a:ln>
                  <a:noFill/>
                </a:ln>
                <a:solidFill>
                  <a:srgbClr val="FF0000"/>
                </a:solidFill>
                <a:effectLst/>
                <a:uLnTx/>
                <a:uFillTx/>
                <a:latin typeface="HP001 4 hàng" panose="020B0603050302020204" pitchFamily="34" charset="0"/>
                <a:ea typeface="方正卡通简体" panose="03000509000000000000" pitchFamily="65" charset="-122"/>
                <a:cs typeface="Arial"/>
                <a:sym typeface="Arial"/>
              </a:rPr>
              <a:t>Bài 24: Phòng tránh bị bắt cóc.</a:t>
            </a:r>
            <a:endParaRPr kumimoji="0" lang="en-US" altLang="zh-CN" sz="24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Arial"/>
              <a:sym typeface="Arial"/>
            </a:endParaRPr>
          </a:p>
        </p:txBody>
      </p:sp>
    </p:spTree>
    <p:extLst>
      <p:ext uri="{BB962C8B-B14F-4D97-AF65-F5344CB8AC3E}">
        <p14:creationId xmlns:p14="http://schemas.microsoft.com/office/powerpoint/2010/main" val="84754629"/>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148" name="Picture 4" descr="Hôm nay mẹ nhớ đón con sớm: Trẻ được đón sớm và muộn, 10 năm sau khác biệt  rõ rệt - Làm mẹ">
            <a:extLst>
              <a:ext uri="{FF2B5EF4-FFF2-40B4-BE49-F238E27FC236}">
                <a16:creationId xmlns:a16="http://schemas.microsoft.com/office/drawing/2014/main" id="{E6BBC630-3A89-3940-AD17-9618DF589A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685" r="19123"/>
          <a:stretch/>
        </p:blipFill>
        <p:spPr bwMode="auto">
          <a:xfrm>
            <a:off x="131631" y="2571750"/>
            <a:ext cx="2817891" cy="254931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2" descr="Số 2: Con phải làm gì khi ở nhà một mình | Giáo dục giới tính cho trẻ 2019  | VTV7 - YouTube">
            <a:extLst>
              <a:ext uri="{FF2B5EF4-FFF2-40B4-BE49-F238E27FC236}">
                <a16:creationId xmlns:a16="http://schemas.microsoft.com/office/drawing/2014/main" id="{A93D2D8E-352F-2C4E-BE67-7DFDB3DA4A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452"/>
          <a:stretch/>
        </p:blipFill>
        <p:spPr bwMode="auto">
          <a:xfrm>
            <a:off x="347836" y="-115445"/>
            <a:ext cx="2601686" cy="23777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Rounded Rectangle 9">
            <a:extLst>
              <a:ext uri="{FF2B5EF4-FFF2-40B4-BE49-F238E27FC236}">
                <a16:creationId xmlns:a16="http://schemas.microsoft.com/office/drawing/2014/main" id="{364DC0BC-F120-C442-8C0F-C93020D4227C}"/>
              </a:ext>
            </a:extLst>
          </p:cNvPr>
          <p:cNvSpPr/>
          <p:nvPr/>
        </p:nvSpPr>
        <p:spPr>
          <a:xfrm>
            <a:off x="3181070" y="398007"/>
            <a:ext cx="5831299" cy="4130450"/>
          </a:xfrm>
          <a:prstGeom prst="roundRect">
            <a:avLst/>
          </a:prstGeom>
          <a:solidFill>
            <a:srgbClr val="FF9300"/>
          </a:solidFill>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1" name="TextBox 10">
            <a:extLst>
              <a:ext uri="{FF2B5EF4-FFF2-40B4-BE49-F238E27FC236}">
                <a16:creationId xmlns:a16="http://schemas.microsoft.com/office/drawing/2014/main" id="{F5DCC29D-00CA-7145-8A99-C08A18F10536}"/>
              </a:ext>
            </a:extLst>
          </p:cNvPr>
          <p:cNvSpPr txBox="1"/>
          <p:nvPr/>
        </p:nvSpPr>
        <p:spPr>
          <a:xfrm>
            <a:off x="3324600" y="755072"/>
            <a:ext cx="5471564" cy="3416320"/>
          </a:xfrm>
          <a:prstGeom prst="rect">
            <a:avLst/>
          </a:prstGeom>
          <a:noFill/>
        </p:spPr>
        <p:txBody>
          <a:bodyPr wrap="square" rtlCol="0">
            <a:spAutoFit/>
          </a:bodyPr>
          <a:lstStyle/>
          <a:p>
            <a:r>
              <a:rPr lang="en-US" sz="2400" dirty="0" err="1">
                <a:solidFill>
                  <a:schemeClr val="bg1"/>
                </a:solidFill>
                <a:latin typeface="Arial" panose="020B0604020202020204" pitchFamily="34" charset="0"/>
                <a:cs typeface="Arial" panose="020B0604020202020204" pitchFamily="34" charset="0"/>
              </a:rPr>
              <a:t>Bác</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hàng</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xóm</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bạn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của</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bố</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mẹ</a:t>
            </a:r>
            <a:r>
              <a:rPr lang="en-US" sz="2400" dirty="0">
                <a:solidFill>
                  <a:schemeClr val="bg1"/>
                </a:solidFill>
                <a:latin typeface="Arial" panose="020B0604020202020204" pitchFamily="34" charset="0"/>
                <a:cs typeface="Arial" panose="020B0604020202020204" pitchFamily="34" charset="0"/>
              </a:rPr>
              <a:t> hay </a:t>
            </a:r>
            <a:r>
              <a:rPr lang="en-US" sz="2400" dirty="0" err="1">
                <a:solidFill>
                  <a:schemeClr val="bg1"/>
                </a:solidFill>
                <a:latin typeface="Arial" panose="020B0604020202020204" pitchFamily="34" charset="0"/>
                <a:cs typeface="Arial" panose="020B0604020202020204" pitchFamily="34" charset="0"/>
              </a:rPr>
              <a:t>cô</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thu</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tiền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điện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bác</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bán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nước</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đầu</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ngõ</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đều</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là</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những</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người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quen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em</a:t>
            </a:r>
            <a:r>
              <a:rPr lang="en-US" sz="2400" dirty="0">
                <a:solidFill>
                  <a:schemeClr val="bg1"/>
                </a:solidFill>
                <a:latin typeface="Arial" panose="020B0604020202020204" pitchFamily="34" charset="0"/>
                <a:cs typeface="Arial" panose="020B0604020202020204" pitchFamily="34" charset="0"/>
              </a:rPr>
              <a:t> hay </a:t>
            </a:r>
            <a:r>
              <a:rPr lang="en-US" sz="2400" dirty="0" err="1">
                <a:solidFill>
                  <a:schemeClr val="bg1"/>
                </a:solidFill>
                <a:latin typeface="Arial" panose="020B0604020202020204" pitchFamily="34" charset="0"/>
                <a:cs typeface="Arial" panose="020B0604020202020204" pitchFamily="34" charset="0"/>
              </a:rPr>
              <a:t>gặp</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có</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thể</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họ</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rất</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quý</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mến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em</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nhưng</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hãy</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nhớ</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đó</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là</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những</a:t>
            </a:r>
            <a:r>
              <a:rPr lang="en-US" sz="2400" dirty="0">
                <a:solidFill>
                  <a:schemeClr val="bg1"/>
                </a:solidFill>
                <a:latin typeface="Arial" panose="020B0604020202020204" pitchFamily="34" charset="0"/>
                <a:cs typeface="Arial" panose="020B0604020202020204" pitchFamily="34" charset="0"/>
              </a:rPr>
              <a:t> NGƯỜI QUEN </a:t>
            </a:r>
            <a:r>
              <a:rPr lang="en-US" sz="2400" dirty="0" err="1">
                <a:solidFill>
                  <a:schemeClr val="bg1"/>
                </a:solidFill>
                <a:latin typeface="Arial" panose="020B0604020202020204" pitchFamily="34" charset="0"/>
                <a:cs typeface="Arial" panose="020B0604020202020204" pitchFamily="34" charset="0"/>
              </a:rPr>
              <a:t>không</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phải</a:t>
            </a:r>
            <a:r>
              <a:rPr lang="en-US" sz="2400" dirty="0">
                <a:solidFill>
                  <a:schemeClr val="bg1"/>
                </a:solidFill>
                <a:latin typeface="Arial" panose="020B0604020202020204" pitchFamily="34" charset="0"/>
                <a:cs typeface="Arial" panose="020B0604020202020204" pitchFamily="34" charset="0"/>
              </a:rPr>
              <a:t> NGƯỜI THÂN. </a:t>
            </a:r>
            <a:br>
              <a:rPr lang="en-US" sz="2400" dirty="0">
                <a:solidFill>
                  <a:schemeClr val="bg1"/>
                </a:solidFill>
                <a:latin typeface="Arial" panose="020B0604020202020204" pitchFamily="34" charset="0"/>
                <a:cs typeface="Arial" panose="020B0604020202020204" pitchFamily="34" charset="0"/>
              </a:rPr>
            </a:br>
            <a:r>
              <a:rPr lang="en-US" sz="2400" dirty="0" err="1">
                <a:solidFill>
                  <a:schemeClr val="bg1"/>
                </a:solidFill>
                <a:latin typeface="Arial" panose="020B0604020202020204" pitchFamily="34" charset="0"/>
                <a:cs typeface="Arial" panose="020B0604020202020204" pitchFamily="34" charset="0"/>
              </a:rPr>
              <a:t>Vì</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vậy</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hãy</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nói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lời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từ</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chối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thật</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lịch</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sự</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khi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ở</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một</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mình</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chưa</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được</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sự</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đồng</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ý</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của</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bố</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mẹ</a:t>
            </a:r>
            <a:r>
              <a:rPr lang="en-US" sz="2400" dirty="0">
                <a:solidFill>
                  <a:schemeClr val="bg1"/>
                </a:solidFill>
                <a:latin typeface="Arial" panose="020B0604020202020204" pitchFamily="34" charset="0"/>
                <a:cs typeface="Arial" panose="020B0604020202020204" pitchFamily="34" charset="0"/>
              </a:rPr>
              <a:t>.</a:t>
            </a:r>
            <a:endParaRPr lang="vi-VN" sz="2400" i="1" dirty="0">
              <a:solidFill>
                <a:schemeClr val="bg1"/>
              </a:solidFill>
            </a:endParaRPr>
          </a:p>
        </p:txBody>
      </p:sp>
    </p:spTree>
    <p:extLst>
      <p:ext uri="{BB962C8B-B14F-4D97-AF65-F5344CB8AC3E}">
        <p14:creationId xmlns:p14="http://schemas.microsoft.com/office/powerpoint/2010/main" val="275952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8194" name="Picture 2" descr="Vẽ bàn tay nhân vật anime manga vừa đẹp vừa chuẩn - Vẽ Hoạt Hình">
            <a:extLst>
              <a:ext uri="{FF2B5EF4-FFF2-40B4-BE49-F238E27FC236}">
                <a16:creationId xmlns:a16="http://schemas.microsoft.com/office/drawing/2014/main" id="{33B0F500-E3DB-9642-8AC1-047E78B7EE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027" r="54018" b="7936"/>
          <a:stretch/>
        </p:blipFill>
        <p:spPr bwMode="auto">
          <a:xfrm>
            <a:off x="336778" y="7981"/>
            <a:ext cx="2079852" cy="2286777"/>
          </a:xfrm>
          <a:prstGeom prst="rect">
            <a:avLst/>
          </a:prstGeom>
          <a:blipFill>
            <a:blip r:embed="rId3"/>
            <a:tile tx="0" ty="0" sx="100000" sy="100000" flip="none" algn="tl"/>
          </a:blipFill>
        </p:spPr>
      </p:pic>
      <p:sp>
        <p:nvSpPr>
          <p:cNvPr id="5" name="TextBox 4">
            <a:extLst>
              <a:ext uri="{FF2B5EF4-FFF2-40B4-BE49-F238E27FC236}">
                <a16:creationId xmlns:a16="http://schemas.microsoft.com/office/drawing/2014/main" id="{7F1E2C65-AF59-874D-9D71-26CA7B56E3CD}"/>
              </a:ext>
            </a:extLst>
          </p:cNvPr>
          <p:cNvSpPr txBox="1"/>
          <p:nvPr/>
        </p:nvSpPr>
        <p:spPr>
          <a:xfrm>
            <a:off x="3287485" y="268932"/>
            <a:ext cx="5257800" cy="461665"/>
          </a:xfrm>
          <a:prstGeom prst="rect">
            <a:avLst/>
          </a:prstGeom>
          <a:noFill/>
        </p:spPr>
        <p:txBody>
          <a:bodyPr wrap="square" rtlCol="0">
            <a:spAutoFit/>
          </a:bodyPr>
          <a:lstStyle/>
          <a:p>
            <a:r>
              <a:rPr lang="en-US" sz="2400" dirty="0">
                <a:solidFill>
                  <a:schemeClr val="tx1"/>
                </a:solidFill>
              </a:rPr>
              <a:t>- </a:t>
            </a:r>
            <a:r>
              <a:rPr lang="en-US" sz="2400" dirty="0" err="1">
                <a:solidFill>
                  <a:schemeClr val="tx1"/>
                </a:solidFill>
              </a:rPr>
              <a:t>Vẽ</a:t>
            </a:r>
            <a:r>
              <a:rPr lang="en-US" sz="2400" dirty="0">
                <a:solidFill>
                  <a:schemeClr val="tx1"/>
                </a:solidFill>
              </a:rPr>
              <a:t> </a:t>
            </a:r>
            <a:r>
              <a:rPr lang="en-US" sz="2400" dirty="0" err="1">
                <a:solidFill>
                  <a:schemeClr val="tx1"/>
                </a:solidFill>
              </a:rPr>
              <a:t>bàn</a:t>
            </a:r>
            <a:r>
              <a:rPr lang="en-US" sz="2400" dirty="0">
                <a:solidFill>
                  <a:schemeClr val="tx1"/>
                </a:solidFill>
              </a:rPr>
              <a:t> </a:t>
            </a:r>
            <a:r>
              <a:rPr lang="en-US" sz="2400" dirty="0" err="1">
                <a:solidFill>
                  <a:schemeClr val="tx1"/>
                </a:solidFill>
              </a:rPr>
              <a:t>tay</a:t>
            </a:r>
            <a:r>
              <a:rPr lang="en-US" sz="2400" dirty="0">
                <a:solidFill>
                  <a:schemeClr val="tx1"/>
                </a:solidFill>
              </a:rPr>
              <a:t> </a:t>
            </a:r>
            <a:r>
              <a:rPr lang="en-US" sz="2400" dirty="0" err="1">
                <a:solidFill>
                  <a:schemeClr val="tx1"/>
                </a:solidFill>
              </a:rPr>
              <a:t>của</a:t>
            </a:r>
            <a:r>
              <a:rPr lang="en-US" sz="2400" dirty="0">
                <a:solidFill>
                  <a:schemeClr val="tx1"/>
                </a:solidFill>
              </a:rPr>
              <a:t> </a:t>
            </a:r>
            <a:r>
              <a:rPr lang="en-US" sz="2400" dirty="0" err="1">
                <a:solidFill>
                  <a:schemeClr val="tx1"/>
                </a:solidFill>
              </a:rPr>
              <a:t>mình</a:t>
            </a:r>
            <a:r>
              <a:rPr lang="en-US" sz="2400" dirty="0">
                <a:solidFill>
                  <a:schemeClr val="tx1"/>
                </a:solidFill>
              </a:rPr>
              <a:t> </a:t>
            </a:r>
            <a:r>
              <a:rPr lang="en-US" sz="2400" dirty="0" err="1">
                <a:solidFill>
                  <a:schemeClr val="tx1"/>
                </a:solidFill>
              </a:rPr>
              <a:t>lên</a:t>
            </a:r>
            <a:r>
              <a:rPr lang="en-US" sz="2400" dirty="0">
                <a:solidFill>
                  <a:schemeClr val="tx1"/>
                </a:solidFill>
              </a:rPr>
              <a:t> </a:t>
            </a:r>
            <a:r>
              <a:rPr lang="en-US" sz="2400" dirty="0" err="1">
                <a:solidFill>
                  <a:schemeClr val="tx1"/>
                </a:solidFill>
              </a:rPr>
              <a:t>một</a:t>
            </a:r>
            <a:r>
              <a:rPr lang="en-US" sz="2400" dirty="0">
                <a:solidFill>
                  <a:schemeClr val="tx1"/>
                </a:solidFill>
              </a:rPr>
              <a:t> </a:t>
            </a:r>
            <a:r>
              <a:rPr lang="en-US" sz="2400" dirty="0" err="1">
                <a:solidFill>
                  <a:schemeClr val="tx1"/>
                </a:solidFill>
              </a:rPr>
              <a:t>tờ</a:t>
            </a:r>
            <a:r>
              <a:rPr lang="en-US" sz="2400" dirty="0">
                <a:solidFill>
                  <a:schemeClr val="tx1"/>
                </a:solidFill>
              </a:rPr>
              <a:t> </a:t>
            </a:r>
            <a:r>
              <a:rPr lang="en-US" sz="2400" dirty="0" err="1">
                <a:solidFill>
                  <a:schemeClr val="tx1"/>
                </a:solidFill>
              </a:rPr>
              <a:t>bìa</a:t>
            </a:r>
            <a:r>
              <a:rPr lang="en-US" sz="2400" dirty="0">
                <a:solidFill>
                  <a:schemeClr val="tx1"/>
                </a:solidFill>
              </a:rPr>
              <a:t>.</a:t>
            </a:r>
            <a:endParaRPr lang="vi-VN" sz="2400" i="1" dirty="0">
              <a:solidFill>
                <a:schemeClr val="tx1"/>
              </a:solidFill>
            </a:endParaRPr>
          </a:p>
        </p:txBody>
      </p:sp>
      <p:sp>
        <p:nvSpPr>
          <p:cNvPr id="6" name="TextBox 5">
            <a:extLst>
              <a:ext uri="{FF2B5EF4-FFF2-40B4-BE49-F238E27FC236}">
                <a16:creationId xmlns:a16="http://schemas.microsoft.com/office/drawing/2014/main" id="{CE58F9C3-8E15-8C4E-B214-8797631C0FFA}"/>
              </a:ext>
            </a:extLst>
          </p:cNvPr>
          <p:cNvSpPr txBox="1"/>
          <p:nvPr/>
        </p:nvSpPr>
        <p:spPr>
          <a:xfrm>
            <a:off x="3276602" y="1019606"/>
            <a:ext cx="5040085" cy="1200329"/>
          </a:xfrm>
          <a:prstGeom prst="rect">
            <a:avLst/>
          </a:prstGeom>
          <a:noFill/>
        </p:spPr>
        <p:txBody>
          <a:bodyPr wrap="square" rtlCol="0">
            <a:spAutoFit/>
          </a:bodyPr>
          <a:lstStyle/>
          <a:p>
            <a:r>
              <a:rPr lang="en-US" sz="2400" dirty="0">
                <a:solidFill>
                  <a:schemeClr val="tx1"/>
                </a:solidFill>
              </a:rPr>
              <a:t>- </a:t>
            </a:r>
            <a:r>
              <a:rPr lang="en-US" sz="2400" dirty="0" err="1">
                <a:solidFill>
                  <a:schemeClr val="tx1"/>
                </a:solidFill>
              </a:rPr>
              <a:t>Cắt</a:t>
            </a:r>
            <a:r>
              <a:rPr lang="en-US" sz="2400" dirty="0">
                <a:solidFill>
                  <a:schemeClr val="tx1"/>
                </a:solidFill>
              </a:rPr>
              <a:t> </a:t>
            </a:r>
            <a:r>
              <a:rPr lang="en-US" sz="2400" dirty="0" err="1">
                <a:solidFill>
                  <a:schemeClr val="tx1"/>
                </a:solidFill>
              </a:rPr>
              <a:t>bàn</a:t>
            </a:r>
            <a:r>
              <a:rPr lang="en-US" sz="2400" dirty="0">
                <a:solidFill>
                  <a:schemeClr val="tx1"/>
                </a:solidFill>
              </a:rPr>
              <a:t> </a:t>
            </a:r>
            <a:r>
              <a:rPr lang="en-US" sz="2400" dirty="0" err="1">
                <a:solidFill>
                  <a:schemeClr val="tx1"/>
                </a:solidFill>
              </a:rPr>
              <a:t>tay</a:t>
            </a:r>
            <a:r>
              <a:rPr lang="en-US" sz="2400" dirty="0">
                <a:solidFill>
                  <a:schemeClr val="tx1"/>
                </a:solidFill>
              </a:rPr>
              <a:t> </a:t>
            </a:r>
            <a:r>
              <a:rPr lang="en-US" sz="2400" dirty="0" err="1">
                <a:solidFill>
                  <a:schemeClr val="tx1"/>
                </a:solidFill>
              </a:rPr>
              <a:t>đã</a:t>
            </a:r>
            <a:r>
              <a:rPr lang="en-US" sz="2400" dirty="0">
                <a:solidFill>
                  <a:schemeClr val="tx1"/>
                </a:solidFill>
              </a:rPr>
              <a:t> </a:t>
            </a:r>
            <a:r>
              <a:rPr lang="en-US" sz="2400" dirty="0" err="1">
                <a:solidFill>
                  <a:schemeClr val="tx1"/>
                </a:solidFill>
              </a:rPr>
              <a:t>vẽ</a:t>
            </a:r>
            <a:r>
              <a:rPr lang="en-US" sz="2400" dirty="0">
                <a:solidFill>
                  <a:schemeClr val="tx1"/>
                </a:solidFill>
              </a:rPr>
              <a:t> </a:t>
            </a:r>
            <a:r>
              <a:rPr lang="en-US" sz="2400" dirty="0" err="1">
                <a:solidFill>
                  <a:schemeClr val="tx1"/>
                </a:solidFill>
              </a:rPr>
              <a:t>và</a:t>
            </a:r>
            <a:r>
              <a:rPr lang="en-US" sz="2400" dirty="0">
                <a:solidFill>
                  <a:schemeClr val="tx1"/>
                </a:solidFill>
              </a:rPr>
              <a:t> </a:t>
            </a:r>
            <a:r>
              <a:rPr lang="en-US" sz="2400" dirty="0" err="1">
                <a:solidFill>
                  <a:schemeClr val="tx1"/>
                </a:solidFill>
              </a:rPr>
              <a:t>ghi</a:t>
            </a:r>
            <a:r>
              <a:rPr lang="en-US" sz="2400" dirty="0">
                <a:solidFill>
                  <a:schemeClr val="tx1"/>
                </a:solidFill>
              </a:rPr>
              <a:t> </a:t>
            </a:r>
            <a:r>
              <a:rPr lang="en-US" sz="2400" dirty="0" err="1">
                <a:solidFill>
                  <a:schemeClr val="tx1"/>
                </a:solidFill>
              </a:rPr>
              <a:t>lên</a:t>
            </a:r>
            <a:r>
              <a:rPr lang="en-US" sz="2400" dirty="0">
                <a:solidFill>
                  <a:schemeClr val="tx1"/>
                </a:solidFill>
              </a:rPr>
              <a:t> </a:t>
            </a:r>
            <a:r>
              <a:rPr lang="en-US" sz="2400" dirty="0" err="1">
                <a:solidFill>
                  <a:schemeClr val="tx1"/>
                </a:solidFill>
              </a:rPr>
              <a:t>mỗi</a:t>
            </a:r>
            <a:r>
              <a:rPr lang="en-US" sz="2400" dirty="0">
                <a:solidFill>
                  <a:schemeClr val="tx1"/>
                </a:solidFill>
              </a:rPr>
              <a:t> </a:t>
            </a:r>
            <a:r>
              <a:rPr lang="en-US" sz="2400" dirty="0" err="1">
                <a:solidFill>
                  <a:schemeClr val="tx1"/>
                </a:solidFill>
              </a:rPr>
              <a:t>ngón</a:t>
            </a:r>
            <a:r>
              <a:rPr lang="en-US" sz="2400" dirty="0">
                <a:solidFill>
                  <a:schemeClr val="tx1"/>
                </a:solidFill>
              </a:rPr>
              <a:t> </a:t>
            </a:r>
            <a:r>
              <a:rPr lang="en-US" sz="2400" dirty="0" err="1">
                <a:solidFill>
                  <a:schemeClr val="tx1"/>
                </a:solidFill>
              </a:rPr>
              <a:t>tay</a:t>
            </a:r>
            <a:r>
              <a:rPr lang="en-US" sz="2400" dirty="0">
                <a:solidFill>
                  <a:schemeClr val="tx1"/>
                </a:solidFill>
              </a:rPr>
              <a:t> </a:t>
            </a:r>
            <a:r>
              <a:rPr lang="en-US" sz="2400" dirty="0" err="1">
                <a:solidFill>
                  <a:schemeClr val="tx1"/>
                </a:solidFill>
              </a:rPr>
              <a:t>tên</a:t>
            </a:r>
            <a:r>
              <a:rPr lang="en-US" sz="2400" dirty="0">
                <a:solidFill>
                  <a:schemeClr val="tx1"/>
                </a:solidFill>
              </a:rPr>
              <a:t> </a:t>
            </a:r>
            <a:r>
              <a:rPr lang="en-US" sz="2400" dirty="0" err="1">
                <a:solidFill>
                  <a:schemeClr val="tx1"/>
                </a:solidFill>
              </a:rPr>
              <a:t>của</a:t>
            </a:r>
            <a:r>
              <a:rPr lang="en-US" sz="2400" dirty="0">
                <a:solidFill>
                  <a:schemeClr val="tx1"/>
                </a:solidFill>
              </a:rPr>
              <a:t> </a:t>
            </a:r>
            <a:r>
              <a:rPr lang="en-US" sz="2400" dirty="0" err="1">
                <a:solidFill>
                  <a:schemeClr val="tx1"/>
                </a:solidFill>
              </a:rPr>
              <a:t>một</a:t>
            </a:r>
            <a:r>
              <a:rPr lang="en-US" sz="2400" dirty="0">
                <a:solidFill>
                  <a:schemeClr val="tx1"/>
                </a:solidFill>
              </a:rPr>
              <a:t> </a:t>
            </a:r>
            <a:r>
              <a:rPr lang="en-US" sz="2400" dirty="0" err="1">
                <a:solidFill>
                  <a:schemeClr val="tx1"/>
                </a:solidFill>
              </a:rPr>
              <a:t>người</a:t>
            </a:r>
            <a:r>
              <a:rPr lang="en-US" sz="2400" dirty="0">
                <a:solidFill>
                  <a:schemeClr val="tx1"/>
                </a:solidFill>
              </a:rPr>
              <a:t> </a:t>
            </a:r>
            <a:r>
              <a:rPr lang="en-US" sz="2400" dirty="0" err="1">
                <a:solidFill>
                  <a:schemeClr val="tx1"/>
                </a:solidFill>
              </a:rPr>
              <a:t>thân</a:t>
            </a:r>
            <a:r>
              <a:rPr lang="en-US" sz="2400" dirty="0">
                <a:solidFill>
                  <a:schemeClr val="tx1"/>
                </a:solidFill>
              </a:rPr>
              <a:t> </a:t>
            </a:r>
            <a:r>
              <a:rPr lang="en-US" sz="2400" dirty="0" err="1">
                <a:solidFill>
                  <a:schemeClr val="tx1"/>
                </a:solidFill>
              </a:rPr>
              <a:t>nhất</a:t>
            </a:r>
            <a:r>
              <a:rPr lang="en-US" sz="2400" dirty="0">
                <a:solidFill>
                  <a:schemeClr val="tx1"/>
                </a:solidFill>
              </a:rPr>
              <a:t> </a:t>
            </a:r>
            <a:r>
              <a:rPr lang="en-US" sz="2400" dirty="0" err="1">
                <a:solidFill>
                  <a:schemeClr val="tx1"/>
                </a:solidFill>
              </a:rPr>
              <a:t>sẽ</a:t>
            </a:r>
            <a:r>
              <a:rPr lang="en-US" sz="2400" dirty="0">
                <a:solidFill>
                  <a:schemeClr val="tx1"/>
                </a:solidFill>
              </a:rPr>
              <a:t> </a:t>
            </a:r>
            <a:r>
              <a:rPr lang="en-US" sz="2400" dirty="0" err="1">
                <a:solidFill>
                  <a:schemeClr val="tx1"/>
                </a:solidFill>
              </a:rPr>
              <a:t>trợ</a:t>
            </a:r>
            <a:r>
              <a:rPr lang="en-US" sz="2400" dirty="0">
                <a:solidFill>
                  <a:schemeClr val="tx1"/>
                </a:solidFill>
              </a:rPr>
              <a:t> </a:t>
            </a:r>
            <a:r>
              <a:rPr lang="en-US" sz="2400" dirty="0" err="1">
                <a:solidFill>
                  <a:schemeClr val="tx1"/>
                </a:solidFill>
              </a:rPr>
              <a:t>giúp</a:t>
            </a:r>
            <a:r>
              <a:rPr lang="en-US" sz="2400" dirty="0">
                <a:solidFill>
                  <a:schemeClr val="tx1"/>
                </a:solidFill>
              </a:rPr>
              <a:t> </a:t>
            </a:r>
            <a:r>
              <a:rPr lang="en-US" sz="2400" dirty="0" err="1">
                <a:solidFill>
                  <a:schemeClr val="tx1"/>
                </a:solidFill>
              </a:rPr>
              <a:t>khi</a:t>
            </a:r>
            <a:r>
              <a:rPr lang="en-US" sz="2400" dirty="0">
                <a:solidFill>
                  <a:schemeClr val="tx1"/>
                </a:solidFill>
              </a:rPr>
              <a:t> </a:t>
            </a:r>
            <a:r>
              <a:rPr lang="en-US" sz="2400" dirty="0" err="1">
                <a:solidFill>
                  <a:schemeClr val="tx1"/>
                </a:solidFill>
              </a:rPr>
              <a:t>em</a:t>
            </a:r>
            <a:r>
              <a:rPr lang="en-US" sz="2400" dirty="0">
                <a:solidFill>
                  <a:schemeClr val="tx1"/>
                </a:solidFill>
              </a:rPr>
              <a:t> </a:t>
            </a:r>
            <a:r>
              <a:rPr lang="en-US" sz="2400" dirty="0" err="1">
                <a:solidFill>
                  <a:schemeClr val="tx1"/>
                </a:solidFill>
              </a:rPr>
              <a:t>cần</a:t>
            </a:r>
            <a:r>
              <a:rPr lang="en-US" sz="2400" dirty="0">
                <a:solidFill>
                  <a:schemeClr val="tx1"/>
                </a:solidFill>
              </a:rPr>
              <a:t>.</a:t>
            </a:r>
            <a:endParaRPr lang="vi-VN" sz="2400" i="1" dirty="0">
              <a:solidFill>
                <a:schemeClr val="tx1"/>
              </a:solidFill>
            </a:endParaRPr>
          </a:p>
        </p:txBody>
      </p:sp>
      <p:pic>
        <p:nvPicPr>
          <p:cNvPr id="8196" name="Picture 4" descr="Vai trò của cha mẹ trong việc giáo dục con thành người tử tế | Bé Yêu">
            <a:extLst>
              <a:ext uri="{FF2B5EF4-FFF2-40B4-BE49-F238E27FC236}">
                <a16:creationId xmlns:a16="http://schemas.microsoft.com/office/drawing/2014/main" id="{2CC06F44-42BC-244F-9B54-225BCA30CC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956" y="2439151"/>
            <a:ext cx="3464278" cy="208548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271F551-48F0-664E-8E85-364284BB1FCD}"/>
              </a:ext>
            </a:extLst>
          </p:cNvPr>
          <p:cNvSpPr txBox="1"/>
          <p:nvPr/>
        </p:nvSpPr>
        <p:spPr>
          <a:xfrm>
            <a:off x="566059" y="4380247"/>
            <a:ext cx="3376511" cy="461665"/>
          </a:xfrm>
          <a:prstGeom prst="rect">
            <a:avLst/>
          </a:prstGeom>
          <a:noFill/>
        </p:spPr>
        <p:txBody>
          <a:bodyPr wrap="square" rtlCol="0">
            <a:spAutoFit/>
          </a:bodyPr>
          <a:lstStyle/>
          <a:p>
            <a:r>
              <a:rPr lang="en-US" sz="2400" dirty="0" err="1">
                <a:solidFill>
                  <a:schemeClr val="tx1"/>
                </a:solidFill>
              </a:rPr>
              <a:t>Thảo</a:t>
            </a:r>
            <a:r>
              <a:rPr lang="en-US" sz="2400" dirty="0">
                <a:solidFill>
                  <a:schemeClr val="tx1"/>
                </a:solidFill>
              </a:rPr>
              <a:t> </a:t>
            </a:r>
            <a:r>
              <a:rPr lang="en-US" sz="2400" dirty="0" err="1">
                <a:solidFill>
                  <a:schemeClr val="tx1"/>
                </a:solidFill>
              </a:rPr>
              <a:t>luận</a:t>
            </a:r>
            <a:r>
              <a:rPr lang="en-US" sz="2400" dirty="0">
                <a:solidFill>
                  <a:schemeClr val="tx1"/>
                </a:solidFill>
              </a:rPr>
              <a:t> </a:t>
            </a:r>
            <a:r>
              <a:rPr lang="en-US" sz="2400" dirty="0" err="1">
                <a:solidFill>
                  <a:schemeClr val="tx1"/>
                </a:solidFill>
              </a:rPr>
              <a:t>với</a:t>
            </a:r>
            <a:r>
              <a:rPr lang="en-US" sz="2400" dirty="0">
                <a:solidFill>
                  <a:schemeClr val="tx1"/>
                </a:solidFill>
              </a:rPr>
              <a:t> </a:t>
            </a:r>
            <a:r>
              <a:rPr lang="en-US" sz="2400" dirty="0" err="1">
                <a:solidFill>
                  <a:schemeClr val="tx1"/>
                </a:solidFill>
              </a:rPr>
              <a:t>bố</a:t>
            </a:r>
            <a:r>
              <a:rPr lang="en-US" sz="2400" dirty="0">
                <a:solidFill>
                  <a:schemeClr val="tx1"/>
                </a:solidFill>
              </a:rPr>
              <a:t> </a:t>
            </a:r>
            <a:r>
              <a:rPr lang="en-US" sz="2400" dirty="0" err="1">
                <a:solidFill>
                  <a:schemeClr val="tx1"/>
                </a:solidFill>
              </a:rPr>
              <a:t>mẹ</a:t>
            </a:r>
            <a:endParaRPr lang="vi-VN" sz="2400" i="1" dirty="0">
              <a:solidFill>
                <a:schemeClr val="tx1"/>
              </a:solidFill>
            </a:endParaRPr>
          </a:p>
        </p:txBody>
      </p:sp>
      <p:sp>
        <p:nvSpPr>
          <p:cNvPr id="9" name="Cloud 8">
            <a:extLst>
              <a:ext uri="{FF2B5EF4-FFF2-40B4-BE49-F238E27FC236}">
                <a16:creationId xmlns:a16="http://schemas.microsoft.com/office/drawing/2014/main" id="{02263FF9-C502-FD43-BC1D-EBDCE3CF2BBF}"/>
              </a:ext>
            </a:extLst>
          </p:cNvPr>
          <p:cNvSpPr/>
          <p:nvPr/>
        </p:nvSpPr>
        <p:spPr>
          <a:xfrm>
            <a:off x="3638699" y="2553552"/>
            <a:ext cx="3601158" cy="231285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0" name="TextBox 9">
            <a:extLst>
              <a:ext uri="{FF2B5EF4-FFF2-40B4-BE49-F238E27FC236}">
                <a16:creationId xmlns:a16="http://schemas.microsoft.com/office/drawing/2014/main" id="{85E90DB8-E7FE-2546-B94B-0A0B506004E7}"/>
              </a:ext>
            </a:extLst>
          </p:cNvPr>
          <p:cNvSpPr txBox="1"/>
          <p:nvPr/>
        </p:nvSpPr>
        <p:spPr>
          <a:xfrm>
            <a:off x="4108724" y="2925148"/>
            <a:ext cx="2906486" cy="1569660"/>
          </a:xfrm>
          <a:prstGeom prst="rect">
            <a:avLst/>
          </a:prstGeom>
          <a:noFill/>
        </p:spPr>
        <p:txBody>
          <a:bodyPr wrap="square" rtlCol="0">
            <a:spAutoFit/>
          </a:bodyPr>
          <a:lstStyle/>
          <a:p>
            <a:r>
              <a:rPr lang="en-VN" sz="2400" dirty="0">
                <a:solidFill>
                  <a:srgbClr val="7030A0"/>
                </a:solidFill>
              </a:rPr>
              <a:t>Nghĩ ra một câu nói độc đáo làm mật khẩu để cả nhà luôn nhận ra nhau.</a:t>
            </a:r>
          </a:p>
        </p:txBody>
      </p:sp>
    </p:spTree>
    <p:extLst>
      <p:ext uri="{BB962C8B-B14F-4D97-AF65-F5344CB8AC3E}">
        <p14:creationId xmlns:p14="http://schemas.microsoft.com/office/powerpoint/2010/main" val="38952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8196"/>
                                        </p:tgtEl>
                                        <p:attrNameLst>
                                          <p:attrName>style.visibility</p:attrName>
                                        </p:attrNameLst>
                                      </p:cBhvr>
                                      <p:to>
                                        <p:strVal val="visible"/>
                                      </p:to>
                                    </p:set>
                                    <p:animEffect transition="in" filter="checkerboard(across)">
                                      <p:cBhvr>
                                        <p:cTn id="18" dur="500"/>
                                        <p:tgtEl>
                                          <p:spTgt spid="819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heckerboard(across)">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heckerboard(across)">
                                      <p:cBhvr>
                                        <p:cTn id="26" dur="500"/>
                                        <p:tgtEl>
                                          <p:spTgt spid="9"/>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heckerboard(across)">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animBg="1"/>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2744143" y="3418801"/>
            <a:ext cx="3836308" cy="646331"/>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cap="none" spc="0" dirty="0">
                <a:ln/>
                <a:solidFill>
                  <a:schemeClr val="accent3"/>
                </a:solidFill>
                <a:effectLst/>
              </a:rPr>
              <a:t>SINH HOẠT LỚP</a:t>
            </a:r>
          </a:p>
        </p:txBody>
      </p:sp>
      <p:pic>
        <p:nvPicPr>
          <p:cNvPr id="4" name="Picture 3">
            <a:extLst>
              <a:ext uri="{FF2B5EF4-FFF2-40B4-BE49-F238E27FC236}">
                <a16:creationId xmlns:a16="http://schemas.microsoft.com/office/drawing/2014/main" id="{6408F631-F171-E548-A58B-359A130EA1C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29060" r="23152" b="30023"/>
          <a:stretch/>
        </p:blipFill>
        <p:spPr>
          <a:xfrm>
            <a:off x="1763486" y="163286"/>
            <a:ext cx="5867400" cy="29942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90886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4B49901-C736-4A54-A636-69ED6CE8C113}"/>
              </a:ext>
            </a:extLst>
          </p:cNvPr>
          <p:cNvGrpSpPr/>
          <p:nvPr/>
        </p:nvGrpSpPr>
        <p:grpSpPr>
          <a:xfrm>
            <a:off x="100399" y="56240"/>
            <a:ext cx="3220223" cy="1027221"/>
            <a:chOff x="535828" y="218723"/>
            <a:chExt cx="3220223" cy="1027221"/>
          </a:xfrm>
        </p:grpSpPr>
        <p:pic>
          <p:nvPicPr>
            <p:cNvPr id="2" name="Picture 1">
              <a:extLst>
                <a:ext uri="{FF2B5EF4-FFF2-40B4-BE49-F238E27FC236}">
                  <a16:creationId xmlns:a16="http://schemas.microsoft.com/office/drawing/2014/main" id="{1C80324B-3CD5-4D50-9C33-550A108A3A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535828" y="257493"/>
              <a:ext cx="1059055" cy="988451"/>
            </a:xfrm>
            <a:prstGeom prst="rect">
              <a:avLst/>
            </a:prstGeom>
          </p:spPr>
        </p:pic>
        <p:sp>
          <p:nvSpPr>
            <p:cNvPr id="3" name="Rectangle 2">
              <a:extLst>
                <a:ext uri="{FF2B5EF4-FFF2-40B4-BE49-F238E27FC236}">
                  <a16:creationId xmlns:a16="http://schemas.microsoft.com/office/drawing/2014/main" id="{41B362B8-F93C-4D48-94BF-2E31F0B78BF0}"/>
                </a:ext>
              </a:extLst>
            </p:cNvPr>
            <p:cNvSpPr/>
            <p:nvPr/>
          </p:nvSpPr>
          <p:spPr>
            <a:xfrm>
              <a:off x="1594882" y="218723"/>
              <a:ext cx="2161169" cy="577850"/>
            </a:xfrm>
            <a:prstGeom prst="rect">
              <a:avLst/>
            </a:prstGeom>
          </p:spPr>
          <p:txBody>
            <a:bodyPr wrap="none">
              <a:spAutoFit/>
            </a:bodyPr>
            <a:lstStyle/>
            <a:p>
              <a:pPr>
                <a:lnSpc>
                  <a:spcPct val="150000"/>
                </a:lnSpc>
              </a:pPr>
              <a:r>
                <a:rPr lang="en-US" sz="2400" b="1" dirty="0" err="1">
                  <a:solidFill>
                    <a:srgbClr val="0070C0"/>
                  </a:solidFill>
                </a:rPr>
                <a:t>Sinh</a:t>
              </a:r>
              <a:r>
                <a:rPr lang="en-US" sz="2400" b="1" dirty="0">
                  <a:solidFill>
                    <a:srgbClr val="0070C0"/>
                  </a:solidFill>
                </a:rPr>
                <a:t> </a:t>
              </a:r>
              <a:r>
                <a:rPr lang="vi-VN" sz="2400" b="1" dirty="0">
                  <a:solidFill>
                    <a:srgbClr val="0070C0"/>
                  </a:solidFill>
                </a:rPr>
                <a:t>hoạt lớp</a:t>
              </a:r>
              <a:endParaRPr lang="en-US" sz="2400" b="1" dirty="0">
                <a:solidFill>
                  <a:srgbClr val="0070C0"/>
                </a:solidFill>
              </a:endParaRPr>
            </a:p>
          </p:txBody>
        </p:sp>
      </p:grpSp>
      <p:sp>
        <p:nvSpPr>
          <p:cNvPr id="6" name="TextBox 5">
            <a:extLst>
              <a:ext uri="{FF2B5EF4-FFF2-40B4-BE49-F238E27FC236}">
                <a16:creationId xmlns:a16="http://schemas.microsoft.com/office/drawing/2014/main" id="{3410FDD5-782C-4979-9D02-E86211DC1FF7}"/>
              </a:ext>
            </a:extLst>
          </p:cNvPr>
          <p:cNvSpPr txBox="1"/>
          <p:nvPr/>
        </p:nvSpPr>
        <p:spPr>
          <a:xfrm>
            <a:off x="1159452" y="589235"/>
            <a:ext cx="7320518" cy="461665"/>
          </a:xfrm>
          <a:prstGeom prst="rect">
            <a:avLst/>
          </a:prstGeom>
          <a:noFill/>
        </p:spPr>
        <p:txBody>
          <a:bodyPr wrap="square" rtlCol="0">
            <a:spAutoFit/>
          </a:bodyPr>
          <a:lstStyle/>
          <a:p>
            <a:r>
              <a:rPr lang="vi-VN" sz="2400" dirty="0"/>
              <a:t>Diễn tiểu phẩm </a:t>
            </a:r>
            <a:r>
              <a:rPr lang="vi-VN" sz="2400" i="1" dirty="0"/>
              <a:t>Sói và Cừu.</a:t>
            </a:r>
            <a:endParaRPr lang="vi-VN" sz="2400" dirty="0"/>
          </a:p>
        </p:txBody>
      </p:sp>
      <p:sp>
        <p:nvSpPr>
          <p:cNvPr id="8" name="TextBox 7">
            <a:extLst>
              <a:ext uri="{FF2B5EF4-FFF2-40B4-BE49-F238E27FC236}">
                <a16:creationId xmlns:a16="http://schemas.microsoft.com/office/drawing/2014/main" id="{46B5C731-761E-4945-9F77-EFCAC21633A5}"/>
              </a:ext>
            </a:extLst>
          </p:cNvPr>
          <p:cNvSpPr txBox="1"/>
          <p:nvPr/>
        </p:nvSpPr>
        <p:spPr>
          <a:xfrm>
            <a:off x="764428" y="1038818"/>
            <a:ext cx="8379572" cy="830997"/>
          </a:xfrm>
          <a:prstGeom prst="rect">
            <a:avLst/>
          </a:prstGeom>
          <a:noFill/>
        </p:spPr>
        <p:txBody>
          <a:bodyPr wrap="square" rtlCol="0">
            <a:spAutoFit/>
          </a:bodyPr>
          <a:lstStyle/>
          <a:p>
            <a:pPr marL="342900" indent="-342900">
              <a:buFontTx/>
              <a:buChar char="-"/>
            </a:pPr>
            <a:r>
              <a:rPr lang="vi-VN" sz="2400" dirty="0"/>
              <a:t>Thảo luận về nội dung tiểu phẩm và phân công sắm vai.</a:t>
            </a:r>
          </a:p>
          <a:p>
            <a:pPr marL="342900" indent="-342900">
              <a:buFontTx/>
              <a:buChar char="-"/>
            </a:pPr>
            <a:r>
              <a:rPr lang="vi-VN" sz="2400" dirty="0"/>
              <a:t>Sắm vai diễn tiểu phẩm.</a:t>
            </a:r>
          </a:p>
        </p:txBody>
      </p:sp>
      <p:pic>
        <p:nvPicPr>
          <p:cNvPr id="7" name="Picture 6">
            <a:extLst>
              <a:ext uri="{FF2B5EF4-FFF2-40B4-BE49-F238E27FC236}">
                <a16:creationId xmlns:a16="http://schemas.microsoft.com/office/drawing/2014/main" id="{7190F77C-FFFE-4884-B91E-DCCBC3F45E69}"/>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764428" y="1793265"/>
            <a:ext cx="7852255" cy="3350235"/>
          </a:xfrm>
          <a:prstGeom prst="rect">
            <a:avLst/>
          </a:prstGeom>
        </p:spPr>
      </p:pic>
    </p:spTree>
    <p:extLst>
      <p:ext uri="{BB962C8B-B14F-4D97-AF65-F5344CB8AC3E}">
        <p14:creationId xmlns:p14="http://schemas.microsoft.com/office/powerpoint/2010/main" val="91499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218" name="Picture 2" descr="Làm sao đưa 100 con cừu qua sông trong 3 lần với số cừu bằng nhau? -  VnExpress">
            <a:extLst>
              <a:ext uri="{FF2B5EF4-FFF2-40B4-BE49-F238E27FC236}">
                <a16:creationId xmlns:a16="http://schemas.microsoft.com/office/drawing/2014/main" id="{85CA9670-09DD-BD4C-92A9-EC1A9EC12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44515"/>
            <a:ext cx="4241800" cy="303147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3F1D0FF-2E38-E14A-899D-6E9F39803075}"/>
              </a:ext>
            </a:extLst>
          </p:cNvPr>
          <p:cNvSpPr txBox="1"/>
          <p:nvPr/>
        </p:nvSpPr>
        <p:spPr>
          <a:xfrm>
            <a:off x="181426" y="3796829"/>
            <a:ext cx="4060373" cy="830997"/>
          </a:xfrm>
          <a:prstGeom prst="rect">
            <a:avLst/>
          </a:prstGeom>
          <a:noFill/>
        </p:spPr>
        <p:txBody>
          <a:bodyPr wrap="square" rtlCol="0">
            <a:spAutoFit/>
          </a:bodyPr>
          <a:lstStyle/>
          <a:p>
            <a:r>
              <a:rPr lang="en-US" sz="2400" dirty="0" err="1">
                <a:solidFill>
                  <a:schemeClr val="tx1"/>
                </a:solidFill>
              </a:rPr>
              <a:t>Một</a:t>
            </a:r>
            <a:r>
              <a:rPr lang="en-US" sz="2400" dirty="0">
                <a:solidFill>
                  <a:schemeClr val="tx1"/>
                </a:solidFill>
              </a:rPr>
              <a:t> </a:t>
            </a:r>
            <a:r>
              <a:rPr lang="en-US" sz="2400" dirty="0" err="1">
                <a:solidFill>
                  <a:schemeClr val="tx1"/>
                </a:solidFill>
              </a:rPr>
              <a:t>ngày</a:t>
            </a:r>
            <a:r>
              <a:rPr lang="en-US" sz="2400" dirty="0">
                <a:solidFill>
                  <a:schemeClr val="tx1"/>
                </a:solidFill>
              </a:rPr>
              <a:t>, </a:t>
            </a:r>
            <a:r>
              <a:rPr lang="en-US" sz="2400" dirty="0" err="1">
                <a:solidFill>
                  <a:schemeClr val="tx1"/>
                </a:solidFill>
              </a:rPr>
              <a:t>bầy</a:t>
            </a:r>
            <a:r>
              <a:rPr lang="en-US" sz="2400" dirty="0">
                <a:solidFill>
                  <a:schemeClr val="tx1"/>
                </a:solidFill>
              </a:rPr>
              <a:t> </a:t>
            </a:r>
            <a:r>
              <a:rPr lang="en-US" sz="2400" dirty="0" err="1">
                <a:solidFill>
                  <a:schemeClr val="tx1"/>
                </a:solidFill>
              </a:rPr>
              <a:t>cừu</a:t>
            </a:r>
            <a:r>
              <a:rPr lang="en-US" sz="2400" dirty="0">
                <a:solidFill>
                  <a:schemeClr val="tx1"/>
                </a:solidFill>
              </a:rPr>
              <a:t> </a:t>
            </a:r>
            <a:r>
              <a:rPr lang="en-US" sz="2400" dirty="0" err="1">
                <a:solidFill>
                  <a:schemeClr val="tx1"/>
                </a:solidFill>
              </a:rPr>
              <a:t>đang</a:t>
            </a:r>
            <a:r>
              <a:rPr lang="en-US" sz="2400" dirty="0">
                <a:solidFill>
                  <a:schemeClr val="tx1"/>
                </a:solidFill>
              </a:rPr>
              <a:t> </a:t>
            </a:r>
            <a:r>
              <a:rPr lang="en-US" sz="2400" dirty="0" err="1">
                <a:solidFill>
                  <a:schemeClr val="tx1"/>
                </a:solidFill>
              </a:rPr>
              <a:t>nhẩn</a:t>
            </a:r>
            <a:r>
              <a:rPr lang="en-US" sz="2400" dirty="0">
                <a:solidFill>
                  <a:schemeClr val="tx1"/>
                </a:solidFill>
              </a:rPr>
              <a:t> </a:t>
            </a:r>
            <a:r>
              <a:rPr lang="en-US" sz="2400" dirty="0" err="1">
                <a:solidFill>
                  <a:schemeClr val="tx1"/>
                </a:solidFill>
              </a:rPr>
              <a:t>nha</a:t>
            </a:r>
            <a:r>
              <a:rPr lang="en-US" sz="2400" dirty="0">
                <a:solidFill>
                  <a:schemeClr val="tx1"/>
                </a:solidFill>
              </a:rPr>
              <a:t> </a:t>
            </a:r>
            <a:r>
              <a:rPr lang="en-US" sz="2400" dirty="0" err="1">
                <a:solidFill>
                  <a:schemeClr val="tx1"/>
                </a:solidFill>
              </a:rPr>
              <a:t>ăn</a:t>
            </a:r>
            <a:r>
              <a:rPr lang="en-US" sz="2400" dirty="0">
                <a:solidFill>
                  <a:schemeClr val="tx1"/>
                </a:solidFill>
              </a:rPr>
              <a:t> </a:t>
            </a:r>
            <a:r>
              <a:rPr lang="en-US" sz="2400" dirty="0" err="1">
                <a:solidFill>
                  <a:schemeClr val="tx1"/>
                </a:solidFill>
              </a:rPr>
              <a:t>cỏ</a:t>
            </a:r>
            <a:r>
              <a:rPr lang="en-US" sz="2400" dirty="0">
                <a:solidFill>
                  <a:schemeClr val="tx1"/>
                </a:solidFill>
              </a:rPr>
              <a:t> </a:t>
            </a:r>
            <a:r>
              <a:rPr lang="en-US" sz="2400" dirty="0" err="1">
                <a:solidFill>
                  <a:schemeClr val="tx1"/>
                </a:solidFill>
              </a:rPr>
              <a:t>trên</a:t>
            </a:r>
            <a:r>
              <a:rPr lang="en-US" sz="2400" dirty="0">
                <a:solidFill>
                  <a:schemeClr val="tx1"/>
                </a:solidFill>
              </a:rPr>
              <a:t> </a:t>
            </a:r>
            <a:r>
              <a:rPr lang="en-US" sz="2400" dirty="0" err="1">
                <a:solidFill>
                  <a:schemeClr val="tx1"/>
                </a:solidFill>
              </a:rPr>
              <a:t>đồi</a:t>
            </a:r>
            <a:r>
              <a:rPr lang="en-US" sz="2400" dirty="0">
                <a:solidFill>
                  <a:schemeClr val="tx1"/>
                </a:solidFill>
              </a:rPr>
              <a:t>.</a:t>
            </a:r>
            <a:endParaRPr lang="vi-VN" sz="2400" i="1" dirty="0">
              <a:solidFill>
                <a:schemeClr val="tx1"/>
              </a:solidFill>
            </a:endParaRPr>
          </a:p>
        </p:txBody>
      </p:sp>
      <p:pic>
        <p:nvPicPr>
          <p:cNvPr id="9220" name="Picture 4" descr="Chuyện con sói và bầy cừu: Bài học kinh doanh ý nghĩa ai cũng cần biết">
            <a:extLst>
              <a:ext uri="{FF2B5EF4-FFF2-40B4-BE49-F238E27FC236}">
                <a16:creationId xmlns:a16="http://schemas.microsoft.com/office/drawing/2014/main" id="{4A2BB7C8-C7B6-0D4C-A128-DB143D0938A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769" t="57574" r="14659"/>
          <a:stretch/>
        </p:blipFill>
        <p:spPr bwMode="auto">
          <a:xfrm>
            <a:off x="1545772" y="745265"/>
            <a:ext cx="1399921" cy="7134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D469B64-34EE-6D41-A8B2-586490222238}"/>
              </a:ext>
            </a:extLst>
          </p:cNvPr>
          <p:cNvSpPr txBox="1"/>
          <p:nvPr/>
        </p:nvSpPr>
        <p:spPr>
          <a:xfrm>
            <a:off x="181426" y="-26319"/>
            <a:ext cx="8744859" cy="830997"/>
          </a:xfrm>
          <a:prstGeom prst="rect">
            <a:avLst/>
          </a:prstGeom>
          <a:noFill/>
        </p:spPr>
        <p:txBody>
          <a:bodyPr wrap="square" rtlCol="0">
            <a:spAutoFit/>
          </a:bodyPr>
          <a:lstStyle/>
          <a:p>
            <a:r>
              <a:rPr lang="en-US" sz="2400" dirty="0" err="1">
                <a:solidFill>
                  <a:schemeClr val="tx1"/>
                </a:solidFill>
              </a:rPr>
              <a:t>Bỗng</a:t>
            </a:r>
            <a:r>
              <a:rPr lang="en-US" sz="2400" dirty="0">
                <a:solidFill>
                  <a:schemeClr val="tx1"/>
                </a:solidFill>
              </a:rPr>
              <a:t> </a:t>
            </a:r>
            <a:r>
              <a:rPr lang="en-US" sz="2400" dirty="0" err="1">
                <a:solidFill>
                  <a:schemeClr val="tx1"/>
                </a:solidFill>
              </a:rPr>
              <a:t>một</a:t>
            </a:r>
            <a:r>
              <a:rPr lang="en-US" sz="2400" dirty="0">
                <a:solidFill>
                  <a:schemeClr val="tx1"/>
                </a:solidFill>
              </a:rPr>
              <a:t> con </a:t>
            </a:r>
            <a:r>
              <a:rPr lang="en-US" sz="2400" dirty="0" err="1">
                <a:solidFill>
                  <a:schemeClr val="tx1"/>
                </a:solidFill>
              </a:rPr>
              <a:t>sói</a:t>
            </a:r>
            <a:r>
              <a:rPr lang="en-US" sz="2400" dirty="0">
                <a:solidFill>
                  <a:schemeClr val="tx1"/>
                </a:solidFill>
              </a:rPr>
              <a:t> </a:t>
            </a:r>
            <a:r>
              <a:rPr lang="en-US" sz="2400" dirty="0" err="1">
                <a:solidFill>
                  <a:schemeClr val="tx1"/>
                </a:solidFill>
              </a:rPr>
              <a:t>nấp</a:t>
            </a:r>
            <a:r>
              <a:rPr lang="en-US" sz="2400" dirty="0">
                <a:solidFill>
                  <a:schemeClr val="tx1"/>
                </a:solidFill>
              </a:rPr>
              <a:t> </a:t>
            </a:r>
            <a:r>
              <a:rPr lang="en-US" sz="2400" dirty="0" err="1">
                <a:solidFill>
                  <a:schemeClr val="tx1"/>
                </a:solidFill>
              </a:rPr>
              <a:t>sau</a:t>
            </a:r>
            <a:r>
              <a:rPr lang="en-US" sz="2400" dirty="0">
                <a:solidFill>
                  <a:schemeClr val="tx1"/>
                </a:solidFill>
              </a:rPr>
              <a:t> </a:t>
            </a:r>
            <a:r>
              <a:rPr lang="en-US" sz="2400" dirty="0" err="1">
                <a:solidFill>
                  <a:schemeClr val="tx1"/>
                </a:solidFill>
              </a:rPr>
              <a:t>một</a:t>
            </a:r>
            <a:r>
              <a:rPr lang="en-US" sz="2400" dirty="0">
                <a:solidFill>
                  <a:schemeClr val="tx1"/>
                </a:solidFill>
              </a:rPr>
              <a:t> </a:t>
            </a:r>
            <a:r>
              <a:rPr lang="en-US" sz="2400" dirty="0" err="1">
                <a:solidFill>
                  <a:schemeClr val="tx1"/>
                </a:solidFill>
              </a:rPr>
              <a:t>bụi</a:t>
            </a:r>
            <a:r>
              <a:rPr lang="en-US" sz="2400" dirty="0">
                <a:solidFill>
                  <a:schemeClr val="tx1"/>
                </a:solidFill>
              </a:rPr>
              <a:t> </a:t>
            </a:r>
            <a:r>
              <a:rPr lang="en-US" sz="2400" dirty="0" err="1">
                <a:solidFill>
                  <a:schemeClr val="tx1"/>
                </a:solidFill>
              </a:rPr>
              <a:t>cây</a:t>
            </a:r>
            <a:r>
              <a:rPr lang="en-US" sz="2400" dirty="0">
                <a:solidFill>
                  <a:schemeClr val="tx1"/>
                </a:solidFill>
              </a:rPr>
              <a:t> </a:t>
            </a:r>
            <a:r>
              <a:rPr lang="en-US" sz="2400" dirty="0" err="1">
                <a:solidFill>
                  <a:schemeClr val="tx1"/>
                </a:solidFill>
              </a:rPr>
              <a:t>phía</a:t>
            </a:r>
            <a:r>
              <a:rPr lang="en-US" sz="2400" dirty="0">
                <a:solidFill>
                  <a:schemeClr val="tx1"/>
                </a:solidFill>
              </a:rPr>
              <a:t> </a:t>
            </a:r>
            <a:r>
              <a:rPr lang="en-US" sz="2400" dirty="0" err="1">
                <a:solidFill>
                  <a:schemeClr val="tx1"/>
                </a:solidFill>
              </a:rPr>
              <a:t>xa</a:t>
            </a:r>
            <a:r>
              <a:rPr lang="en-US" sz="2400" dirty="0">
                <a:solidFill>
                  <a:schemeClr val="tx1"/>
                </a:solidFill>
              </a:rPr>
              <a:t> </a:t>
            </a:r>
            <a:r>
              <a:rPr lang="en-US" sz="2400" dirty="0" err="1">
                <a:solidFill>
                  <a:schemeClr val="tx1"/>
                </a:solidFill>
              </a:rPr>
              <a:t>xa</a:t>
            </a:r>
            <a:r>
              <a:rPr lang="en-US" sz="2400" dirty="0">
                <a:solidFill>
                  <a:schemeClr val="tx1"/>
                </a:solidFill>
              </a:rPr>
              <a:t>, </a:t>
            </a:r>
            <a:r>
              <a:rPr lang="en-US" sz="2400" dirty="0" err="1">
                <a:solidFill>
                  <a:schemeClr val="tx1"/>
                </a:solidFill>
              </a:rPr>
              <a:t>lén</a:t>
            </a:r>
            <a:r>
              <a:rPr lang="en-US" sz="2400" dirty="0">
                <a:solidFill>
                  <a:schemeClr val="tx1"/>
                </a:solidFill>
              </a:rPr>
              <a:t> </a:t>
            </a:r>
            <a:r>
              <a:rPr lang="en-US" sz="2400" dirty="0" err="1">
                <a:solidFill>
                  <a:schemeClr val="tx1"/>
                </a:solidFill>
              </a:rPr>
              <a:t>nhìn</a:t>
            </a:r>
            <a:r>
              <a:rPr lang="en-US" sz="2400" dirty="0">
                <a:solidFill>
                  <a:schemeClr val="tx1"/>
                </a:solidFill>
              </a:rPr>
              <a:t> </a:t>
            </a:r>
            <a:r>
              <a:rPr lang="en-US" sz="2400" dirty="0" err="1">
                <a:solidFill>
                  <a:schemeClr val="tx1"/>
                </a:solidFill>
              </a:rPr>
              <a:t>chú</a:t>
            </a:r>
            <a:r>
              <a:rPr lang="en-US" sz="2400" dirty="0">
                <a:solidFill>
                  <a:schemeClr val="tx1"/>
                </a:solidFill>
              </a:rPr>
              <a:t> </a:t>
            </a:r>
            <a:r>
              <a:rPr lang="en-US" sz="2400" dirty="0" err="1">
                <a:solidFill>
                  <a:schemeClr val="tx1"/>
                </a:solidFill>
              </a:rPr>
              <a:t>cừu</a:t>
            </a:r>
            <a:r>
              <a:rPr lang="en-US" sz="2400" dirty="0">
                <a:solidFill>
                  <a:schemeClr val="tx1"/>
                </a:solidFill>
              </a:rPr>
              <a:t> </a:t>
            </a:r>
            <a:r>
              <a:rPr lang="en-US" sz="2400" dirty="0" err="1">
                <a:solidFill>
                  <a:schemeClr val="tx1"/>
                </a:solidFill>
              </a:rPr>
              <a:t>nhỏ</a:t>
            </a:r>
            <a:r>
              <a:rPr lang="en-US" sz="2400" dirty="0">
                <a:solidFill>
                  <a:schemeClr val="tx1"/>
                </a:solidFill>
              </a:rPr>
              <a:t>, </a:t>
            </a:r>
            <a:r>
              <a:rPr lang="en-US" sz="2400" dirty="0" err="1">
                <a:solidFill>
                  <a:schemeClr val="tx1"/>
                </a:solidFill>
              </a:rPr>
              <a:t>lông</a:t>
            </a:r>
            <a:r>
              <a:rPr lang="en-US" sz="2400" dirty="0">
                <a:solidFill>
                  <a:schemeClr val="tx1"/>
                </a:solidFill>
              </a:rPr>
              <a:t> </a:t>
            </a:r>
            <a:r>
              <a:rPr lang="en-US" sz="2400" dirty="0" err="1">
                <a:solidFill>
                  <a:schemeClr val="tx1"/>
                </a:solidFill>
              </a:rPr>
              <a:t>trắng</a:t>
            </a:r>
            <a:r>
              <a:rPr lang="en-US" sz="2400" dirty="0">
                <a:solidFill>
                  <a:schemeClr val="tx1"/>
                </a:solidFill>
              </a:rPr>
              <a:t> </a:t>
            </a:r>
            <a:r>
              <a:rPr lang="en-US" sz="2400" dirty="0" err="1">
                <a:solidFill>
                  <a:schemeClr val="tx1"/>
                </a:solidFill>
              </a:rPr>
              <a:t>muốt</a:t>
            </a:r>
            <a:r>
              <a:rPr lang="en-US" sz="2400" dirty="0">
                <a:solidFill>
                  <a:schemeClr val="tx1"/>
                </a:solidFill>
              </a:rPr>
              <a:t>.</a:t>
            </a:r>
            <a:endParaRPr lang="vi-VN" sz="2400" i="1" dirty="0">
              <a:solidFill>
                <a:schemeClr val="tx1"/>
              </a:solidFill>
            </a:endParaRPr>
          </a:p>
        </p:txBody>
      </p:sp>
      <p:sp>
        <p:nvSpPr>
          <p:cNvPr id="7" name="Thought Bubble: Cloud 2">
            <a:extLst>
              <a:ext uri="{FF2B5EF4-FFF2-40B4-BE49-F238E27FC236}">
                <a16:creationId xmlns:a16="http://schemas.microsoft.com/office/drawing/2014/main" id="{12FC4A68-2D89-654E-8316-AB07B6C31225}"/>
              </a:ext>
            </a:extLst>
          </p:cNvPr>
          <p:cNvSpPr/>
          <p:nvPr/>
        </p:nvSpPr>
        <p:spPr>
          <a:xfrm>
            <a:off x="4466769" y="1810801"/>
            <a:ext cx="3675745" cy="2123645"/>
          </a:xfrm>
          <a:prstGeom prst="cloudCallout">
            <a:avLst>
              <a:gd name="adj1" fmla="val -99362"/>
              <a:gd name="adj2" fmla="val -10439"/>
            </a:avLst>
          </a:prstGeom>
          <a:solidFill>
            <a:srgbClr val="FAD5E6"/>
          </a:solidFill>
          <a:ln>
            <a:solidFill>
              <a:srgbClr val="FAD5E6"/>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solidFill>
                  <a:schemeClr val="tx1"/>
                </a:solidFill>
              </a:rPr>
              <a:t>Chú</a:t>
            </a:r>
            <a:r>
              <a:rPr lang="en-US" sz="2400" dirty="0">
                <a:solidFill>
                  <a:schemeClr val="tx1"/>
                </a:solidFill>
              </a:rPr>
              <a:t> </a:t>
            </a:r>
            <a:r>
              <a:rPr lang="en-US" sz="2400" dirty="0" err="1">
                <a:solidFill>
                  <a:schemeClr val="tx1"/>
                </a:solidFill>
              </a:rPr>
              <a:t>cừu</a:t>
            </a:r>
            <a:r>
              <a:rPr lang="en-US" sz="2400" dirty="0">
                <a:solidFill>
                  <a:schemeClr val="tx1"/>
                </a:solidFill>
              </a:rPr>
              <a:t> </a:t>
            </a:r>
            <a:r>
              <a:rPr lang="en-US" sz="2400" dirty="0" err="1">
                <a:solidFill>
                  <a:schemeClr val="tx1"/>
                </a:solidFill>
              </a:rPr>
              <a:t>nhỏ</a:t>
            </a:r>
            <a:r>
              <a:rPr lang="en-US" sz="2400" dirty="0">
                <a:solidFill>
                  <a:schemeClr val="tx1"/>
                </a:solidFill>
              </a:rPr>
              <a:t> </a:t>
            </a:r>
            <a:r>
              <a:rPr lang="en-US" sz="2400" dirty="0" err="1">
                <a:solidFill>
                  <a:schemeClr val="tx1"/>
                </a:solidFill>
              </a:rPr>
              <a:t>phát</a:t>
            </a:r>
            <a:r>
              <a:rPr lang="en-US" sz="2400" dirty="0">
                <a:solidFill>
                  <a:schemeClr val="tx1"/>
                </a:solidFill>
              </a:rPr>
              <a:t> </a:t>
            </a:r>
            <a:r>
              <a:rPr lang="en-US" sz="2400" dirty="0" err="1">
                <a:solidFill>
                  <a:schemeClr val="tx1"/>
                </a:solidFill>
              </a:rPr>
              <a:t>hiện</a:t>
            </a:r>
            <a:r>
              <a:rPr lang="en-US" sz="2400" dirty="0">
                <a:solidFill>
                  <a:schemeClr val="tx1"/>
                </a:solidFill>
              </a:rPr>
              <a:t> </a:t>
            </a:r>
            <a:r>
              <a:rPr lang="en-US" sz="2400" dirty="0" err="1">
                <a:solidFill>
                  <a:schemeClr val="tx1"/>
                </a:solidFill>
              </a:rPr>
              <a:t>có</a:t>
            </a:r>
            <a:r>
              <a:rPr lang="en-US" sz="2400" dirty="0">
                <a:solidFill>
                  <a:schemeClr val="tx1"/>
                </a:solidFill>
              </a:rPr>
              <a:t> </a:t>
            </a:r>
            <a:r>
              <a:rPr lang="en-US" sz="2400" dirty="0" err="1">
                <a:solidFill>
                  <a:schemeClr val="tx1"/>
                </a:solidFill>
              </a:rPr>
              <a:t>người</a:t>
            </a:r>
            <a:r>
              <a:rPr lang="en-US" sz="2400" dirty="0">
                <a:solidFill>
                  <a:schemeClr val="tx1"/>
                </a:solidFill>
              </a:rPr>
              <a:t> </a:t>
            </a:r>
            <a:r>
              <a:rPr lang="en-US" sz="2400" dirty="0" err="1">
                <a:solidFill>
                  <a:schemeClr val="tx1"/>
                </a:solidFill>
              </a:rPr>
              <a:t>lạ</a:t>
            </a:r>
            <a:r>
              <a:rPr lang="en-US" sz="2400" dirty="0">
                <a:solidFill>
                  <a:schemeClr val="tx1"/>
                </a:solidFill>
              </a:rPr>
              <a:t> </a:t>
            </a:r>
            <a:r>
              <a:rPr lang="en-US" sz="2400" dirty="0" err="1">
                <a:solidFill>
                  <a:schemeClr val="tx1"/>
                </a:solidFill>
              </a:rPr>
              <a:t>nhìn</a:t>
            </a:r>
            <a:r>
              <a:rPr lang="en-US" sz="2400" dirty="0">
                <a:solidFill>
                  <a:schemeClr val="tx1"/>
                </a:solidFill>
              </a:rPr>
              <a:t> </a:t>
            </a:r>
            <a:r>
              <a:rPr lang="en-US" sz="2400" dirty="0" err="1">
                <a:solidFill>
                  <a:schemeClr val="tx1"/>
                </a:solidFill>
              </a:rPr>
              <a:t>thấy</a:t>
            </a:r>
            <a:r>
              <a:rPr lang="en-US" sz="2400" dirty="0">
                <a:solidFill>
                  <a:schemeClr val="tx1"/>
                </a:solidFill>
              </a:rPr>
              <a:t> </a:t>
            </a:r>
            <a:r>
              <a:rPr lang="en-US" sz="2400" dirty="0" err="1">
                <a:solidFill>
                  <a:schemeClr val="tx1"/>
                </a:solidFill>
              </a:rPr>
              <a:t>mình</a:t>
            </a:r>
            <a:r>
              <a:rPr lang="en-US" sz="2400" dirty="0">
                <a:solidFill>
                  <a:schemeClr val="tx1"/>
                </a:solidFill>
              </a:rPr>
              <a:t>.</a:t>
            </a:r>
          </a:p>
        </p:txBody>
      </p:sp>
      <p:sp>
        <p:nvSpPr>
          <p:cNvPr id="10" name="TextBox 9">
            <a:extLst>
              <a:ext uri="{FF2B5EF4-FFF2-40B4-BE49-F238E27FC236}">
                <a16:creationId xmlns:a16="http://schemas.microsoft.com/office/drawing/2014/main" id="{0A4B12C7-CD1B-6340-8F0B-9E97A7023ECF}"/>
              </a:ext>
            </a:extLst>
          </p:cNvPr>
          <p:cNvSpPr txBox="1"/>
          <p:nvPr/>
        </p:nvSpPr>
        <p:spPr>
          <a:xfrm>
            <a:off x="537026" y="3703614"/>
            <a:ext cx="4556305" cy="461665"/>
          </a:xfrm>
          <a:prstGeom prst="rect">
            <a:avLst/>
          </a:prstGeom>
          <a:noFill/>
        </p:spPr>
        <p:txBody>
          <a:bodyPr wrap="square" rtlCol="0">
            <a:spAutoFit/>
          </a:bodyPr>
          <a:lstStyle/>
          <a:p>
            <a:r>
              <a:rPr lang="en-VN" sz="2400" dirty="0">
                <a:solidFill>
                  <a:srgbClr val="FF0000"/>
                </a:solidFill>
              </a:rPr>
              <a:t>- Cừu nhỏ cảm thấy thế nào? </a:t>
            </a:r>
          </a:p>
        </p:txBody>
      </p:sp>
      <p:sp>
        <p:nvSpPr>
          <p:cNvPr id="11" name="TextBox 10">
            <a:extLst>
              <a:ext uri="{FF2B5EF4-FFF2-40B4-BE49-F238E27FC236}">
                <a16:creationId xmlns:a16="http://schemas.microsoft.com/office/drawing/2014/main" id="{AD8B9463-A75B-E345-8EE0-18E5CC74E612}"/>
              </a:ext>
            </a:extLst>
          </p:cNvPr>
          <p:cNvSpPr txBox="1"/>
          <p:nvPr/>
        </p:nvSpPr>
        <p:spPr>
          <a:xfrm>
            <a:off x="537025" y="4212327"/>
            <a:ext cx="4556305" cy="461665"/>
          </a:xfrm>
          <a:prstGeom prst="rect">
            <a:avLst/>
          </a:prstGeom>
          <a:noFill/>
        </p:spPr>
        <p:txBody>
          <a:bodyPr wrap="square" rtlCol="0">
            <a:spAutoFit/>
          </a:bodyPr>
          <a:lstStyle/>
          <a:p>
            <a:r>
              <a:rPr lang="en-VN" sz="2400" dirty="0">
                <a:solidFill>
                  <a:srgbClr val="FF0000"/>
                </a:solidFill>
              </a:rPr>
              <a:t>- Cừu nhỏ cần làm gì?</a:t>
            </a:r>
          </a:p>
        </p:txBody>
      </p:sp>
    </p:spTree>
    <p:extLst>
      <p:ext uri="{BB962C8B-B14F-4D97-AF65-F5344CB8AC3E}">
        <p14:creationId xmlns:p14="http://schemas.microsoft.com/office/powerpoint/2010/main" val="259050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4"/>
                                        </p:tgtEl>
                                        <p:attrNameLst>
                                          <p:attrName>ppt_w</p:attrName>
                                        </p:attrNameLst>
                                      </p:cBhvr>
                                      <p:tavLst>
                                        <p:tav tm="0">
                                          <p:val>
                                            <p:strVal val="ppt_w"/>
                                          </p:val>
                                        </p:tav>
                                        <p:tav tm="100000">
                                          <p:val>
                                            <p:fltVal val="0"/>
                                          </p:val>
                                        </p:tav>
                                      </p:tavLst>
                                    </p:anim>
                                    <p:anim calcmode="lin" valueType="num">
                                      <p:cBhvr>
                                        <p:cTn id="24" dur="500"/>
                                        <p:tgtEl>
                                          <p:spTgt spid="4"/>
                                        </p:tgtEl>
                                        <p:attrNameLst>
                                          <p:attrName>ppt_h</p:attrName>
                                        </p:attrNameLst>
                                      </p:cBhvr>
                                      <p:tavLst>
                                        <p:tav tm="0">
                                          <p:val>
                                            <p:strVal val="ppt_h"/>
                                          </p:val>
                                        </p:tav>
                                        <p:tav tm="100000">
                                          <p:val>
                                            <p:fltVal val="0"/>
                                          </p:val>
                                        </p:tav>
                                      </p:tavLst>
                                    </p:anim>
                                    <p:animEffect transition="out" filter="fade">
                                      <p:cBhvr>
                                        <p:cTn id="25" dur="500"/>
                                        <p:tgtEl>
                                          <p:spTgt spid="4"/>
                                        </p:tgtEl>
                                      </p:cBhvr>
                                    </p:animEffect>
                                    <p:set>
                                      <p:cBhvr>
                                        <p:cTn id="26" dur="1" fill="hold">
                                          <p:stCondLst>
                                            <p:cond delay="499"/>
                                          </p:stCondLst>
                                        </p:cTn>
                                        <p:tgtEl>
                                          <p:spTgt spid="4"/>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53" presetClass="exit" presetSubtype="32" fill="hold" grpId="1" nodeType="withEffect">
                                  <p:stCondLst>
                                    <p:cond delay="0"/>
                                  </p:stCondLst>
                                  <p:childTnLst>
                                    <p:anim calcmode="lin" valueType="num">
                                      <p:cBhvr>
                                        <p:cTn id="30" dur="500"/>
                                        <p:tgtEl>
                                          <p:spTgt spid="6"/>
                                        </p:tgtEl>
                                        <p:attrNameLst>
                                          <p:attrName>ppt_w</p:attrName>
                                        </p:attrNameLst>
                                      </p:cBhvr>
                                      <p:tavLst>
                                        <p:tav tm="0">
                                          <p:val>
                                            <p:strVal val="ppt_w"/>
                                          </p:val>
                                        </p:tav>
                                        <p:tav tm="100000">
                                          <p:val>
                                            <p:fltVal val="0"/>
                                          </p:val>
                                        </p:tav>
                                      </p:tavLst>
                                    </p:anim>
                                    <p:anim calcmode="lin" valueType="num">
                                      <p:cBhvr>
                                        <p:cTn id="31" dur="500"/>
                                        <p:tgtEl>
                                          <p:spTgt spid="6"/>
                                        </p:tgtEl>
                                        <p:attrNameLst>
                                          <p:attrName>ppt_h</p:attrName>
                                        </p:attrNameLst>
                                      </p:cBhvr>
                                      <p:tavLst>
                                        <p:tav tm="0">
                                          <p:val>
                                            <p:strVal val="ppt_h"/>
                                          </p:val>
                                        </p:tav>
                                        <p:tav tm="100000">
                                          <p:val>
                                            <p:fltVal val="0"/>
                                          </p:val>
                                        </p:tav>
                                      </p:tavLst>
                                    </p:anim>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P spid="7" grpId="0" animBg="1"/>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220" name="Picture 4" descr="Chuyện con sói và bầy cừu: Bài học kinh doanh ý nghĩa ai cũng cần biết">
            <a:extLst>
              <a:ext uri="{FF2B5EF4-FFF2-40B4-BE49-F238E27FC236}">
                <a16:creationId xmlns:a16="http://schemas.microsoft.com/office/drawing/2014/main" id="{4A2BB7C8-C7B6-0D4C-A128-DB143D0938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769" t="57574" r="14659"/>
          <a:stretch/>
        </p:blipFill>
        <p:spPr bwMode="auto">
          <a:xfrm>
            <a:off x="6067325" y="1276019"/>
            <a:ext cx="1727248" cy="88023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hought Bubble: Cloud 2">
            <a:extLst>
              <a:ext uri="{FF2B5EF4-FFF2-40B4-BE49-F238E27FC236}">
                <a16:creationId xmlns:a16="http://schemas.microsoft.com/office/drawing/2014/main" id="{12FC4A68-2D89-654E-8316-AB07B6C31225}"/>
              </a:ext>
            </a:extLst>
          </p:cNvPr>
          <p:cNvSpPr/>
          <p:nvPr/>
        </p:nvSpPr>
        <p:spPr>
          <a:xfrm>
            <a:off x="100975" y="2293512"/>
            <a:ext cx="5373917" cy="2311162"/>
          </a:xfrm>
          <a:prstGeom prst="cloudCallout">
            <a:avLst>
              <a:gd name="adj1" fmla="val 59573"/>
              <a:gd name="adj2" fmla="val -91338"/>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solidFill>
                  <a:schemeClr val="tx1"/>
                </a:solidFill>
              </a:rPr>
              <a:t>Cừu</a:t>
            </a:r>
            <a:r>
              <a:rPr lang="en-US" sz="2400" dirty="0">
                <a:solidFill>
                  <a:schemeClr val="tx1"/>
                </a:solidFill>
              </a:rPr>
              <a:t> </a:t>
            </a:r>
            <a:r>
              <a:rPr lang="en-US" sz="2400" dirty="0" err="1">
                <a:solidFill>
                  <a:schemeClr val="tx1"/>
                </a:solidFill>
              </a:rPr>
              <a:t>nhỏ</a:t>
            </a:r>
            <a:r>
              <a:rPr lang="en-US" sz="2400" dirty="0">
                <a:solidFill>
                  <a:schemeClr val="tx1"/>
                </a:solidFill>
              </a:rPr>
              <a:t> </a:t>
            </a:r>
            <a:r>
              <a:rPr lang="en-US" sz="2400" dirty="0" err="1">
                <a:solidFill>
                  <a:schemeClr val="tx1"/>
                </a:solidFill>
              </a:rPr>
              <a:t>ơi</a:t>
            </a:r>
            <a:r>
              <a:rPr lang="en-US" sz="2400" dirty="0">
                <a:solidFill>
                  <a:schemeClr val="tx1"/>
                </a:solidFill>
              </a:rPr>
              <a:t>, </a:t>
            </a:r>
            <a:r>
              <a:rPr lang="en-US" sz="2400" dirty="0" err="1">
                <a:solidFill>
                  <a:schemeClr val="tx1"/>
                </a:solidFill>
              </a:rPr>
              <a:t>lại</a:t>
            </a:r>
            <a:r>
              <a:rPr lang="en-US" sz="2400" dirty="0">
                <a:solidFill>
                  <a:schemeClr val="tx1"/>
                </a:solidFill>
              </a:rPr>
              <a:t> </a:t>
            </a:r>
            <a:r>
              <a:rPr lang="en-US" sz="2400" dirty="0" err="1">
                <a:solidFill>
                  <a:schemeClr val="tx1"/>
                </a:solidFill>
              </a:rPr>
              <a:t>đây</a:t>
            </a:r>
            <a:r>
              <a:rPr lang="en-US" sz="2400" dirty="0">
                <a:solidFill>
                  <a:schemeClr val="tx1"/>
                </a:solidFill>
              </a:rPr>
              <a:t>, ta </a:t>
            </a:r>
            <a:r>
              <a:rPr lang="en-US" sz="2400" dirty="0" err="1">
                <a:solidFill>
                  <a:schemeClr val="tx1"/>
                </a:solidFill>
              </a:rPr>
              <a:t>mới</a:t>
            </a:r>
            <a:r>
              <a:rPr lang="en-US" sz="2400" dirty="0">
                <a:solidFill>
                  <a:schemeClr val="tx1"/>
                </a:solidFill>
              </a:rPr>
              <a:t> </a:t>
            </a:r>
            <a:r>
              <a:rPr lang="en-US" sz="2400" dirty="0" err="1">
                <a:solidFill>
                  <a:schemeClr val="tx1"/>
                </a:solidFill>
              </a:rPr>
              <a:t>đến</a:t>
            </a:r>
            <a:r>
              <a:rPr lang="en-US" sz="2400" dirty="0">
                <a:solidFill>
                  <a:schemeClr val="tx1"/>
                </a:solidFill>
              </a:rPr>
              <a:t> </a:t>
            </a:r>
            <a:r>
              <a:rPr lang="en-US" sz="2400" dirty="0" err="1">
                <a:solidFill>
                  <a:schemeClr val="tx1"/>
                </a:solidFill>
              </a:rPr>
              <a:t>ngọn</a:t>
            </a:r>
            <a:r>
              <a:rPr lang="en-US" sz="2400" dirty="0">
                <a:solidFill>
                  <a:schemeClr val="tx1"/>
                </a:solidFill>
              </a:rPr>
              <a:t> </a:t>
            </a:r>
            <a:r>
              <a:rPr lang="en-US" sz="2400" dirty="0" err="1">
                <a:solidFill>
                  <a:schemeClr val="tx1"/>
                </a:solidFill>
              </a:rPr>
              <a:t>đồi</a:t>
            </a:r>
            <a:r>
              <a:rPr lang="en-US" sz="2400" dirty="0">
                <a:solidFill>
                  <a:schemeClr val="tx1"/>
                </a:solidFill>
              </a:rPr>
              <a:t> </a:t>
            </a:r>
            <a:r>
              <a:rPr lang="en-US" sz="2400" dirty="0" err="1">
                <a:solidFill>
                  <a:schemeClr val="tx1"/>
                </a:solidFill>
              </a:rPr>
              <a:t>xinh</a:t>
            </a:r>
            <a:r>
              <a:rPr lang="en-US" sz="2400" dirty="0">
                <a:solidFill>
                  <a:schemeClr val="tx1"/>
                </a:solidFill>
              </a:rPr>
              <a:t> </a:t>
            </a:r>
            <a:r>
              <a:rPr lang="en-US" sz="2400" dirty="0" err="1">
                <a:solidFill>
                  <a:schemeClr val="tx1"/>
                </a:solidFill>
              </a:rPr>
              <a:t>đẹp</a:t>
            </a:r>
            <a:r>
              <a:rPr lang="en-US" sz="2400" dirty="0">
                <a:solidFill>
                  <a:schemeClr val="tx1"/>
                </a:solidFill>
              </a:rPr>
              <a:t> </a:t>
            </a:r>
            <a:r>
              <a:rPr lang="en-US" sz="2400" dirty="0" err="1">
                <a:solidFill>
                  <a:schemeClr val="tx1"/>
                </a:solidFill>
              </a:rPr>
              <a:t>này</a:t>
            </a:r>
            <a:r>
              <a:rPr lang="en-US" sz="2400" dirty="0">
                <a:solidFill>
                  <a:schemeClr val="tx1"/>
                </a:solidFill>
              </a:rPr>
              <a:t>. </a:t>
            </a:r>
            <a:r>
              <a:rPr lang="en-US" sz="2400" dirty="0" err="1">
                <a:solidFill>
                  <a:schemeClr val="tx1"/>
                </a:solidFill>
              </a:rPr>
              <a:t>Cừu</a:t>
            </a:r>
            <a:r>
              <a:rPr lang="en-US" sz="2400" dirty="0">
                <a:solidFill>
                  <a:schemeClr val="tx1"/>
                </a:solidFill>
              </a:rPr>
              <a:t> </a:t>
            </a:r>
            <a:r>
              <a:rPr lang="en-US" sz="2400" dirty="0" err="1">
                <a:solidFill>
                  <a:schemeClr val="tx1"/>
                </a:solidFill>
              </a:rPr>
              <a:t>nhỏ</a:t>
            </a:r>
            <a:r>
              <a:rPr lang="en-US" sz="2400" dirty="0">
                <a:solidFill>
                  <a:schemeClr val="tx1"/>
                </a:solidFill>
              </a:rPr>
              <a:t> </a:t>
            </a:r>
            <a:r>
              <a:rPr lang="en-US" sz="2400" dirty="0" err="1">
                <a:solidFill>
                  <a:schemeClr val="tx1"/>
                </a:solidFill>
              </a:rPr>
              <a:t>đưa</a:t>
            </a:r>
            <a:r>
              <a:rPr lang="en-US" sz="2400" dirty="0">
                <a:solidFill>
                  <a:schemeClr val="tx1"/>
                </a:solidFill>
              </a:rPr>
              <a:t> ta </a:t>
            </a:r>
            <a:r>
              <a:rPr lang="en-US" sz="2400" dirty="0" err="1">
                <a:solidFill>
                  <a:schemeClr val="tx1"/>
                </a:solidFill>
              </a:rPr>
              <a:t>đi</a:t>
            </a:r>
            <a:r>
              <a:rPr lang="en-US" sz="2400" dirty="0">
                <a:solidFill>
                  <a:schemeClr val="tx1"/>
                </a:solidFill>
              </a:rPr>
              <a:t> </a:t>
            </a:r>
            <a:r>
              <a:rPr lang="en-US" sz="2400" dirty="0" err="1">
                <a:solidFill>
                  <a:schemeClr val="tx1"/>
                </a:solidFill>
              </a:rPr>
              <a:t>tham</a:t>
            </a:r>
            <a:r>
              <a:rPr lang="en-US" sz="2400" dirty="0">
                <a:solidFill>
                  <a:schemeClr val="tx1"/>
                </a:solidFill>
              </a:rPr>
              <a:t> </a:t>
            </a:r>
            <a:r>
              <a:rPr lang="en-US" sz="2400" dirty="0" err="1">
                <a:solidFill>
                  <a:schemeClr val="tx1"/>
                </a:solidFill>
              </a:rPr>
              <a:t>quan</a:t>
            </a:r>
            <a:r>
              <a:rPr lang="en-US" sz="2400" dirty="0">
                <a:solidFill>
                  <a:schemeClr val="tx1"/>
                </a:solidFill>
              </a:rPr>
              <a:t> </a:t>
            </a:r>
            <a:r>
              <a:rPr lang="en-US" sz="2400" dirty="0" err="1">
                <a:solidFill>
                  <a:schemeClr val="tx1"/>
                </a:solidFill>
              </a:rPr>
              <a:t>được</a:t>
            </a:r>
            <a:r>
              <a:rPr lang="en-US" sz="2400" dirty="0">
                <a:solidFill>
                  <a:schemeClr val="tx1"/>
                </a:solidFill>
              </a:rPr>
              <a:t> </a:t>
            </a:r>
            <a:r>
              <a:rPr lang="en-US" sz="2400" dirty="0" err="1">
                <a:solidFill>
                  <a:schemeClr val="tx1"/>
                </a:solidFill>
              </a:rPr>
              <a:t>không</a:t>
            </a:r>
            <a:r>
              <a:rPr lang="en-US" sz="2400" dirty="0">
                <a:solidFill>
                  <a:schemeClr val="tx1"/>
                </a:solidFill>
              </a:rPr>
              <a:t>?</a:t>
            </a:r>
          </a:p>
        </p:txBody>
      </p:sp>
      <p:sp>
        <p:nvSpPr>
          <p:cNvPr id="12" name="TextBox 11">
            <a:extLst>
              <a:ext uri="{FF2B5EF4-FFF2-40B4-BE49-F238E27FC236}">
                <a16:creationId xmlns:a16="http://schemas.microsoft.com/office/drawing/2014/main" id="{879209A4-BD02-1F46-AD6A-7784858997A4}"/>
              </a:ext>
            </a:extLst>
          </p:cNvPr>
          <p:cNvSpPr txBox="1"/>
          <p:nvPr/>
        </p:nvSpPr>
        <p:spPr>
          <a:xfrm>
            <a:off x="5601804" y="2156251"/>
            <a:ext cx="2866574" cy="830997"/>
          </a:xfrm>
          <a:prstGeom prst="rect">
            <a:avLst/>
          </a:prstGeom>
          <a:noFill/>
        </p:spPr>
        <p:txBody>
          <a:bodyPr wrap="square" rtlCol="0">
            <a:spAutoFit/>
          </a:bodyPr>
          <a:lstStyle/>
          <a:p>
            <a:r>
              <a:rPr lang="en-US" sz="2400" dirty="0" err="1">
                <a:solidFill>
                  <a:schemeClr val="tx1"/>
                </a:solidFill>
              </a:rPr>
              <a:t>Sói</a:t>
            </a:r>
            <a:r>
              <a:rPr lang="en-US" sz="2400" dirty="0">
                <a:solidFill>
                  <a:schemeClr val="tx1"/>
                </a:solidFill>
              </a:rPr>
              <a:t> ta </a:t>
            </a:r>
            <a:r>
              <a:rPr lang="en-US" sz="2400" dirty="0" err="1">
                <a:solidFill>
                  <a:schemeClr val="tx1"/>
                </a:solidFill>
              </a:rPr>
              <a:t>từ</a:t>
            </a:r>
            <a:r>
              <a:rPr lang="en-US" sz="2400" dirty="0">
                <a:solidFill>
                  <a:schemeClr val="tx1"/>
                </a:solidFill>
              </a:rPr>
              <a:t> </a:t>
            </a:r>
            <a:r>
              <a:rPr lang="en-US" sz="2400" dirty="0" err="1">
                <a:solidFill>
                  <a:schemeClr val="tx1"/>
                </a:solidFill>
              </a:rPr>
              <a:t>từ</a:t>
            </a:r>
            <a:r>
              <a:rPr lang="en-US" sz="2400" dirty="0">
                <a:solidFill>
                  <a:schemeClr val="tx1"/>
                </a:solidFill>
              </a:rPr>
              <a:t> </a:t>
            </a:r>
            <a:r>
              <a:rPr lang="en-US" sz="2400" dirty="0" err="1">
                <a:solidFill>
                  <a:schemeClr val="tx1"/>
                </a:solidFill>
              </a:rPr>
              <a:t>tới</a:t>
            </a:r>
            <a:r>
              <a:rPr lang="en-US" sz="2400" dirty="0">
                <a:solidFill>
                  <a:schemeClr val="tx1"/>
                </a:solidFill>
              </a:rPr>
              <a:t> </a:t>
            </a:r>
            <a:r>
              <a:rPr lang="en-US" sz="2400" dirty="0" err="1">
                <a:solidFill>
                  <a:schemeClr val="tx1"/>
                </a:solidFill>
              </a:rPr>
              <a:t>gần</a:t>
            </a:r>
            <a:r>
              <a:rPr lang="en-US" sz="2400" dirty="0">
                <a:solidFill>
                  <a:schemeClr val="tx1"/>
                </a:solidFill>
              </a:rPr>
              <a:t>, </a:t>
            </a:r>
            <a:r>
              <a:rPr lang="en-US" sz="2400" dirty="0" err="1">
                <a:solidFill>
                  <a:schemeClr val="tx1"/>
                </a:solidFill>
              </a:rPr>
              <a:t>nói</a:t>
            </a:r>
            <a:r>
              <a:rPr lang="en-US" sz="2400" dirty="0">
                <a:solidFill>
                  <a:schemeClr val="tx1"/>
                </a:solidFill>
              </a:rPr>
              <a:t> </a:t>
            </a:r>
            <a:r>
              <a:rPr lang="en-US" sz="2400" dirty="0" err="1">
                <a:solidFill>
                  <a:schemeClr val="tx1"/>
                </a:solidFill>
              </a:rPr>
              <a:t>ngon</a:t>
            </a:r>
            <a:r>
              <a:rPr lang="en-US" sz="2400" dirty="0">
                <a:solidFill>
                  <a:schemeClr val="tx1"/>
                </a:solidFill>
              </a:rPr>
              <a:t> </a:t>
            </a:r>
            <a:r>
              <a:rPr lang="en-US" sz="2400" dirty="0" err="1">
                <a:solidFill>
                  <a:schemeClr val="tx1"/>
                </a:solidFill>
              </a:rPr>
              <a:t>ngọt</a:t>
            </a:r>
            <a:endParaRPr lang="vi-VN" sz="2400" i="1" dirty="0">
              <a:solidFill>
                <a:schemeClr val="tx1"/>
              </a:solidFill>
            </a:endParaRPr>
          </a:p>
        </p:txBody>
      </p:sp>
      <p:sp>
        <p:nvSpPr>
          <p:cNvPr id="13" name="Thought Bubble: Cloud 2">
            <a:extLst>
              <a:ext uri="{FF2B5EF4-FFF2-40B4-BE49-F238E27FC236}">
                <a16:creationId xmlns:a16="http://schemas.microsoft.com/office/drawing/2014/main" id="{1281F278-461B-0246-9B6E-FA1D065D2EE3}"/>
              </a:ext>
            </a:extLst>
          </p:cNvPr>
          <p:cNvSpPr/>
          <p:nvPr/>
        </p:nvSpPr>
        <p:spPr>
          <a:xfrm>
            <a:off x="-25935" y="1992570"/>
            <a:ext cx="5373917" cy="2311162"/>
          </a:xfrm>
          <a:prstGeom prst="cloudCallout">
            <a:avLst>
              <a:gd name="adj1" fmla="val 83274"/>
              <a:gd name="adj2" fmla="val -48478"/>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solidFill>
                  <a:schemeClr val="tx1"/>
                </a:solidFill>
              </a:rPr>
              <a:t>Ta </a:t>
            </a:r>
            <a:r>
              <a:rPr lang="en-US" sz="2400" dirty="0" err="1">
                <a:solidFill>
                  <a:schemeClr val="tx1"/>
                </a:solidFill>
              </a:rPr>
              <a:t>sẽ</a:t>
            </a:r>
            <a:r>
              <a:rPr lang="en-US" sz="2400" dirty="0">
                <a:solidFill>
                  <a:schemeClr val="tx1"/>
                </a:solidFill>
              </a:rPr>
              <a:t> </a:t>
            </a:r>
            <a:r>
              <a:rPr lang="en-US" sz="2400" dirty="0" err="1">
                <a:solidFill>
                  <a:schemeClr val="tx1"/>
                </a:solidFill>
              </a:rPr>
              <a:t>không</a:t>
            </a:r>
            <a:r>
              <a:rPr lang="en-US" sz="2400" dirty="0">
                <a:solidFill>
                  <a:schemeClr val="tx1"/>
                </a:solidFill>
              </a:rPr>
              <a:t> </a:t>
            </a:r>
            <a:r>
              <a:rPr lang="en-US" sz="2400" dirty="0" err="1">
                <a:solidFill>
                  <a:schemeClr val="tx1"/>
                </a:solidFill>
              </a:rPr>
              <a:t>làm</a:t>
            </a:r>
            <a:r>
              <a:rPr lang="en-US" sz="2400" dirty="0">
                <a:solidFill>
                  <a:schemeClr val="tx1"/>
                </a:solidFill>
              </a:rPr>
              <a:t> </a:t>
            </a:r>
            <a:r>
              <a:rPr lang="en-US" sz="2400" dirty="0" err="1">
                <a:solidFill>
                  <a:schemeClr val="tx1"/>
                </a:solidFill>
              </a:rPr>
              <a:t>gì</a:t>
            </a:r>
            <a:r>
              <a:rPr lang="en-US" sz="2400" dirty="0">
                <a:solidFill>
                  <a:schemeClr val="tx1"/>
                </a:solidFill>
              </a:rPr>
              <a:t> </a:t>
            </a:r>
            <a:r>
              <a:rPr lang="en-US" sz="2400" dirty="0" err="1">
                <a:solidFill>
                  <a:schemeClr val="tx1"/>
                </a:solidFill>
              </a:rPr>
              <a:t>cừu</a:t>
            </a:r>
            <a:r>
              <a:rPr lang="en-US" sz="2400" dirty="0">
                <a:solidFill>
                  <a:schemeClr val="tx1"/>
                </a:solidFill>
              </a:rPr>
              <a:t> </a:t>
            </a:r>
            <a:r>
              <a:rPr lang="en-US" sz="2400" dirty="0" err="1">
                <a:solidFill>
                  <a:schemeClr val="tx1"/>
                </a:solidFill>
              </a:rPr>
              <a:t>nhỏ</a:t>
            </a:r>
            <a:r>
              <a:rPr lang="en-US" sz="2400" dirty="0">
                <a:solidFill>
                  <a:schemeClr val="tx1"/>
                </a:solidFill>
              </a:rPr>
              <a:t> </a:t>
            </a:r>
            <a:r>
              <a:rPr lang="en-US" sz="2400" dirty="0" err="1">
                <a:solidFill>
                  <a:schemeClr val="tx1"/>
                </a:solidFill>
              </a:rPr>
              <a:t>đâu</a:t>
            </a:r>
            <a:r>
              <a:rPr lang="en-US" sz="2400" dirty="0">
                <a:solidFill>
                  <a:schemeClr val="tx1"/>
                </a:solidFill>
              </a:rPr>
              <a:t>, </a:t>
            </a:r>
            <a:r>
              <a:rPr lang="en-US" sz="2400" dirty="0" err="1">
                <a:solidFill>
                  <a:schemeClr val="tx1"/>
                </a:solidFill>
              </a:rPr>
              <a:t>hãy</a:t>
            </a:r>
            <a:r>
              <a:rPr lang="en-US" sz="2400" dirty="0">
                <a:solidFill>
                  <a:schemeClr val="tx1"/>
                </a:solidFill>
              </a:rPr>
              <a:t> </a:t>
            </a:r>
            <a:r>
              <a:rPr lang="en-US" sz="2400" dirty="0" err="1">
                <a:solidFill>
                  <a:schemeClr val="tx1"/>
                </a:solidFill>
              </a:rPr>
              <a:t>đến</a:t>
            </a:r>
            <a:r>
              <a:rPr lang="en-US" sz="2400" dirty="0">
                <a:solidFill>
                  <a:schemeClr val="tx1"/>
                </a:solidFill>
              </a:rPr>
              <a:t> </a:t>
            </a:r>
            <a:r>
              <a:rPr lang="en-US" sz="2400" dirty="0" err="1">
                <a:solidFill>
                  <a:schemeClr val="tx1"/>
                </a:solidFill>
              </a:rPr>
              <a:t>đây</a:t>
            </a:r>
            <a:r>
              <a:rPr lang="en-US" sz="2400" dirty="0">
                <a:solidFill>
                  <a:schemeClr val="tx1"/>
                </a:solidFill>
              </a:rPr>
              <a:t>, ta </a:t>
            </a:r>
            <a:r>
              <a:rPr lang="en-US" sz="2400" dirty="0" err="1">
                <a:solidFill>
                  <a:schemeClr val="tx1"/>
                </a:solidFill>
              </a:rPr>
              <a:t>có</a:t>
            </a:r>
            <a:r>
              <a:rPr lang="en-US" sz="2400" dirty="0">
                <a:solidFill>
                  <a:schemeClr val="tx1"/>
                </a:solidFill>
              </a:rPr>
              <a:t> </a:t>
            </a:r>
            <a:r>
              <a:rPr lang="en-US" sz="2400" dirty="0" err="1">
                <a:solidFill>
                  <a:schemeClr val="tx1"/>
                </a:solidFill>
              </a:rPr>
              <a:t>một</a:t>
            </a:r>
            <a:r>
              <a:rPr lang="en-US" sz="2400" dirty="0">
                <a:solidFill>
                  <a:schemeClr val="tx1"/>
                </a:solidFill>
              </a:rPr>
              <a:t> </a:t>
            </a:r>
            <a:r>
              <a:rPr lang="en-US" sz="2400" dirty="0" err="1">
                <a:solidFill>
                  <a:schemeClr val="tx1"/>
                </a:solidFill>
              </a:rPr>
              <a:t>túm</a:t>
            </a:r>
            <a:r>
              <a:rPr lang="en-US" sz="2400" dirty="0">
                <a:solidFill>
                  <a:schemeClr val="tx1"/>
                </a:solidFill>
              </a:rPr>
              <a:t> </a:t>
            </a:r>
            <a:r>
              <a:rPr lang="en-US" sz="2400" dirty="0" err="1">
                <a:solidFill>
                  <a:schemeClr val="tx1"/>
                </a:solidFill>
              </a:rPr>
              <a:t>cỏ</a:t>
            </a:r>
            <a:r>
              <a:rPr lang="en-US" sz="2400" dirty="0">
                <a:solidFill>
                  <a:schemeClr val="tx1"/>
                </a:solidFill>
              </a:rPr>
              <a:t> non </a:t>
            </a:r>
            <a:r>
              <a:rPr lang="en-US" sz="2400" dirty="0" err="1">
                <a:solidFill>
                  <a:schemeClr val="tx1"/>
                </a:solidFill>
              </a:rPr>
              <a:t>tặng</a:t>
            </a:r>
            <a:r>
              <a:rPr lang="en-US" sz="2400" dirty="0">
                <a:solidFill>
                  <a:schemeClr val="tx1"/>
                </a:solidFill>
              </a:rPr>
              <a:t> </a:t>
            </a:r>
            <a:r>
              <a:rPr lang="en-US" sz="2400" dirty="0" err="1">
                <a:solidFill>
                  <a:schemeClr val="tx1"/>
                </a:solidFill>
              </a:rPr>
              <a:t>cừu</a:t>
            </a:r>
            <a:r>
              <a:rPr lang="en-US" sz="2400" dirty="0">
                <a:solidFill>
                  <a:schemeClr val="tx1"/>
                </a:solidFill>
              </a:rPr>
              <a:t> </a:t>
            </a:r>
            <a:r>
              <a:rPr lang="en-US" sz="2400" dirty="0" err="1">
                <a:solidFill>
                  <a:schemeClr val="tx1"/>
                </a:solidFill>
              </a:rPr>
              <a:t>này</a:t>
            </a:r>
            <a:r>
              <a:rPr lang="en-US" sz="2400" dirty="0">
                <a:solidFill>
                  <a:schemeClr val="tx1"/>
                </a:solidFill>
              </a:rPr>
              <a:t>.</a:t>
            </a:r>
          </a:p>
        </p:txBody>
      </p:sp>
      <p:sp>
        <p:nvSpPr>
          <p:cNvPr id="14" name="Thought Bubble: Cloud 2">
            <a:extLst>
              <a:ext uri="{FF2B5EF4-FFF2-40B4-BE49-F238E27FC236}">
                <a16:creationId xmlns:a16="http://schemas.microsoft.com/office/drawing/2014/main" id="{FDA636FF-3F7B-0548-AC9F-A80660099EB7}"/>
              </a:ext>
            </a:extLst>
          </p:cNvPr>
          <p:cNvSpPr/>
          <p:nvPr/>
        </p:nvSpPr>
        <p:spPr>
          <a:xfrm>
            <a:off x="-25934" y="1734211"/>
            <a:ext cx="5373917" cy="2311162"/>
          </a:xfrm>
          <a:prstGeom prst="cloudCallout">
            <a:avLst>
              <a:gd name="adj1" fmla="val 57751"/>
              <a:gd name="adj2" fmla="val -49891"/>
            </a:avLst>
          </a:prstGeom>
          <a:solidFill>
            <a:schemeClr val="bg1">
              <a:lumMod val="75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solidFill>
                  <a:schemeClr val="tx1"/>
                </a:solidFill>
              </a:rPr>
              <a:t>Ta </a:t>
            </a:r>
            <a:r>
              <a:rPr lang="en-US" sz="2400" dirty="0" err="1">
                <a:solidFill>
                  <a:schemeClr val="tx1"/>
                </a:solidFill>
              </a:rPr>
              <a:t>đã</a:t>
            </a:r>
            <a:r>
              <a:rPr lang="en-US" sz="2400" dirty="0">
                <a:solidFill>
                  <a:schemeClr val="tx1"/>
                </a:solidFill>
              </a:rPr>
              <a:t> </a:t>
            </a:r>
            <a:r>
              <a:rPr lang="en-US" sz="2400" dirty="0" err="1">
                <a:solidFill>
                  <a:schemeClr val="tx1"/>
                </a:solidFill>
              </a:rPr>
              <a:t>đi</a:t>
            </a:r>
            <a:r>
              <a:rPr lang="en-US" sz="2400" dirty="0">
                <a:solidFill>
                  <a:schemeClr val="tx1"/>
                </a:solidFill>
              </a:rPr>
              <a:t> qua bao </a:t>
            </a:r>
            <a:r>
              <a:rPr lang="en-US" sz="2400" dirty="0" err="1">
                <a:solidFill>
                  <a:schemeClr val="tx1"/>
                </a:solidFill>
              </a:rPr>
              <a:t>quả</a:t>
            </a:r>
            <a:r>
              <a:rPr lang="en-US" sz="2400" dirty="0">
                <a:solidFill>
                  <a:schemeClr val="tx1"/>
                </a:solidFill>
              </a:rPr>
              <a:t> </a:t>
            </a:r>
            <a:r>
              <a:rPr lang="en-US" sz="2400" dirty="0" err="1">
                <a:solidFill>
                  <a:schemeClr val="tx1"/>
                </a:solidFill>
              </a:rPr>
              <a:t>đồi</a:t>
            </a:r>
            <a:r>
              <a:rPr lang="en-US" sz="2400" dirty="0">
                <a:solidFill>
                  <a:schemeClr val="tx1"/>
                </a:solidFill>
              </a:rPr>
              <a:t>, </a:t>
            </a:r>
            <a:r>
              <a:rPr lang="en-US" sz="2400" dirty="0" err="1">
                <a:solidFill>
                  <a:schemeClr val="tx1"/>
                </a:solidFill>
              </a:rPr>
              <a:t>cỏ</a:t>
            </a:r>
            <a:r>
              <a:rPr lang="en-US" sz="2400" dirty="0">
                <a:solidFill>
                  <a:schemeClr val="tx1"/>
                </a:solidFill>
              </a:rPr>
              <a:t> </a:t>
            </a:r>
            <a:r>
              <a:rPr lang="en-US" sz="2400" dirty="0" err="1">
                <a:solidFill>
                  <a:schemeClr val="tx1"/>
                </a:solidFill>
              </a:rPr>
              <a:t>ở</a:t>
            </a:r>
            <a:r>
              <a:rPr lang="en-US" sz="2400" dirty="0">
                <a:solidFill>
                  <a:schemeClr val="tx1"/>
                </a:solidFill>
              </a:rPr>
              <a:t> </a:t>
            </a:r>
            <a:r>
              <a:rPr lang="en-US" sz="2400" dirty="0" err="1">
                <a:solidFill>
                  <a:schemeClr val="tx1"/>
                </a:solidFill>
              </a:rPr>
              <a:t>đó</a:t>
            </a:r>
            <a:r>
              <a:rPr lang="en-US" sz="2400" dirty="0">
                <a:solidFill>
                  <a:schemeClr val="tx1"/>
                </a:solidFill>
              </a:rPr>
              <a:t> non </a:t>
            </a:r>
            <a:r>
              <a:rPr lang="en-US" sz="2400" dirty="0" err="1">
                <a:solidFill>
                  <a:schemeClr val="tx1"/>
                </a:solidFill>
              </a:rPr>
              <a:t>và</a:t>
            </a:r>
            <a:r>
              <a:rPr lang="en-US" sz="2400" dirty="0">
                <a:solidFill>
                  <a:schemeClr val="tx1"/>
                </a:solidFill>
              </a:rPr>
              <a:t> </a:t>
            </a:r>
            <a:r>
              <a:rPr lang="en-US" sz="2400" dirty="0" err="1">
                <a:solidFill>
                  <a:schemeClr val="tx1"/>
                </a:solidFill>
              </a:rPr>
              <a:t>xanh</a:t>
            </a:r>
            <a:r>
              <a:rPr lang="en-US" sz="2400" dirty="0">
                <a:solidFill>
                  <a:schemeClr val="tx1"/>
                </a:solidFill>
              </a:rPr>
              <a:t> </a:t>
            </a:r>
            <a:r>
              <a:rPr lang="en-US" sz="2400" dirty="0" err="1">
                <a:solidFill>
                  <a:schemeClr val="tx1"/>
                </a:solidFill>
              </a:rPr>
              <a:t>hơn</a:t>
            </a:r>
            <a:r>
              <a:rPr lang="en-US" sz="2400" dirty="0">
                <a:solidFill>
                  <a:schemeClr val="tx1"/>
                </a:solidFill>
              </a:rPr>
              <a:t> </a:t>
            </a:r>
            <a:r>
              <a:rPr lang="en-US" sz="2400" dirty="0" err="1">
                <a:solidFill>
                  <a:schemeClr val="tx1"/>
                </a:solidFill>
              </a:rPr>
              <a:t>ở</a:t>
            </a:r>
            <a:r>
              <a:rPr lang="en-US" sz="2400" dirty="0">
                <a:solidFill>
                  <a:schemeClr val="tx1"/>
                </a:solidFill>
              </a:rPr>
              <a:t> </a:t>
            </a:r>
            <a:r>
              <a:rPr lang="en-US" sz="2400" dirty="0" err="1">
                <a:solidFill>
                  <a:schemeClr val="tx1"/>
                </a:solidFill>
              </a:rPr>
              <a:t>đây</a:t>
            </a:r>
            <a:r>
              <a:rPr lang="en-US" sz="2400" dirty="0">
                <a:solidFill>
                  <a:schemeClr val="tx1"/>
                </a:solidFill>
              </a:rPr>
              <a:t>! Ta </a:t>
            </a:r>
            <a:r>
              <a:rPr lang="en-US" sz="2400" dirty="0" err="1">
                <a:solidFill>
                  <a:schemeClr val="tx1"/>
                </a:solidFill>
              </a:rPr>
              <a:t>sẽ</a:t>
            </a:r>
            <a:r>
              <a:rPr lang="en-US" sz="2400" dirty="0">
                <a:solidFill>
                  <a:schemeClr val="tx1"/>
                </a:solidFill>
              </a:rPr>
              <a:t> </a:t>
            </a:r>
            <a:r>
              <a:rPr lang="en-US" sz="2400" dirty="0" err="1">
                <a:solidFill>
                  <a:schemeClr val="tx1"/>
                </a:solidFill>
              </a:rPr>
              <a:t>đưa</a:t>
            </a:r>
            <a:r>
              <a:rPr lang="en-US" sz="2400" dirty="0">
                <a:solidFill>
                  <a:schemeClr val="tx1"/>
                </a:solidFill>
              </a:rPr>
              <a:t> </a:t>
            </a:r>
            <a:r>
              <a:rPr lang="en-US" sz="2400" dirty="0" err="1">
                <a:solidFill>
                  <a:schemeClr val="tx1"/>
                </a:solidFill>
              </a:rPr>
              <a:t>cừu</a:t>
            </a:r>
            <a:r>
              <a:rPr lang="en-US" sz="2400" dirty="0">
                <a:solidFill>
                  <a:schemeClr val="tx1"/>
                </a:solidFill>
              </a:rPr>
              <a:t> </a:t>
            </a:r>
            <a:r>
              <a:rPr lang="en-US" sz="2400" dirty="0" err="1">
                <a:solidFill>
                  <a:schemeClr val="tx1"/>
                </a:solidFill>
              </a:rPr>
              <a:t>nhỏ</a:t>
            </a:r>
            <a:r>
              <a:rPr lang="en-US" sz="2400" dirty="0">
                <a:solidFill>
                  <a:schemeClr val="tx1"/>
                </a:solidFill>
              </a:rPr>
              <a:t> </a:t>
            </a:r>
            <a:r>
              <a:rPr lang="en-US" sz="2400" dirty="0" err="1">
                <a:solidFill>
                  <a:schemeClr val="tx1"/>
                </a:solidFill>
              </a:rPr>
              <a:t>đến</a:t>
            </a:r>
            <a:r>
              <a:rPr lang="en-US" sz="2400" dirty="0">
                <a:solidFill>
                  <a:schemeClr val="tx1"/>
                </a:solidFill>
              </a:rPr>
              <a:t> </a:t>
            </a:r>
            <a:r>
              <a:rPr lang="en-US" sz="2400" dirty="0" err="1">
                <a:solidFill>
                  <a:schemeClr val="tx1"/>
                </a:solidFill>
              </a:rPr>
              <a:t>đó</a:t>
            </a:r>
            <a:r>
              <a:rPr lang="en-US" sz="2400" dirty="0">
                <a:solidFill>
                  <a:schemeClr val="tx1"/>
                </a:solidFill>
              </a:rPr>
              <a:t>.</a:t>
            </a:r>
          </a:p>
        </p:txBody>
      </p:sp>
      <p:pic>
        <p:nvPicPr>
          <p:cNvPr id="10242" name="Picture 2" descr="Làm sao đưa 100 con cừu qua sông trong 3 lần với số cừu bằng nhau? -  VnExpress">
            <a:extLst>
              <a:ext uri="{FF2B5EF4-FFF2-40B4-BE49-F238E27FC236}">
                <a16:creationId xmlns:a16="http://schemas.microsoft.com/office/drawing/2014/main" id="{DC661528-091C-DC48-B9C8-0E55A67F93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906"/>
          <a:stretch/>
        </p:blipFill>
        <p:spPr bwMode="auto">
          <a:xfrm>
            <a:off x="2884892" y="940"/>
            <a:ext cx="3374215" cy="169346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78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xit" presetSubtype="32" fill="hold" grpId="1" nodeType="clickEffect">
                                  <p:stCondLst>
                                    <p:cond delay="0"/>
                                  </p:stCondLst>
                                  <p:childTnLst>
                                    <p:anim calcmode="lin" valueType="num">
                                      <p:cBhvr>
                                        <p:cTn id="19" dur="500"/>
                                        <p:tgtEl>
                                          <p:spTgt spid="7"/>
                                        </p:tgtEl>
                                        <p:attrNameLst>
                                          <p:attrName>ppt_w</p:attrName>
                                        </p:attrNameLst>
                                      </p:cBhvr>
                                      <p:tavLst>
                                        <p:tav tm="0">
                                          <p:val>
                                            <p:strVal val="ppt_w"/>
                                          </p:val>
                                        </p:tav>
                                        <p:tav tm="100000">
                                          <p:val>
                                            <p:fltVal val="0"/>
                                          </p:val>
                                        </p:tav>
                                      </p:tavLst>
                                    </p:anim>
                                    <p:anim calcmode="lin" valueType="num">
                                      <p:cBhvr>
                                        <p:cTn id="20" dur="500"/>
                                        <p:tgtEl>
                                          <p:spTgt spid="7"/>
                                        </p:tgtEl>
                                        <p:attrNameLst>
                                          <p:attrName>ppt_h</p:attrName>
                                        </p:attrNameLst>
                                      </p:cBhvr>
                                      <p:tavLst>
                                        <p:tav tm="0">
                                          <p:val>
                                            <p:strVal val="ppt_h"/>
                                          </p:val>
                                        </p:tav>
                                        <p:tav tm="100000">
                                          <p:val>
                                            <p:fltVal val="0"/>
                                          </p:val>
                                        </p:tav>
                                      </p:tavLst>
                                    </p:anim>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13"/>
                                        </p:tgtEl>
                                        <p:attrNameLst>
                                          <p:attrName>ppt_w</p:attrName>
                                        </p:attrNameLst>
                                      </p:cBhvr>
                                      <p:tavLst>
                                        <p:tav tm="0">
                                          <p:val>
                                            <p:strVal val="ppt_w"/>
                                          </p:val>
                                        </p:tav>
                                        <p:tav tm="100000">
                                          <p:val>
                                            <p:fltVal val="0"/>
                                          </p:val>
                                        </p:tav>
                                      </p:tavLst>
                                    </p:anim>
                                    <p:anim calcmode="lin" valueType="num">
                                      <p:cBhvr>
                                        <p:cTn id="29" dur="500"/>
                                        <p:tgtEl>
                                          <p:spTgt spid="13"/>
                                        </p:tgtEl>
                                        <p:attrNameLst>
                                          <p:attrName>ppt_h</p:attrName>
                                        </p:attrNameLst>
                                      </p:cBhvr>
                                      <p:tavLst>
                                        <p:tav tm="0">
                                          <p:val>
                                            <p:strVal val="ppt_h"/>
                                          </p:val>
                                        </p:tav>
                                        <p:tav tm="100000">
                                          <p:val>
                                            <p:fltVal val="0"/>
                                          </p:val>
                                        </p:tav>
                                      </p:tavLst>
                                    </p:anim>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par>
                                <p:cTn id="32" presetID="1"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2" grpId="0"/>
      <p:bldP spid="13" grpId="0" animBg="1"/>
      <p:bldP spid="13" grpId="1"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149649" y="240291"/>
            <a:ext cx="6143409"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641529" y="951480"/>
            <a:ext cx="5476565" cy="3018798"/>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xấu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rất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nhiều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nhau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dụ</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dỗ</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chúng</a:t>
            </a:r>
            <a:r>
              <a:rPr lang="en-US" sz="2800" dirty="0">
                <a:latin typeface="Arial" panose="020B0604020202020204" pitchFamily="34" charset="0"/>
                <a:cs typeface="Arial" panose="020B0604020202020204" pitchFamily="34" charset="0"/>
              </a:rPr>
              <a:t> ta </a:t>
            </a:r>
            <a:r>
              <a:rPr lang="en-US" sz="2800" dirty="0" err="1">
                <a:latin typeface="Arial" panose="020B0604020202020204" pitchFamily="34" charset="0"/>
                <a:cs typeface="Arial" panose="020B0604020202020204" pitchFamily="34" charset="0"/>
              </a:rPr>
              <a:t>đi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cùng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Vì</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vậy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chúng</a:t>
            </a:r>
            <a:r>
              <a:rPr lang="en-US" sz="2800" dirty="0">
                <a:latin typeface="Arial" panose="020B0604020202020204" pitchFamily="34" charset="0"/>
                <a:cs typeface="Arial" panose="020B0604020202020204" pitchFamily="34" charset="0"/>
              </a:rPr>
              <a:t> ta </a:t>
            </a:r>
            <a:r>
              <a:rPr lang="en-US" sz="2800" dirty="0" err="1">
                <a:latin typeface="Arial" panose="020B0604020202020204" pitchFamily="34" charset="0"/>
                <a:cs typeface="Arial" panose="020B0604020202020204" pitchFamily="34" charset="0"/>
              </a:rPr>
              <a:t>cần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cảnh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giác</a:t>
            </a:r>
            <a:r>
              <a:rPr lang="en-US" sz="2800" dirty="0">
                <a:latin typeface="Arial" panose="020B0604020202020204" pitchFamily="34" charset="0"/>
                <a:cs typeface="Arial" panose="020B0604020202020204" pitchFamily="34" charset="0"/>
              </a:rPr>
              <a:t>.</a:t>
            </a:r>
            <a:endParaRPr sz="2800"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521125" y="422594"/>
            <a:ext cx="1387205" cy="1161840"/>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8435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1525866" y="3418801"/>
            <a:ext cx="6272872" cy="646331"/>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dirty="0">
                <a:ln/>
                <a:solidFill>
                  <a:schemeClr val="accent3"/>
                </a:solidFill>
              </a:rPr>
              <a:t>HOẠT ĐỘNG SAU GIỜ HỌC</a:t>
            </a:r>
            <a:endParaRPr lang="en-US" sz="3600" b="1" cap="none" spc="0" dirty="0">
              <a:ln/>
              <a:solidFill>
                <a:schemeClr val="accent3"/>
              </a:solidFill>
              <a:effectLst/>
            </a:endParaRPr>
          </a:p>
        </p:txBody>
      </p:sp>
      <p:pic>
        <p:nvPicPr>
          <p:cNvPr id="4" name="Picture 3">
            <a:extLst>
              <a:ext uri="{FF2B5EF4-FFF2-40B4-BE49-F238E27FC236}">
                <a16:creationId xmlns:a16="http://schemas.microsoft.com/office/drawing/2014/main" id="{6408F631-F171-E548-A58B-359A130EA1C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29060" r="23152" b="30023"/>
          <a:stretch/>
        </p:blipFill>
        <p:spPr>
          <a:xfrm>
            <a:off x="1763486" y="163286"/>
            <a:ext cx="5867400" cy="29942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16209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2FF9607-6D8D-4B98-A5EB-A2B0C8D2F53C}"/>
              </a:ext>
            </a:extLst>
          </p:cNvPr>
          <p:cNvGrpSpPr/>
          <p:nvPr/>
        </p:nvGrpSpPr>
        <p:grpSpPr>
          <a:xfrm>
            <a:off x="488950" y="345721"/>
            <a:ext cx="8197850" cy="1697392"/>
            <a:chOff x="488950" y="345721"/>
            <a:chExt cx="8197850" cy="1697392"/>
          </a:xfrm>
        </p:grpSpPr>
        <p:pic>
          <p:nvPicPr>
            <p:cNvPr id="2" name="Picture 1">
              <a:extLst>
                <a:ext uri="{FF2B5EF4-FFF2-40B4-BE49-F238E27FC236}">
                  <a16:creationId xmlns:a16="http://schemas.microsoft.com/office/drawing/2014/main" id="{90B970D3-415C-4E02-B66F-FFD0FD224E92}"/>
                </a:ext>
              </a:extLst>
            </p:cNvPr>
            <p:cNvPicPr>
              <a:picLocks noChangeAspect="1"/>
            </p:cNvPicPr>
            <p:nvPr/>
          </p:nvPicPr>
          <p:blipFill rotWithShape="1">
            <a:blip r:embed="rId3">
              <a:clrChange>
                <a:clrFrom>
                  <a:srgbClr val="FFFFFF"/>
                </a:clrFrom>
                <a:clrTo>
                  <a:srgbClr val="FFFFFF">
                    <a:alpha val="0"/>
                  </a:srgbClr>
                </a:clrTo>
              </a:clrChange>
            </a:blip>
            <a:srcRect t="31866"/>
            <a:stretch/>
          </p:blipFill>
          <p:spPr>
            <a:xfrm>
              <a:off x="488950" y="368830"/>
              <a:ext cx="8197850" cy="1674283"/>
            </a:xfrm>
            <a:prstGeom prst="rect">
              <a:avLst/>
            </a:prstGeom>
          </p:spPr>
        </p:pic>
        <p:sp>
          <p:nvSpPr>
            <p:cNvPr id="34" name="Rectangle 33">
              <a:extLst>
                <a:ext uri="{FF2B5EF4-FFF2-40B4-BE49-F238E27FC236}">
                  <a16:creationId xmlns:a16="http://schemas.microsoft.com/office/drawing/2014/main" id="{54EEC395-BD3E-46C9-91D5-843BF564C4F6}"/>
                </a:ext>
              </a:extLst>
            </p:cNvPr>
            <p:cNvSpPr/>
            <p:nvPr/>
          </p:nvSpPr>
          <p:spPr>
            <a:xfrm>
              <a:off x="1532385" y="345721"/>
              <a:ext cx="4225477" cy="523220"/>
            </a:xfrm>
            <a:prstGeom prst="rect">
              <a:avLst/>
            </a:prstGeom>
          </p:spPr>
          <p:txBody>
            <a:bodyPr wrap="square">
              <a:spAutoFit/>
            </a:bodyPr>
            <a:lstStyle/>
            <a:p>
              <a:r>
                <a:rPr lang="en-US" sz="2800" b="1" dirty="0" err="1">
                  <a:solidFill>
                    <a:srgbClr val="00A651"/>
                  </a:solidFill>
                </a:rPr>
                <a:t>Hoạt</a:t>
              </a:r>
              <a:r>
                <a:rPr lang="en-US" sz="2800" b="1" dirty="0">
                  <a:solidFill>
                    <a:srgbClr val="00A651"/>
                  </a:solidFill>
                </a:rPr>
                <a:t> </a:t>
              </a:r>
              <a:r>
                <a:rPr lang="en-US" sz="2800" b="1" dirty="0" err="1">
                  <a:solidFill>
                    <a:srgbClr val="00A651"/>
                  </a:solidFill>
                </a:rPr>
                <a:t>động</a:t>
              </a:r>
              <a:r>
                <a:rPr lang="en-US" sz="2800" b="1" dirty="0">
                  <a:solidFill>
                    <a:srgbClr val="00A651"/>
                  </a:solidFill>
                </a:rPr>
                <a:t> </a:t>
              </a:r>
              <a:r>
                <a:rPr lang="en-US" sz="2800" b="1" dirty="0" err="1">
                  <a:solidFill>
                    <a:srgbClr val="00A651"/>
                  </a:solidFill>
                </a:rPr>
                <a:t>sau</a:t>
              </a:r>
              <a:r>
                <a:rPr lang="en-US" sz="2800" b="1" dirty="0">
                  <a:solidFill>
                    <a:srgbClr val="00A651"/>
                  </a:solidFill>
                </a:rPr>
                <a:t> </a:t>
              </a:r>
              <a:r>
                <a:rPr lang="en-US" sz="2800" b="1" dirty="0" err="1">
                  <a:solidFill>
                    <a:srgbClr val="00A651"/>
                  </a:solidFill>
                </a:rPr>
                <a:t>giờ</a:t>
              </a:r>
              <a:r>
                <a:rPr lang="en-US" sz="2800" b="1" dirty="0">
                  <a:solidFill>
                    <a:srgbClr val="00A651"/>
                  </a:solidFill>
                </a:rPr>
                <a:t> </a:t>
              </a:r>
              <a:r>
                <a:rPr lang="en-US" sz="2800" b="1" dirty="0" err="1">
                  <a:solidFill>
                    <a:srgbClr val="00A651"/>
                  </a:solidFill>
                </a:rPr>
                <a:t>học</a:t>
              </a:r>
              <a:endParaRPr lang="en-US" sz="2800" b="1" dirty="0">
                <a:solidFill>
                  <a:srgbClr val="00A651"/>
                </a:solidFill>
              </a:endParaRPr>
            </a:p>
          </p:txBody>
        </p:sp>
        <p:sp>
          <p:nvSpPr>
            <p:cNvPr id="36" name="TextBox 35">
              <a:extLst>
                <a:ext uri="{FF2B5EF4-FFF2-40B4-BE49-F238E27FC236}">
                  <a16:creationId xmlns:a16="http://schemas.microsoft.com/office/drawing/2014/main" id="{5F9BACBD-7E6D-47DD-90A1-D6EFC17CEBF7}"/>
                </a:ext>
              </a:extLst>
            </p:cNvPr>
            <p:cNvSpPr txBox="1"/>
            <p:nvPr/>
          </p:nvSpPr>
          <p:spPr>
            <a:xfrm>
              <a:off x="1532384" y="897099"/>
              <a:ext cx="6984078" cy="954107"/>
            </a:xfrm>
            <a:prstGeom prst="rect">
              <a:avLst/>
            </a:prstGeom>
            <a:noFill/>
          </p:spPr>
          <p:txBody>
            <a:bodyPr wrap="square" rtlCol="0">
              <a:spAutoFit/>
            </a:bodyPr>
            <a:lstStyle/>
            <a:p>
              <a:r>
                <a:rPr lang="vi-VN" sz="2800" dirty="0"/>
                <a:t>Học thuộc số điện thoại của người thân và địa chỉ nhà mình.</a:t>
              </a:r>
            </a:p>
          </p:txBody>
        </p:sp>
        <p:sp>
          <p:nvSpPr>
            <p:cNvPr id="43" name="Oval 42">
              <a:extLst>
                <a:ext uri="{FF2B5EF4-FFF2-40B4-BE49-F238E27FC236}">
                  <a16:creationId xmlns:a16="http://schemas.microsoft.com/office/drawing/2014/main" id="{11EE77CE-B078-4762-9AE2-5C7211CA853C}"/>
                </a:ext>
              </a:extLst>
            </p:cNvPr>
            <p:cNvSpPr/>
            <p:nvPr/>
          </p:nvSpPr>
          <p:spPr>
            <a:xfrm>
              <a:off x="627538" y="345721"/>
              <a:ext cx="766258" cy="766106"/>
            </a:xfrm>
            <a:prstGeom prst="ellipse">
              <a:avLst/>
            </a:prstGeom>
            <a:solidFill>
              <a:srgbClr val="00A651"/>
            </a:solidFill>
            <a:ln>
              <a:solidFill>
                <a:srgbClr val="1A8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7">
              <a:extLst>
                <a:ext uri="{FF2B5EF4-FFF2-40B4-BE49-F238E27FC236}">
                  <a16:creationId xmlns:a16="http://schemas.microsoft.com/office/drawing/2014/main" id="{DE3C670E-8440-45B9-BD08-3106088D3E94}"/>
                </a:ext>
              </a:extLst>
            </p:cNvPr>
            <p:cNvSpPr/>
            <p:nvPr/>
          </p:nvSpPr>
          <p:spPr>
            <a:xfrm>
              <a:off x="692249" y="454039"/>
              <a:ext cx="653240" cy="512660"/>
            </a:xfrm>
            <a:custGeom>
              <a:avLst/>
              <a:gdLst>
                <a:gd name="connsiteX0" fmla="*/ 85725 w 2714625"/>
                <a:gd name="connsiteY0" fmla="*/ 1038225 h 2124075"/>
                <a:gd name="connsiteX1" fmla="*/ 1166812 w 2714625"/>
                <a:gd name="connsiteY1" fmla="*/ 190500 h 2124075"/>
                <a:gd name="connsiteX2" fmla="*/ 1700212 w 2714625"/>
                <a:gd name="connsiteY2" fmla="*/ 466725 h 2124075"/>
                <a:gd name="connsiteX3" fmla="*/ 1700212 w 2714625"/>
                <a:gd name="connsiteY3" fmla="*/ 219075 h 2124075"/>
                <a:gd name="connsiteX4" fmla="*/ 1909762 w 2714625"/>
                <a:gd name="connsiteY4" fmla="*/ 219075 h 2124075"/>
                <a:gd name="connsiteX5" fmla="*/ 1909762 w 2714625"/>
                <a:gd name="connsiteY5" fmla="*/ 633413 h 2124075"/>
                <a:gd name="connsiteX6" fmla="*/ 2357437 w 2714625"/>
                <a:gd name="connsiteY6" fmla="*/ 1081088 h 2124075"/>
                <a:gd name="connsiteX7" fmla="*/ 2176462 w 2714625"/>
                <a:gd name="connsiteY7" fmla="*/ 1162050 h 2124075"/>
                <a:gd name="connsiteX8" fmla="*/ 2176462 w 2714625"/>
                <a:gd name="connsiteY8" fmla="*/ 1924050 h 2124075"/>
                <a:gd name="connsiteX9" fmla="*/ 1857375 w 2714625"/>
                <a:gd name="connsiteY9" fmla="*/ 1924050 h 2124075"/>
                <a:gd name="connsiteX10" fmla="*/ 1857375 w 2714625"/>
                <a:gd name="connsiteY10" fmla="*/ 1385888 h 2124075"/>
                <a:gd name="connsiteX11" fmla="*/ 1390650 w 2714625"/>
                <a:gd name="connsiteY11" fmla="*/ 1385888 h 2124075"/>
                <a:gd name="connsiteX12" fmla="*/ 1390650 w 2714625"/>
                <a:gd name="connsiteY12" fmla="*/ 1905000 h 2124075"/>
                <a:gd name="connsiteX13" fmla="*/ 1066800 w 2714625"/>
                <a:gd name="connsiteY13" fmla="*/ 1581150 h 2124075"/>
                <a:gd name="connsiteX14" fmla="*/ 52387 w 2714625"/>
                <a:gd name="connsiteY14" fmla="*/ 1181100 h 2124075"/>
                <a:gd name="connsiteX15" fmla="*/ 52387 w 2714625"/>
                <a:gd name="connsiteY15" fmla="*/ 1371600 h 2124075"/>
                <a:gd name="connsiteX16" fmla="*/ 847725 w 2714625"/>
                <a:gd name="connsiteY16" fmla="*/ 1666875 h 2124075"/>
                <a:gd name="connsiteX17" fmla="*/ 738187 w 2714625"/>
                <a:gd name="connsiteY17" fmla="*/ 1757363 h 2124075"/>
                <a:gd name="connsiteX18" fmla="*/ 138112 w 2714625"/>
                <a:gd name="connsiteY18" fmla="*/ 1543050 h 2124075"/>
                <a:gd name="connsiteX19" fmla="*/ 138112 w 2714625"/>
                <a:gd name="connsiteY19" fmla="*/ 1695450 h 2124075"/>
                <a:gd name="connsiteX20" fmla="*/ 776287 w 2714625"/>
                <a:gd name="connsiteY20" fmla="*/ 1924050 h 2124075"/>
                <a:gd name="connsiteX21" fmla="*/ 757237 w 2714625"/>
                <a:gd name="connsiteY21" fmla="*/ 1947863 h 2124075"/>
                <a:gd name="connsiteX22" fmla="*/ 219075 w 2714625"/>
                <a:gd name="connsiteY22" fmla="*/ 1747838 h 2124075"/>
                <a:gd name="connsiteX23" fmla="*/ 176212 w 2714625"/>
                <a:gd name="connsiteY23" fmla="*/ 1862138 h 2124075"/>
                <a:gd name="connsiteX24" fmla="*/ 776287 w 2714625"/>
                <a:gd name="connsiteY24" fmla="*/ 2100263 h 2124075"/>
                <a:gd name="connsiteX25" fmla="*/ 1162050 w 2714625"/>
                <a:gd name="connsiteY25" fmla="*/ 2124075 h 2124075"/>
                <a:gd name="connsiteX26" fmla="*/ 1162050 w 2714625"/>
                <a:gd name="connsiteY26" fmla="*/ 2066925 h 2124075"/>
                <a:gd name="connsiteX27" fmla="*/ 1576387 w 2714625"/>
                <a:gd name="connsiteY27" fmla="*/ 2066925 h 2124075"/>
                <a:gd name="connsiteX28" fmla="*/ 1576387 w 2714625"/>
                <a:gd name="connsiteY28" fmla="*/ 1743075 h 2124075"/>
                <a:gd name="connsiteX29" fmla="*/ 1538287 w 2714625"/>
                <a:gd name="connsiteY29" fmla="*/ 1743075 h 2124075"/>
                <a:gd name="connsiteX30" fmla="*/ 1538287 w 2714625"/>
                <a:gd name="connsiteY30" fmla="*/ 1519238 h 2124075"/>
                <a:gd name="connsiteX31" fmla="*/ 1695450 w 2714625"/>
                <a:gd name="connsiteY31" fmla="*/ 1519238 h 2124075"/>
                <a:gd name="connsiteX32" fmla="*/ 1695450 w 2714625"/>
                <a:gd name="connsiteY32" fmla="*/ 2124075 h 2124075"/>
                <a:gd name="connsiteX33" fmla="*/ 1871662 w 2714625"/>
                <a:gd name="connsiteY33" fmla="*/ 2124075 h 2124075"/>
                <a:gd name="connsiteX34" fmla="*/ 1871662 w 2714625"/>
                <a:gd name="connsiteY34" fmla="*/ 2066925 h 2124075"/>
                <a:gd name="connsiteX35" fmla="*/ 2352675 w 2714625"/>
                <a:gd name="connsiteY35" fmla="*/ 2066925 h 2124075"/>
                <a:gd name="connsiteX36" fmla="*/ 2352675 w 2714625"/>
                <a:gd name="connsiteY36" fmla="*/ 1766888 h 2124075"/>
                <a:gd name="connsiteX37" fmla="*/ 2400300 w 2714625"/>
                <a:gd name="connsiteY37" fmla="*/ 1766888 h 2124075"/>
                <a:gd name="connsiteX38" fmla="*/ 2400300 w 2714625"/>
                <a:gd name="connsiteY38" fmla="*/ 1266825 h 2124075"/>
                <a:gd name="connsiteX39" fmla="*/ 2447925 w 2714625"/>
                <a:gd name="connsiteY39" fmla="*/ 1266825 h 2124075"/>
                <a:gd name="connsiteX40" fmla="*/ 2447925 w 2714625"/>
                <a:gd name="connsiteY40" fmla="*/ 1223963 h 2124075"/>
                <a:gd name="connsiteX41" fmla="*/ 2714625 w 2714625"/>
                <a:gd name="connsiteY41" fmla="*/ 1223963 h 2124075"/>
                <a:gd name="connsiteX42" fmla="*/ 2714625 w 2714625"/>
                <a:gd name="connsiteY42" fmla="*/ 1138238 h 2124075"/>
                <a:gd name="connsiteX43" fmla="*/ 2686050 w 2714625"/>
                <a:gd name="connsiteY43" fmla="*/ 1138238 h 2124075"/>
                <a:gd name="connsiteX44" fmla="*/ 2686050 w 2714625"/>
                <a:gd name="connsiteY44" fmla="*/ 1085850 h 2124075"/>
                <a:gd name="connsiteX45" fmla="*/ 2595562 w 2714625"/>
                <a:gd name="connsiteY45" fmla="*/ 1085850 h 2124075"/>
                <a:gd name="connsiteX46" fmla="*/ 2043112 w 2714625"/>
                <a:gd name="connsiteY46" fmla="*/ 533400 h 2124075"/>
                <a:gd name="connsiteX47" fmla="*/ 2043112 w 2714625"/>
                <a:gd name="connsiteY47" fmla="*/ 95250 h 2124075"/>
                <a:gd name="connsiteX48" fmla="*/ 1562100 w 2714625"/>
                <a:gd name="connsiteY48" fmla="*/ 95250 h 2124075"/>
                <a:gd name="connsiteX49" fmla="*/ 1562100 w 2714625"/>
                <a:gd name="connsiteY49" fmla="*/ 223838 h 2124075"/>
                <a:gd name="connsiteX50" fmla="*/ 1166812 w 2714625"/>
                <a:gd name="connsiteY50" fmla="*/ 0 h 2124075"/>
                <a:gd name="connsiteX51" fmla="*/ 0 w 2714625"/>
                <a:gd name="connsiteY51" fmla="*/ 890588 h 2124075"/>
                <a:gd name="connsiteX52" fmla="*/ 85725 w 2714625"/>
                <a:gd name="connsiteY52" fmla="*/ 1038225 h 212407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57237 w 2714625"/>
                <a:gd name="connsiteY21" fmla="*/ 1954213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64381 w 2714625"/>
                <a:gd name="connsiteY21" fmla="*/ 1947070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14625" h="2130425">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8">
              <a:extLst>
                <a:ext uri="{FF2B5EF4-FFF2-40B4-BE49-F238E27FC236}">
                  <a16:creationId xmlns:a16="http://schemas.microsoft.com/office/drawing/2014/main" id="{06D8A0B4-06C3-4AC7-9B9F-E0EC2372E202}"/>
                </a:ext>
              </a:extLst>
            </p:cNvPr>
            <p:cNvSpPr/>
            <p:nvPr/>
          </p:nvSpPr>
          <p:spPr>
            <a:xfrm>
              <a:off x="1198768" y="486524"/>
              <a:ext cx="102976" cy="118508"/>
            </a:xfrm>
            <a:custGeom>
              <a:avLst/>
              <a:gdLst>
                <a:gd name="connsiteX0" fmla="*/ 155609 w 427928"/>
                <a:gd name="connsiteY0" fmla="*/ 70 h 492474"/>
                <a:gd name="connsiteX1" fmla="*/ 57184 w 427928"/>
                <a:gd name="connsiteY1" fmla="*/ 111195 h 492474"/>
                <a:gd name="connsiteX2" fmla="*/ 34 w 427928"/>
                <a:gd name="connsiteY2" fmla="*/ 235020 h 492474"/>
                <a:gd name="connsiteX3" fmla="*/ 50834 w 427928"/>
                <a:gd name="connsiteY3" fmla="*/ 393770 h 492474"/>
                <a:gd name="connsiteX4" fmla="*/ 171484 w 427928"/>
                <a:gd name="connsiteY4" fmla="*/ 469970 h 492474"/>
                <a:gd name="connsiteX5" fmla="*/ 292134 w 427928"/>
                <a:gd name="connsiteY5" fmla="*/ 492195 h 492474"/>
                <a:gd name="connsiteX6" fmla="*/ 349284 w 427928"/>
                <a:gd name="connsiteY6" fmla="*/ 479495 h 492474"/>
                <a:gd name="connsiteX7" fmla="*/ 412784 w 427928"/>
                <a:gd name="connsiteY7" fmla="*/ 438220 h 492474"/>
                <a:gd name="connsiteX8" fmla="*/ 406434 w 427928"/>
                <a:gd name="connsiteY8" fmla="*/ 422345 h 492474"/>
                <a:gd name="connsiteX9" fmla="*/ 184184 w 427928"/>
                <a:gd name="connsiteY9" fmla="*/ 215970 h 492474"/>
                <a:gd name="connsiteX10" fmla="*/ 168309 w 427928"/>
                <a:gd name="connsiteY10" fmla="*/ 171520 h 492474"/>
                <a:gd name="connsiteX11" fmla="*/ 165134 w 427928"/>
                <a:gd name="connsiteY11" fmla="*/ 95320 h 492474"/>
                <a:gd name="connsiteX12" fmla="*/ 155609 w 427928"/>
                <a:gd name="connsiteY12" fmla="*/ 70 h 49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928" h="492474">
                  <a:moveTo>
                    <a:pt x="155609" y="70"/>
                  </a:moveTo>
                  <a:cubicBezTo>
                    <a:pt x="137617" y="2716"/>
                    <a:pt x="83113" y="72037"/>
                    <a:pt x="57184" y="111195"/>
                  </a:cubicBezTo>
                  <a:cubicBezTo>
                    <a:pt x="31255" y="150353"/>
                    <a:pt x="1092" y="187924"/>
                    <a:pt x="34" y="235020"/>
                  </a:cubicBezTo>
                  <a:cubicBezTo>
                    <a:pt x="-1024" y="282116"/>
                    <a:pt x="22259" y="354612"/>
                    <a:pt x="50834" y="393770"/>
                  </a:cubicBezTo>
                  <a:cubicBezTo>
                    <a:pt x="79409" y="432928"/>
                    <a:pt x="131267" y="453566"/>
                    <a:pt x="171484" y="469970"/>
                  </a:cubicBezTo>
                  <a:cubicBezTo>
                    <a:pt x="211701" y="486374"/>
                    <a:pt x="262501" y="490608"/>
                    <a:pt x="292134" y="492195"/>
                  </a:cubicBezTo>
                  <a:cubicBezTo>
                    <a:pt x="321767" y="493782"/>
                    <a:pt x="329176" y="488491"/>
                    <a:pt x="349284" y="479495"/>
                  </a:cubicBezTo>
                  <a:cubicBezTo>
                    <a:pt x="369392" y="470499"/>
                    <a:pt x="403259" y="447745"/>
                    <a:pt x="412784" y="438220"/>
                  </a:cubicBezTo>
                  <a:cubicBezTo>
                    <a:pt x="422309" y="428695"/>
                    <a:pt x="444534" y="459387"/>
                    <a:pt x="406434" y="422345"/>
                  </a:cubicBezTo>
                  <a:cubicBezTo>
                    <a:pt x="368334" y="385303"/>
                    <a:pt x="223872" y="257774"/>
                    <a:pt x="184184" y="215970"/>
                  </a:cubicBezTo>
                  <a:cubicBezTo>
                    <a:pt x="144496" y="174166"/>
                    <a:pt x="171484" y="191628"/>
                    <a:pt x="168309" y="171520"/>
                  </a:cubicBezTo>
                  <a:cubicBezTo>
                    <a:pt x="165134" y="151412"/>
                    <a:pt x="165663" y="120720"/>
                    <a:pt x="165134" y="95320"/>
                  </a:cubicBezTo>
                  <a:cubicBezTo>
                    <a:pt x="164605" y="69920"/>
                    <a:pt x="173601" y="-2576"/>
                    <a:pt x="155609" y="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0B358FF-4610-4CAF-A6AE-91BE30924F15}"/>
                </a:ext>
              </a:extLst>
            </p:cNvPr>
            <p:cNvSpPr/>
            <p:nvPr/>
          </p:nvSpPr>
          <p:spPr>
            <a:xfrm>
              <a:off x="923328" y="585327"/>
              <a:ext cx="118573" cy="116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BB118B4-5882-4BD1-8D6F-6EB143197783}"/>
                </a:ext>
              </a:extLst>
            </p:cNvPr>
            <p:cNvSpPr/>
            <p:nvPr/>
          </p:nvSpPr>
          <p:spPr>
            <a:xfrm>
              <a:off x="957964" y="618967"/>
              <a:ext cx="50398" cy="49148"/>
            </a:xfrm>
            <a:prstGeom prst="rect">
              <a:avLst/>
            </a:pr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Freeform 10">
              <a:extLst>
                <a:ext uri="{FF2B5EF4-FFF2-40B4-BE49-F238E27FC236}">
                  <a16:creationId xmlns:a16="http://schemas.microsoft.com/office/drawing/2014/main" id="{FB67C750-8051-46CC-9E23-84511BBDF0B5}"/>
                </a:ext>
              </a:extLst>
            </p:cNvPr>
            <p:cNvSpPr/>
            <p:nvPr/>
          </p:nvSpPr>
          <p:spPr>
            <a:xfrm>
              <a:off x="900904" y="860161"/>
              <a:ext cx="64178" cy="75065"/>
            </a:xfrm>
            <a:custGeom>
              <a:avLst/>
              <a:gdLst>
                <a:gd name="connsiteX0" fmla="*/ 266700 w 266700"/>
                <a:gd name="connsiteY0" fmla="*/ 97631 h 311944"/>
                <a:gd name="connsiteX1" fmla="*/ 266700 w 266700"/>
                <a:gd name="connsiteY1" fmla="*/ 311944 h 311944"/>
                <a:gd name="connsiteX2" fmla="*/ 85725 w 266700"/>
                <a:gd name="connsiteY2" fmla="*/ 311944 h 311944"/>
                <a:gd name="connsiteX3" fmla="*/ 85725 w 266700"/>
                <a:gd name="connsiteY3" fmla="*/ 276225 h 311944"/>
                <a:gd name="connsiteX4" fmla="*/ 190500 w 266700"/>
                <a:gd name="connsiteY4" fmla="*/ 276225 h 311944"/>
                <a:gd name="connsiteX5" fmla="*/ 104775 w 266700"/>
                <a:gd name="connsiteY5" fmla="*/ 190500 h 311944"/>
                <a:gd name="connsiteX6" fmla="*/ 0 w 266700"/>
                <a:gd name="connsiteY6" fmla="*/ 190500 h 311944"/>
                <a:gd name="connsiteX7" fmla="*/ 0 w 266700"/>
                <a:gd name="connsiteY7" fmla="*/ 140494 h 311944"/>
                <a:gd name="connsiteX8" fmla="*/ 69056 w 266700"/>
                <a:gd name="connsiteY8" fmla="*/ 140494 h 311944"/>
                <a:gd name="connsiteX9" fmla="*/ 69056 w 266700"/>
                <a:gd name="connsiteY9" fmla="*/ 104775 h 311944"/>
                <a:gd name="connsiteX10" fmla="*/ 130969 w 266700"/>
                <a:gd name="connsiteY10" fmla="*/ 104775 h 311944"/>
                <a:gd name="connsiteX11" fmla="*/ 130969 w 266700"/>
                <a:gd name="connsiteY11" fmla="*/ 64294 h 311944"/>
                <a:gd name="connsiteX12" fmla="*/ 83344 w 266700"/>
                <a:gd name="connsiteY12" fmla="*/ 64294 h 311944"/>
                <a:gd name="connsiteX13" fmla="*/ 83344 w 266700"/>
                <a:gd name="connsiteY13" fmla="*/ 0 h 311944"/>
                <a:gd name="connsiteX14" fmla="*/ 154781 w 266700"/>
                <a:gd name="connsiteY14" fmla="*/ 0 h 311944"/>
                <a:gd name="connsiteX15" fmla="*/ 266700 w 266700"/>
                <a:gd name="connsiteY15" fmla="*/ 97631 h 31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700" h="311944">
                  <a:moveTo>
                    <a:pt x="266700" y="97631"/>
                  </a:moveTo>
                  <a:lnTo>
                    <a:pt x="266700" y="311944"/>
                  </a:lnTo>
                  <a:lnTo>
                    <a:pt x="85725" y="311944"/>
                  </a:lnTo>
                  <a:lnTo>
                    <a:pt x="85725" y="276225"/>
                  </a:lnTo>
                  <a:lnTo>
                    <a:pt x="190500" y="276225"/>
                  </a:lnTo>
                  <a:lnTo>
                    <a:pt x="104775" y="190500"/>
                  </a:lnTo>
                  <a:lnTo>
                    <a:pt x="0" y="190500"/>
                  </a:lnTo>
                  <a:lnTo>
                    <a:pt x="0" y="140494"/>
                  </a:lnTo>
                  <a:lnTo>
                    <a:pt x="69056" y="140494"/>
                  </a:lnTo>
                  <a:lnTo>
                    <a:pt x="69056" y="104775"/>
                  </a:lnTo>
                  <a:lnTo>
                    <a:pt x="130969" y="104775"/>
                  </a:lnTo>
                  <a:lnTo>
                    <a:pt x="130969" y="64294"/>
                  </a:lnTo>
                  <a:lnTo>
                    <a:pt x="83344" y="64294"/>
                  </a:lnTo>
                  <a:lnTo>
                    <a:pt x="83344" y="0"/>
                  </a:lnTo>
                  <a:lnTo>
                    <a:pt x="154781" y="0"/>
                  </a:lnTo>
                  <a:lnTo>
                    <a:pt x="266700" y="97631"/>
                  </a:ln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88E73635-DEDF-4E3A-AD85-A2A2BF956A26}"/>
              </a:ext>
            </a:extLst>
          </p:cNvPr>
          <p:cNvGrpSpPr/>
          <p:nvPr/>
        </p:nvGrpSpPr>
        <p:grpSpPr>
          <a:xfrm>
            <a:off x="1963098" y="1896831"/>
            <a:ext cx="5305338" cy="2933774"/>
            <a:chOff x="1963098" y="1896831"/>
            <a:chExt cx="5305338" cy="2933774"/>
          </a:xfrm>
        </p:grpSpPr>
        <p:pic>
          <p:nvPicPr>
            <p:cNvPr id="1026" name="Picture 2">
              <a:extLst>
                <a:ext uri="{FF2B5EF4-FFF2-40B4-BE49-F238E27FC236}">
                  <a16:creationId xmlns:a16="http://schemas.microsoft.com/office/drawing/2014/main" id="{CEDD6262-86AE-4D3B-BEFD-75B19FFC8A1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2551" y="1896831"/>
              <a:ext cx="2677521" cy="29337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04578EF-B37B-433C-9ED7-28AADCFEAC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3098" y="2571382"/>
              <a:ext cx="1209453" cy="12094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5C7E647-D7C5-479A-AA0D-9695DD2E90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94152" y="2338966"/>
              <a:ext cx="1674284" cy="167428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3460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372E28-1F05-4467-8152-4952901C60F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526311" y="471514"/>
            <a:ext cx="8091377" cy="3999186"/>
          </a:xfrm>
          <a:prstGeom prst="rect">
            <a:avLst/>
          </a:prstGeom>
        </p:spPr>
      </p:pic>
    </p:spTree>
    <p:extLst>
      <p:ext uri="{BB962C8B-B14F-4D97-AF65-F5344CB8AC3E}">
        <p14:creationId xmlns:p14="http://schemas.microsoft.com/office/powerpoint/2010/main" val="3720133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F75857-7142-4FF3-970E-46269B51A6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965" y="372965"/>
            <a:ext cx="766079" cy="903579"/>
          </a:xfrm>
          <a:prstGeom prst="rect">
            <a:avLst/>
          </a:prstGeom>
        </p:spPr>
      </p:pic>
      <p:sp>
        <p:nvSpPr>
          <p:cNvPr id="3" name="TextBox 2">
            <a:extLst>
              <a:ext uri="{FF2B5EF4-FFF2-40B4-BE49-F238E27FC236}">
                <a16:creationId xmlns:a16="http://schemas.microsoft.com/office/drawing/2014/main" id="{F89CD8D4-0D11-4BF7-B55C-0A5CF0656139}"/>
              </a:ext>
            </a:extLst>
          </p:cNvPr>
          <p:cNvSpPr txBox="1"/>
          <p:nvPr/>
        </p:nvSpPr>
        <p:spPr>
          <a:xfrm>
            <a:off x="1206044" y="193812"/>
            <a:ext cx="7666494" cy="1077218"/>
          </a:xfrm>
          <a:prstGeom prst="rect">
            <a:avLst/>
          </a:prstGeom>
          <a:noFill/>
        </p:spPr>
        <p:txBody>
          <a:bodyPr wrap="square" rtlCol="0">
            <a:spAutoFit/>
          </a:bodyPr>
          <a:lstStyle/>
          <a:p>
            <a:r>
              <a:rPr lang="en-US" sz="2400" b="1" dirty="0" err="1">
                <a:solidFill>
                  <a:srgbClr val="E42428"/>
                </a:solidFill>
              </a:rPr>
              <a:t>Sinh</a:t>
            </a:r>
            <a:r>
              <a:rPr lang="en-US" sz="2400" b="1" dirty="0">
                <a:solidFill>
                  <a:srgbClr val="E42428"/>
                </a:solidFill>
              </a:rPr>
              <a:t> </a:t>
            </a:r>
            <a:r>
              <a:rPr lang="en-US" sz="2400" b="1" dirty="0" err="1">
                <a:solidFill>
                  <a:srgbClr val="E42428"/>
                </a:solidFill>
              </a:rPr>
              <a:t>hoạt</a:t>
            </a:r>
            <a:r>
              <a:rPr lang="en-US" sz="2400" b="1" dirty="0">
                <a:solidFill>
                  <a:srgbClr val="E42428"/>
                </a:solidFill>
              </a:rPr>
              <a:t> </a:t>
            </a:r>
            <a:r>
              <a:rPr lang="en-US" sz="2400" b="1" dirty="0" err="1">
                <a:solidFill>
                  <a:srgbClr val="E42428"/>
                </a:solidFill>
              </a:rPr>
              <a:t>dưới</a:t>
            </a:r>
            <a:r>
              <a:rPr lang="en-US" sz="2400" b="1" dirty="0">
                <a:solidFill>
                  <a:srgbClr val="E42428"/>
                </a:solidFill>
              </a:rPr>
              <a:t> </a:t>
            </a:r>
            <a:r>
              <a:rPr lang="en-US" sz="2400" b="1" dirty="0" err="1">
                <a:solidFill>
                  <a:srgbClr val="E42428"/>
                </a:solidFill>
              </a:rPr>
              <a:t>cờ</a:t>
            </a:r>
            <a:endParaRPr lang="en-US" sz="2400" b="1" dirty="0">
              <a:solidFill>
                <a:srgbClr val="E42428"/>
              </a:solidFill>
            </a:endParaRPr>
          </a:p>
          <a:p>
            <a:pPr marL="342900" indent="-342900" algn="just">
              <a:buFontTx/>
              <a:buChar char="-"/>
            </a:pPr>
            <a:r>
              <a:rPr lang="vi-VN" sz="2000" dirty="0"/>
              <a:t>Xem tiểu phẩm về chủ đề “Phòng chống bắt cóc trẻ em”.</a:t>
            </a:r>
          </a:p>
          <a:p>
            <a:pPr marL="342900" indent="-342900" algn="just">
              <a:buFontTx/>
              <a:buChar char="-"/>
            </a:pPr>
            <a:r>
              <a:rPr lang="vi-VN" sz="2000" dirty="0"/>
              <a:t>Nghe thầy cô hướng dẫn cách phòng tránh bị bắt cóc.</a:t>
            </a:r>
          </a:p>
        </p:txBody>
      </p:sp>
      <p:pic>
        <p:nvPicPr>
          <p:cNvPr id="4" name="Picture 3">
            <a:extLst>
              <a:ext uri="{FF2B5EF4-FFF2-40B4-BE49-F238E27FC236}">
                <a16:creationId xmlns:a16="http://schemas.microsoft.com/office/drawing/2014/main" id="{1B15A1D3-A456-4A17-BF75-97F1C777776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206044" y="1271030"/>
            <a:ext cx="7038753" cy="3519377"/>
          </a:xfrm>
          <a:prstGeom prst="rect">
            <a:avLst/>
          </a:prstGeom>
        </p:spPr>
      </p:pic>
    </p:spTree>
    <p:extLst>
      <p:ext uri="{BB962C8B-B14F-4D97-AF65-F5344CB8AC3E}">
        <p14:creationId xmlns:p14="http://schemas.microsoft.com/office/powerpoint/2010/main" val="242713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ỹ Năng Chống Bị Bắt Cóc Cha Mẹ Nên Dạy Trẻ - Generali Vietnam">
            <a:hlinkClick r:id="" action="ppaction://media"/>
            <a:extLst>
              <a:ext uri="{FF2B5EF4-FFF2-40B4-BE49-F238E27FC236}">
                <a16:creationId xmlns:a16="http://schemas.microsoft.com/office/drawing/2014/main" id="{D58CAD96-AA2E-404A-89CF-09481D2CF58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76689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9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1165982" y="3418801"/>
            <a:ext cx="6992619"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HOẠT ĐỘNG THEO CHỦ ĐỀ</a:t>
            </a:r>
          </a:p>
        </p:txBody>
      </p:sp>
      <p:pic>
        <p:nvPicPr>
          <p:cNvPr id="4" name="Picture 3">
            <a:extLst>
              <a:ext uri="{FF2B5EF4-FFF2-40B4-BE49-F238E27FC236}">
                <a16:creationId xmlns:a16="http://schemas.microsoft.com/office/drawing/2014/main" id="{6408F631-F171-E548-A58B-359A130EA1C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29060" r="23152" b="30023"/>
          <a:stretch/>
        </p:blipFill>
        <p:spPr>
          <a:xfrm>
            <a:off x="1763486" y="163286"/>
            <a:ext cx="5867400" cy="29942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64809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4CFF77-BAFD-498D-83ED-1509D2CA22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622" y="13760"/>
            <a:ext cx="819264" cy="905001"/>
          </a:xfrm>
          <a:prstGeom prst="rect">
            <a:avLst/>
          </a:prstGeom>
        </p:spPr>
      </p:pic>
      <p:sp>
        <p:nvSpPr>
          <p:cNvPr id="3" name="TextBox 2">
            <a:extLst>
              <a:ext uri="{FF2B5EF4-FFF2-40B4-BE49-F238E27FC236}">
                <a16:creationId xmlns:a16="http://schemas.microsoft.com/office/drawing/2014/main" id="{2C60BB4B-C1C6-4CBB-801E-3669789B156E}"/>
              </a:ext>
            </a:extLst>
          </p:cNvPr>
          <p:cNvSpPr txBox="1"/>
          <p:nvPr/>
        </p:nvSpPr>
        <p:spPr>
          <a:xfrm>
            <a:off x="1115548" y="159785"/>
            <a:ext cx="7445595" cy="400110"/>
          </a:xfrm>
          <a:prstGeom prst="rect">
            <a:avLst/>
          </a:prstGeom>
          <a:noFill/>
        </p:spPr>
        <p:txBody>
          <a:bodyPr wrap="square" rtlCol="0">
            <a:spAutoFit/>
          </a:bodyPr>
          <a:lstStyle/>
          <a:p>
            <a:r>
              <a:rPr lang="en-US" sz="2000" dirty="0">
                <a:solidFill>
                  <a:srgbClr val="FF0000"/>
                </a:solidFill>
              </a:rPr>
              <a:t>1. </a:t>
            </a:r>
            <a:r>
              <a:rPr lang="vi-VN" sz="2000" dirty="0">
                <a:solidFill>
                  <a:srgbClr val="FF0000"/>
                </a:solidFill>
              </a:rPr>
              <a:t>Chơi trò </a:t>
            </a:r>
            <a:r>
              <a:rPr lang="vi-VN" sz="2000" i="1" dirty="0">
                <a:solidFill>
                  <a:srgbClr val="FF0000"/>
                </a:solidFill>
              </a:rPr>
              <a:t>Người quen – Người lạ.</a:t>
            </a:r>
          </a:p>
        </p:txBody>
      </p:sp>
      <p:pic>
        <p:nvPicPr>
          <p:cNvPr id="4" name="Picture 3">
            <a:extLst>
              <a:ext uri="{FF2B5EF4-FFF2-40B4-BE49-F238E27FC236}">
                <a16:creationId xmlns:a16="http://schemas.microsoft.com/office/drawing/2014/main" id="{B37A2D25-4D2B-4EEE-947E-A53C81BB3333}"/>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26292" t="23977" r="54955"/>
          <a:stretch/>
        </p:blipFill>
        <p:spPr>
          <a:xfrm>
            <a:off x="1160973" y="2133610"/>
            <a:ext cx="1654629" cy="2349724"/>
          </a:xfrm>
          <a:prstGeom prst="rect">
            <a:avLst/>
          </a:prstGeom>
        </p:spPr>
      </p:pic>
      <p:pic>
        <p:nvPicPr>
          <p:cNvPr id="7" name="Picture 6">
            <a:extLst>
              <a:ext uri="{FF2B5EF4-FFF2-40B4-BE49-F238E27FC236}">
                <a16:creationId xmlns:a16="http://schemas.microsoft.com/office/drawing/2014/main" id="{56614EEA-DEC9-EF4D-BFF0-FFE1B77ECD65}"/>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44493" t="30332" r="42891" b="6625"/>
          <a:stretch/>
        </p:blipFill>
        <p:spPr>
          <a:xfrm>
            <a:off x="6478115" y="2609769"/>
            <a:ext cx="805542" cy="1948544"/>
          </a:xfrm>
          <a:prstGeom prst="rect">
            <a:avLst/>
          </a:prstGeom>
        </p:spPr>
      </p:pic>
      <p:sp>
        <p:nvSpPr>
          <p:cNvPr id="8" name="TextBox 7">
            <a:extLst>
              <a:ext uri="{FF2B5EF4-FFF2-40B4-BE49-F238E27FC236}">
                <a16:creationId xmlns:a16="http://schemas.microsoft.com/office/drawing/2014/main" id="{5508371A-BAE4-1C4E-83B3-F600BA55F11A}"/>
              </a:ext>
            </a:extLst>
          </p:cNvPr>
          <p:cNvSpPr txBox="1"/>
          <p:nvPr/>
        </p:nvSpPr>
        <p:spPr>
          <a:xfrm>
            <a:off x="5645047" y="1169508"/>
            <a:ext cx="3601168" cy="1015663"/>
          </a:xfrm>
          <a:prstGeom prst="rect">
            <a:avLst/>
          </a:prstGeom>
          <a:noFill/>
        </p:spPr>
        <p:txBody>
          <a:bodyPr wrap="square" rtlCol="0">
            <a:spAutoFit/>
          </a:bodyPr>
          <a:lstStyle/>
          <a:p>
            <a:r>
              <a:rPr lang="vi-VN" sz="2000" i="1" dirty="0">
                <a:solidFill>
                  <a:srgbClr val="7030A0"/>
                </a:solidFill>
              </a:rPr>
              <a:t>Nhận biết thành viên tổ mình qua giọng nói. Nếu chưa nhận ra, em có thể đặt câu hỏi:</a:t>
            </a:r>
          </a:p>
        </p:txBody>
      </p:sp>
      <p:sp>
        <p:nvSpPr>
          <p:cNvPr id="9" name="TextBox 8">
            <a:extLst>
              <a:ext uri="{FF2B5EF4-FFF2-40B4-BE49-F238E27FC236}">
                <a16:creationId xmlns:a16="http://schemas.microsoft.com/office/drawing/2014/main" id="{DCEB26CB-D64D-6542-97CA-2FB515CB0F8A}"/>
              </a:ext>
            </a:extLst>
          </p:cNvPr>
          <p:cNvSpPr txBox="1"/>
          <p:nvPr/>
        </p:nvSpPr>
        <p:spPr>
          <a:xfrm>
            <a:off x="265400" y="1016194"/>
            <a:ext cx="1508972" cy="400110"/>
          </a:xfrm>
          <a:prstGeom prst="rect">
            <a:avLst/>
          </a:prstGeom>
          <a:noFill/>
        </p:spPr>
        <p:txBody>
          <a:bodyPr wrap="square" rtlCol="0">
            <a:spAutoFit/>
          </a:bodyPr>
          <a:lstStyle/>
          <a:p>
            <a:r>
              <a:rPr lang="en-US" sz="2000" dirty="0" err="1">
                <a:solidFill>
                  <a:srgbClr val="0432FF"/>
                </a:solidFill>
              </a:rPr>
              <a:t>Cách</a:t>
            </a:r>
            <a:r>
              <a:rPr lang="en-US" sz="2000" dirty="0">
                <a:solidFill>
                  <a:srgbClr val="0432FF"/>
                </a:solidFill>
              </a:rPr>
              <a:t> </a:t>
            </a:r>
            <a:r>
              <a:rPr lang="en-US" sz="2000" dirty="0" err="1">
                <a:solidFill>
                  <a:srgbClr val="0432FF"/>
                </a:solidFill>
              </a:rPr>
              <a:t>chơi</a:t>
            </a:r>
            <a:r>
              <a:rPr lang="en-US" sz="2000" dirty="0">
                <a:solidFill>
                  <a:srgbClr val="0432FF"/>
                </a:solidFill>
              </a:rPr>
              <a:t>:</a:t>
            </a:r>
            <a:endParaRPr lang="vi-VN" sz="2000" i="1" dirty="0">
              <a:solidFill>
                <a:srgbClr val="0432FF"/>
              </a:solidFill>
            </a:endParaRPr>
          </a:p>
        </p:txBody>
      </p:sp>
      <p:sp>
        <p:nvSpPr>
          <p:cNvPr id="10" name="TextBox 9">
            <a:extLst>
              <a:ext uri="{FF2B5EF4-FFF2-40B4-BE49-F238E27FC236}">
                <a16:creationId xmlns:a16="http://schemas.microsoft.com/office/drawing/2014/main" id="{F5A64DEB-C71E-494D-A3C2-155C4F634FBB}"/>
              </a:ext>
            </a:extLst>
          </p:cNvPr>
          <p:cNvSpPr txBox="1"/>
          <p:nvPr/>
        </p:nvSpPr>
        <p:spPr>
          <a:xfrm>
            <a:off x="1533292" y="4516089"/>
            <a:ext cx="1508972" cy="400110"/>
          </a:xfrm>
          <a:prstGeom prst="rect">
            <a:avLst/>
          </a:prstGeom>
          <a:noFill/>
        </p:spPr>
        <p:txBody>
          <a:bodyPr wrap="square" rtlCol="0">
            <a:spAutoFit/>
          </a:bodyPr>
          <a:lstStyle/>
          <a:p>
            <a:r>
              <a:rPr lang="en-US" sz="2000" dirty="0">
                <a:solidFill>
                  <a:schemeClr val="tx1"/>
                </a:solidFill>
              </a:rPr>
              <a:t>1 </a:t>
            </a:r>
            <a:r>
              <a:rPr lang="en-US" sz="2000" dirty="0" err="1">
                <a:solidFill>
                  <a:schemeClr val="tx1"/>
                </a:solidFill>
              </a:rPr>
              <a:t>cái</a:t>
            </a:r>
            <a:r>
              <a:rPr lang="en-US" sz="2000" dirty="0">
                <a:solidFill>
                  <a:schemeClr val="tx1"/>
                </a:solidFill>
              </a:rPr>
              <a:t> </a:t>
            </a:r>
            <a:r>
              <a:rPr lang="en-US" sz="2000" dirty="0" err="1">
                <a:solidFill>
                  <a:schemeClr val="tx1"/>
                </a:solidFill>
              </a:rPr>
              <a:t>lều</a:t>
            </a:r>
            <a:endParaRPr lang="vi-VN" sz="2000" i="1" dirty="0">
              <a:solidFill>
                <a:schemeClr val="tx1"/>
              </a:solidFill>
            </a:endParaRPr>
          </a:p>
        </p:txBody>
      </p:sp>
      <p:pic>
        <p:nvPicPr>
          <p:cNvPr id="11" name="Picture 10">
            <a:extLst>
              <a:ext uri="{FF2B5EF4-FFF2-40B4-BE49-F238E27FC236}">
                <a16:creationId xmlns:a16="http://schemas.microsoft.com/office/drawing/2014/main" id="{AD363E6F-1BB8-3A4A-9780-5157825D01CC}"/>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65502" t="36957" r="21883"/>
          <a:stretch/>
        </p:blipFill>
        <p:spPr>
          <a:xfrm>
            <a:off x="7755600" y="2865778"/>
            <a:ext cx="805542" cy="1948544"/>
          </a:xfrm>
          <a:prstGeom prst="rect">
            <a:avLst/>
          </a:prstGeom>
        </p:spPr>
      </p:pic>
      <p:sp>
        <p:nvSpPr>
          <p:cNvPr id="12" name="TextBox 11">
            <a:extLst>
              <a:ext uri="{FF2B5EF4-FFF2-40B4-BE49-F238E27FC236}">
                <a16:creationId xmlns:a16="http://schemas.microsoft.com/office/drawing/2014/main" id="{772C37CF-79D5-1E4D-A1C2-64F79FB8A934}"/>
              </a:ext>
            </a:extLst>
          </p:cNvPr>
          <p:cNvSpPr txBox="1"/>
          <p:nvPr/>
        </p:nvSpPr>
        <p:spPr>
          <a:xfrm>
            <a:off x="45639" y="1434919"/>
            <a:ext cx="2553221" cy="400110"/>
          </a:xfrm>
          <a:prstGeom prst="rect">
            <a:avLst/>
          </a:prstGeom>
          <a:noFill/>
        </p:spPr>
        <p:txBody>
          <a:bodyPr wrap="square" rtlCol="0">
            <a:spAutoFit/>
          </a:bodyPr>
          <a:lstStyle/>
          <a:p>
            <a:r>
              <a:rPr lang="en-US" sz="2000" dirty="0">
                <a:solidFill>
                  <a:schemeClr val="tx1"/>
                </a:solidFill>
              </a:rPr>
              <a:t>“ </a:t>
            </a:r>
            <a:r>
              <a:rPr lang="en-US" sz="2000" dirty="0" err="1">
                <a:solidFill>
                  <a:schemeClr val="tx1"/>
                </a:solidFill>
              </a:rPr>
              <a:t>vị</a:t>
            </a:r>
            <a:r>
              <a:rPr lang="en-US" sz="2000" dirty="0">
                <a:solidFill>
                  <a:schemeClr val="tx1"/>
                </a:solidFill>
              </a:rPr>
              <a:t> </a:t>
            </a:r>
            <a:r>
              <a:rPr lang="en-US" sz="2000" dirty="0" err="1">
                <a:solidFill>
                  <a:schemeClr val="tx1"/>
                </a:solidFill>
              </a:rPr>
              <a:t>khách</a:t>
            </a:r>
            <a:r>
              <a:rPr lang="en-US" sz="2000" dirty="0">
                <a:solidFill>
                  <a:schemeClr val="tx1"/>
                </a:solidFill>
              </a:rPr>
              <a:t> </a:t>
            </a:r>
            <a:r>
              <a:rPr lang="en-US" sz="2000" dirty="0" err="1">
                <a:solidFill>
                  <a:schemeClr val="tx1"/>
                </a:solidFill>
              </a:rPr>
              <a:t>bí</a:t>
            </a:r>
            <a:r>
              <a:rPr lang="en-US" sz="2000" dirty="0">
                <a:solidFill>
                  <a:schemeClr val="tx1"/>
                </a:solidFill>
              </a:rPr>
              <a:t> </a:t>
            </a:r>
            <a:r>
              <a:rPr lang="en-US" sz="2000" dirty="0" err="1">
                <a:solidFill>
                  <a:schemeClr val="tx1"/>
                </a:solidFill>
              </a:rPr>
              <a:t>mật</a:t>
            </a:r>
            <a:r>
              <a:rPr lang="en-US" sz="2000" dirty="0">
                <a:solidFill>
                  <a:schemeClr val="tx1"/>
                </a:solidFill>
              </a:rPr>
              <a:t>”</a:t>
            </a:r>
            <a:endParaRPr lang="vi-VN" sz="2000" i="1" dirty="0">
              <a:solidFill>
                <a:schemeClr val="tx1"/>
              </a:solidFill>
            </a:endParaRPr>
          </a:p>
        </p:txBody>
      </p:sp>
      <p:pic>
        <p:nvPicPr>
          <p:cNvPr id="13" name="Picture 12">
            <a:extLst>
              <a:ext uri="{FF2B5EF4-FFF2-40B4-BE49-F238E27FC236}">
                <a16:creationId xmlns:a16="http://schemas.microsoft.com/office/drawing/2014/main" id="{322793EC-4AB5-1C42-91DE-191164C8FE36}"/>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2485" t="24318" r="72277" b="31062"/>
          <a:stretch/>
        </p:blipFill>
        <p:spPr>
          <a:xfrm>
            <a:off x="342926" y="2142805"/>
            <a:ext cx="972974" cy="1379148"/>
          </a:xfrm>
          <a:prstGeom prst="rect">
            <a:avLst/>
          </a:prstGeom>
        </p:spPr>
      </p:pic>
      <p:sp>
        <p:nvSpPr>
          <p:cNvPr id="14" name="TextBox 13">
            <a:extLst>
              <a:ext uri="{FF2B5EF4-FFF2-40B4-BE49-F238E27FC236}">
                <a16:creationId xmlns:a16="http://schemas.microsoft.com/office/drawing/2014/main" id="{D91A50A3-0A08-4A42-9967-998001C55E73}"/>
              </a:ext>
            </a:extLst>
          </p:cNvPr>
          <p:cNvSpPr txBox="1"/>
          <p:nvPr/>
        </p:nvSpPr>
        <p:spPr>
          <a:xfrm>
            <a:off x="6525688" y="4739278"/>
            <a:ext cx="2541733" cy="400110"/>
          </a:xfrm>
          <a:prstGeom prst="rect">
            <a:avLst/>
          </a:prstGeom>
          <a:noFill/>
        </p:spPr>
        <p:txBody>
          <a:bodyPr wrap="square" rtlCol="0">
            <a:spAutoFit/>
          </a:bodyPr>
          <a:lstStyle/>
          <a:p>
            <a:r>
              <a:rPr lang="en-US" sz="2000" dirty="0" err="1">
                <a:solidFill>
                  <a:schemeClr val="tx1"/>
                </a:solidFill>
              </a:rPr>
              <a:t>Thành</a:t>
            </a:r>
            <a:r>
              <a:rPr lang="en-US" sz="2000" dirty="0">
                <a:solidFill>
                  <a:schemeClr val="tx1"/>
                </a:solidFill>
              </a:rPr>
              <a:t> </a:t>
            </a:r>
            <a:r>
              <a:rPr lang="en-US" sz="2000" dirty="0" err="1">
                <a:solidFill>
                  <a:schemeClr val="tx1"/>
                </a:solidFill>
              </a:rPr>
              <a:t>viên</a:t>
            </a:r>
            <a:r>
              <a:rPr lang="en-US" sz="2000" dirty="0">
                <a:solidFill>
                  <a:schemeClr val="tx1"/>
                </a:solidFill>
              </a:rPr>
              <a:t> </a:t>
            </a:r>
            <a:r>
              <a:rPr lang="en-US" sz="2000" dirty="0" err="1">
                <a:solidFill>
                  <a:schemeClr val="tx1"/>
                </a:solidFill>
              </a:rPr>
              <a:t>của</a:t>
            </a:r>
            <a:r>
              <a:rPr lang="en-US" sz="2000" dirty="0">
                <a:solidFill>
                  <a:schemeClr val="tx1"/>
                </a:solidFill>
              </a:rPr>
              <a:t> </a:t>
            </a:r>
            <a:r>
              <a:rPr lang="en-US" sz="2000" dirty="0" err="1">
                <a:solidFill>
                  <a:schemeClr val="tx1"/>
                </a:solidFill>
              </a:rPr>
              <a:t>tổ</a:t>
            </a:r>
            <a:endParaRPr lang="vi-VN" sz="2000" i="1" dirty="0">
              <a:solidFill>
                <a:schemeClr val="tx1"/>
              </a:solidFill>
            </a:endParaRPr>
          </a:p>
        </p:txBody>
      </p:sp>
      <p:pic>
        <p:nvPicPr>
          <p:cNvPr id="15" name="Picture 14">
            <a:extLst>
              <a:ext uri="{FF2B5EF4-FFF2-40B4-BE49-F238E27FC236}">
                <a16:creationId xmlns:a16="http://schemas.microsoft.com/office/drawing/2014/main" id="{85FF29A0-0ADA-274F-883F-E31B98365E2B}"/>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74760" t="24937" r="6034" b="54810"/>
          <a:stretch/>
        </p:blipFill>
        <p:spPr>
          <a:xfrm>
            <a:off x="8243415" y="2552779"/>
            <a:ext cx="900585" cy="625997"/>
          </a:xfrm>
          <a:prstGeom prst="rect">
            <a:avLst/>
          </a:prstGeom>
        </p:spPr>
      </p:pic>
      <p:pic>
        <p:nvPicPr>
          <p:cNvPr id="18" name="Picture 17">
            <a:extLst>
              <a:ext uri="{FF2B5EF4-FFF2-40B4-BE49-F238E27FC236}">
                <a16:creationId xmlns:a16="http://schemas.microsoft.com/office/drawing/2014/main" id="{912A0D3E-E5A4-034C-88F9-3D78CFF47C77}"/>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55061" t="22433" r="28410" b="58423"/>
          <a:stretch/>
        </p:blipFill>
        <p:spPr>
          <a:xfrm>
            <a:off x="7142683" y="2423399"/>
            <a:ext cx="1055453" cy="591719"/>
          </a:xfrm>
          <a:prstGeom prst="rect">
            <a:avLst/>
          </a:prstGeom>
        </p:spPr>
      </p:pic>
      <mc:AlternateContent xmlns:mc="http://schemas.openxmlformats.org/markup-compatibility/2006" xmlns:p14="http://schemas.microsoft.com/office/powerpoint/2010/main">
        <mc:Choice Requires="p14">
          <p:contentPart p14:bwMode="auto" r:id="rId5">
            <p14:nvContentPartPr>
              <p14:cNvPr id="24" name="Ink 23">
                <a:extLst>
                  <a:ext uri="{FF2B5EF4-FFF2-40B4-BE49-F238E27FC236}">
                    <a16:creationId xmlns:a16="http://schemas.microsoft.com/office/drawing/2014/main" id="{DD73D98F-DC38-B64A-B210-EDBEA7DF6E54}"/>
                  </a:ext>
                </a:extLst>
              </p14:cNvPr>
              <p14:cNvContentPartPr/>
              <p14:nvPr/>
            </p14:nvContentPartPr>
            <p14:xfrm>
              <a:off x="7980857" y="6489326"/>
              <a:ext cx="360" cy="360"/>
            </p14:xfrm>
          </p:contentPart>
        </mc:Choice>
        <mc:Fallback xmlns="">
          <p:pic>
            <p:nvPicPr>
              <p:cNvPr id="24" name="Ink 23">
                <a:extLst>
                  <a:ext uri="{FF2B5EF4-FFF2-40B4-BE49-F238E27FC236}">
                    <a16:creationId xmlns:a16="http://schemas.microsoft.com/office/drawing/2014/main" id="{DD73D98F-DC38-B64A-B210-EDBEA7DF6E54}"/>
                  </a:ext>
                </a:extLst>
              </p:cNvPr>
              <p:cNvPicPr/>
              <p:nvPr/>
            </p:nvPicPr>
            <p:blipFill>
              <a:blip r:embed="rId6"/>
              <a:stretch>
                <a:fillRect/>
              </a:stretch>
            </p:blipFill>
            <p:spPr>
              <a:xfrm>
                <a:off x="7927217" y="6381686"/>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7" name="Ink 36">
                <a:extLst>
                  <a:ext uri="{FF2B5EF4-FFF2-40B4-BE49-F238E27FC236}">
                    <a16:creationId xmlns:a16="http://schemas.microsoft.com/office/drawing/2014/main" id="{8A9BCC20-2FAF-2F4E-B040-70DF9B28C5F0}"/>
                  </a:ext>
                </a:extLst>
              </p14:cNvPr>
              <p14:cNvContentPartPr/>
              <p14:nvPr/>
            </p14:nvContentPartPr>
            <p14:xfrm>
              <a:off x="5373737" y="4028366"/>
              <a:ext cx="360" cy="3960"/>
            </p14:xfrm>
          </p:contentPart>
        </mc:Choice>
        <mc:Fallback xmlns="">
          <p:pic>
            <p:nvPicPr>
              <p:cNvPr id="37" name="Ink 36">
                <a:extLst>
                  <a:ext uri="{FF2B5EF4-FFF2-40B4-BE49-F238E27FC236}">
                    <a16:creationId xmlns:a16="http://schemas.microsoft.com/office/drawing/2014/main" id="{8A9BCC20-2FAF-2F4E-B040-70DF9B28C5F0}"/>
                  </a:ext>
                </a:extLst>
              </p:cNvPr>
              <p:cNvPicPr/>
              <p:nvPr/>
            </p:nvPicPr>
            <p:blipFill>
              <a:blip r:embed="rId8"/>
              <a:stretch>
                <a:fillRect/>
              </a:stretch>
            </p:blipFill>
            <p:spPr>
              <a:xfrm>
                <a:off x="5356097" y="4010726"/>
                <a:ext cx="3600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8" name="Ink 37">
                <a:extLst>
                  <a:ext uri="{FF2B5EF4-FFF2-40B4-BE49-F238E27FC236}">
                    <a16:creationId xmlns:a16="http://schemas.microsoft.com/office/drawing/2014/main" id="{F024A11F-C545-3644-A4D8-A165D3E3F47B}"/>
                  </a:ext>
                </a:extLst>
              </p14:cNvPr>
              <p14:cNvContentPartPr/>
              <p14:nvPr/>
            </p14:nvContentPartPr>
            <p14:xfrm>
              <a:off x="2656457" y="2899046"/>
              <a:ext cx="360" cy="3960"/>
            </p14:xfrm>
          </p:contentPart>
        </mc:Choice>
        <mc:Fallback xmlns="">
          <p:pic>
            <p:nvPicPr>
              <p:cNvPr id="38" name="Ink 37">
                <a:extLst>
                  <a:ext uri="{FF2B5EF4-FFF2-40B4-BE49-F238E27FC236}">
                    <a16:creationId xmlns:a16="http://schemas.microsoft.com/office/drawing/2014/main" id="{F024A11F-C545-3644-A4D8-A165D3E3F47B}"/>
                  </a:ext>
                </a:extLst>
              </p:cNvPr>
              <p:cNvPicPr/>
              <p:nvPr/>
            </p:nvPicPr>
            <p:blipFill>
              <a:blip r:embed="rId8"/>
              <a:stretch>
                <a:fillRect/>
              </a:stretch>
            </p:blipFill>
            <p:spPr>
              <a:xfrm>
                <a:off x="2638457" y="2881406"/>
                <a:ext cx="36000" cy="39600"/>
              </a:xfrm>
              <a:prstGeom prst="rect">
                <a:avLst/>
              </a:prstGeom>
            </p:spPr>
          </p:pic>
        </mc:Fallback>
      </mc:AlternateContent>
      <p:sp>
        <p:nvSpPr>
          <p:cNvPr id="39" name="Cloud 38">
            <a:extLst>
              <a:ext uri="{FF2B5EF4-FFF2-40B4-BE49-F238E27FC236}">
                <a16:creationId xmlns:a16="http://schemas.microsoft.com/office/drawing/2014/main" id="{586E5B77-E6A2-E540-BA83-9FEB962B404C}"/>
              </a:ext>
            </a:extLst>
          </p:cNvPr>
          <p:cNvSpPr/>
          <p:nvPr/>
        </p:nvSpPr>
        <p:spPr>
          <a:xfrm>
            <a:off x="6673734" y="120099"/>
            <a:ext cx="1993349" cy="85274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0" name="TextBox 39">
            <a:extLst>
              <a:ext uri="{FF2B5EF4-FFF2-40B4-BE49-F238E27FC236}">
                <a16:creationId xmlns:a16="http://schemas.microsoft.com/office/drawing/2014/main" id="{AC315157-DA1A-5F4F-9E3A-F6C3E4D31EC6}"/>
              </a:ext>
            </a:extLst>
          </p:cNvPr>
          <p:cNvSpPr txBox="1"/>
          <p:nvPr/>
        </p:nvSpPr>
        <p:spPr>
          <a:xfrm>
            <a:off x="6673734" y="392275"/>
            <a:ext cx="2035053" cy="369332"/>
          </a:xfrm>
          <a:prstGeom prst="rect">
            <a:avLst/>
          </a:prstGeom>
          <a:noFill/>
        </p:spPr>
        <p:txBody>
          <a:bodyPr wrap="square" rtlCol="0">
            <a:spAutoFit/>
          </a:bodyPr>
          <a:lstStyle/>
          <a:p>
            <a:r>
              <a:rPr lang="en-VN" sz="1800" dirty="0"/>
              <a:t>Thảo luận 2 phút</a:t>
            </a:r>
          </a:p>
        </p:txBody>
      </p:sp>
      <p:sp>
        <p:nvSpPr>
          <p:cNvPr id="41" name="Cloud 40">
            <a:extLst>
              <a:ext uri="{FF2B5EF4-FFF2-40B4-BE49-F238E27FC236}">
                <a16:creationId xmlns:a16="http://schemas.microsoft.com/office/drawing/2014/main" id="{20AFF2F5-714F-744D-A7CB-A6F5D8DC30FD}"/>
              </a:ext>
            </a:extLst>
          </p:cNvPr>
          <p:cNvSpPr/>
          <p:nvPr/>
        </p:nvSpPr>
        <p:spPr>
          <a:xfrm>
            <a:off x="2902313" y="1162773"/>
            <a:ext cx="2224066" cy="707886"/>
          </a:xfrm>
          <a:prstGeom prst="cloud">
            <a:avLst/>
          </a:prstGeom>
          <a:solidFill>
            <a:schemeClr val="accent6">
              <a:lumMod val="40000"/>
              <a:lumOff val="60000"/>
            </a:schemeClr>
          </a:solidFill>
          <a:ln>
            <a:solidFill>
              <a:schemeClr val="bg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3" name="Cloud 42">
            <a:extLst>
              <a:ext uri="{FF2B5EF4-FFF2-40B4-BE49-F238E27FC236}">
                <a16:creationId xmlns:a16="http://schemas.microsoft.com/office/drawing/2014/main" id="{3E5216AA-5FCB-C340-89B9-BF519E6990B8}"/>
              </a:ext>
            </a:extLst>
          </p:cNvPr>
          <p:cNvSpPr/>
          <p:nvPr/>
        </p:nvSpPr>
        <p:spPr>
          <a:xfrm>
            <a:off x="2513347" y="1935584"/>
            <a:ext cx="3001998" cy="797186"/>
          </a:xfrm>
          <a:prstGeom prst="cloud">
            <a:avLst/>
          </a:prstGeom>
          <a:solidFill>
            <a:schemeClr val="accent6">
              <a:lumMod val="40000"/>
              <a:lumOff val="60000"/>
            </a:schemeClr>
          </a:solidFill>
          <a:ln>
            <a:solidFill>
              <a:schemeClr val="bg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2" name="TextBox 41">
            <a:extLst>
              <a:ext uri="{FF2B5EF4-FFF2-40B4-BE49-F238E27FC236}">
                <a16:creationId xmlns:a16="http://schemas.microsoft.com/office/drawing/2014/main" id="{76213A1F-74ED-2348-A9FD-519C6A724061}"/>
              </a:ext>
            </a:extLst>
          </p:cNvPr>
          <p:cNvSpPr txBox="1"/>
          <p:nvPr/>
        </p:nvSpPr>
        <p:spPr>
          <a:xfrm>
            <a:off x="2841474" y="1982589"/>
            <a:ext cx="2693252" cy="646331"/>
          </a:xfrm>
          <a:prstGeom prst="rect">
            <a:avLst/>
          </a:prstGeom>
          <a:noFill/>
        </p:spPr>
        <p:txBody>
          <a:bodyPr wrap="square" rtlCol="0">
            <a:spAutoFit/>
          </a:bodyPr>
          <a:lstStyle/>
          <a:p>
            <a:r>
              <a:rPr lang="en-VN" sz="1800" dirty="0"/>
              <a:t>Hôm qua, tổ chúng mình đã cùng làm việc gì?</a:t>
            </a:r>
          </a:p>
        </p:txBody>
      </p:sp>
      <p:sp>
        <p:nvSpPr>
          <p:cNvPr id="44" name="Cloud 43">
            <a:extLst>
              <a:ext uri="{FF2B5EF4-FFF2-40B4-BE49-F238E27FC236}">
                <a16:creationId xmlns:a16="http://schemas.microsoft.com/office/drawing/2014/main" id="{C2F51D4D-8039-9D4A-8A22-828C14DFEDEF}"/>
              </a:ext>
            </a:extLst>
          </p:cNvPr>
          <p:cNvSpPr/>
          <p:nvPr/>
        </p:nvSpPr>
        <p:spPr>
          <a:xfrm>
            <a:off x="2643049" y="2824371"/>
            <a:ext cx="3001998" cy="797186"/>
          </a:xfrm>
          <a:prstGeom prst="cloud">
            <a:avLst/>
          </a:prstGeom>
          <a:solidFill>
            <a:schemeClr val="accent6">
              <a:lumMod val="40000"/>
              <a:lumOff val="60000"/>
            </a:schemeClr>
          </a:solidFill>
          <a:ln>
            <a:solidFill>
              <a:schemeClr val="bg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5" name="Cloud 44">
            <a:extLst>
              <a:ext uri="{FF2B5EF4-FFF2-40B4-BE49-F238E27FC236}">
                <a16:creationId xmlns:a16="http://schemas.microsoft.com/office/drawing/2014/main" id="{FFCB73BD-C977-EC42-AB12-FA2267B07F55}"/>
              </a:ext>
            </a:extLst>
          </p:cNvPr>
          <p:cNvSpPr/>
          <p:nvPr/>
        </p:nvSpPr>
        <p:spPr>
          <a:xfrm>
            <a:off x="2864805" y="3894843"/>
            <a:ext cx="3001998" cy="797186"/>
          </a:xfrm>
          <a:prstGeom prst="cloud">
            <a:avLst/>
          </a:prstGeom>
          <a:solidFill>
            <a:schemeClr val="accent6">
              <a:lumMod val="40000"/>
              <a:lumOff val="60000"/>
            </a:schemeClr>
          </a:solidFill>
          <a:ln>
            <a:solidFill>
              <a:schemeClr val="bg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6" name="TextBox 45">
            <a:extLst>
              <a:ext uri="{FF2B5EF4-FFF2-40B4-BE49-F238E27FC236}">
                <a16:creationId xmlns:a16="http://schemas.microsoft.com/office/drawing/2014/main" id="{67CBAFA9-24B4-AF4E-A865-A2A3249BD5A7}"/>
              </a:ext>
            </a:extLst>
          </p:cNvPr>
          <p:cNvSpPr txBox="1"/>
          <p:nvPr/>
        </p:nvSpPr>
        <p:spPr>
          <a:xfrm>
            <a:off x="3123100" y="1283861"/>
            <a:ext cx="2130000" cy="369332"/>
          </a:xfrm>
          <a:prstGeom prst="rect">
            <a:avLst/>
          </a:prstGeom>
          <a:noFill/>
        </p:spPr>
        <p:txBody>
          <a:bodyPr wrap="square" rtlCol="0">
            <a:spAutoFit/>
          </a:bodyPr>
          <a:lstStyle/>
          <a:p>
            <a:r>
              <a:rPr lang="en-VN" sz="1800" dirty="0"/>
              <a:t>Bạn thích màu gì?</a:t>
            </a:r>
          </a:p>
        </p:txBody>
      </p:sp>
      <p:sp>
        <p:nvSpPr>
          <p:cNvPr id="47" name="TextBox 46">
            <a:extLst>
              <a:ext uri="{FF2B5EF4-FFF2-40B4-BE49-F238E27FC236}">
                <a16:creationId xmlns:a16="http://schemas.microsoft.com/office/drawing/2014/main" id="{7F8FADCC-D321-A042-B041-36AC40BE5B56}"/>
              </a:ext>
            </a:extLst>
          </p:cNvPr>
          <p:cNvSpPr txBox="1"/>
          <p:nvPr/>
        </p:nvSpPr>
        <p:spPr>
          <a:xfrm>
            <a:off x="2981496" y="2875023"/>
            <a:ext cx="2693252" cy="646331"/>
          </a:xfrm>
          <a:prstGeom prst="rect">
            <a:avLst/>
          </a:prstGeom>
          <a:noFill/>
        </p:spPr>
        <p:txBody>
          <a:bodyPr wrap="square" rtlCol="0">
            <a:spAutoFit/>
          </a:bodyPr>
          <a:lstStyle/>
          <a:p>
            <a:r>
              <a:rPr lang="en-VN" sz="1800" dirty="0"/>
              <a:t>Tên nhân vật hoạt hình bạn thích nhất?</a:t>
            </a:r>
          </a:p>
        </p:txBody>
      </p:sp>
      <p:sp>
        <p:nvSpPr>
          <p:cNvPr id="48" name="TextBox 47">
            <a:extLst>
              <a:ext uri="{FF2B5EF4-FFF2-40B4-BE49-F238E27FC236}">
                <a16:creationId xmlns:a16="http://schemas.microsoft.com/office/drawing/2014/main" id="{C5A8A61E-2F14-F140-8E1B-353B0568E2DB}"/>
              </a:ext>
            </a:extLst>
          </p:cNvPr>
          <p:cNvSpPr txBox="1"/>
          <p:nvPr/>
        </p:nvSpPr>
        <p:spPr>
          <a:xfrm>
            <a:off x="3243634" y="3970270"/>
            <a:ext cx="2411889" cy="646331"/>
          </a:xfrm>
          <a:prstGeom prst="rect">
            <a:avLst/>
          </a:prstGeom>
          <a:noFill/>
        </p:spPr>
        <p:txBody>
          <a:bodyPr wrap="square" rtlCol="0">
            <a:spAutoFit/>
          </a:bodyPr>
          <a:lstStyle/>
          <a:p>
            <a:pPr algn="ctr"/>
            <a:r>
              <a:rPr lang="en-VN" sz="1800" dirty="0"/>
              <a:t>Đồ chơi bạn yêu quý là gì?</a:t>
            </a:r>
          </a:p>
        </p:txBody>
      </p:sp>
    </p:spTree>
    <p:extLst>
      <p:ext uri="{BB962C8B-B14F-4D97-AF65-F5344CB8AC3E}">
        <p14:creationId xmlns:p14="http://schemas.microsoft.com/office/powerpoint/2010/main" val="252081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ssolv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additive="base">
                                        <p:cTn id="48" dur="500"/>
                                        <p:tgtEl>
                                          <p:spTgt spid="8"/>
                                        </p:tgtEl>
                                        <p:attrNameLst>
                                          <p:attrName>ppt_y</p:attrName>
                                        </p:attrNameLst>
                                      </p:cBhvr>
                                      <p:tavLst>
                                        <p:tav tm="0">
                                          <p:val>
                                            <p:strVal val="#ppt_y+#ppt_h*1.125000"/>
                                          </p:val>
                                        </p:tav>
                                        <p:tav tm="100000">
                                          <p:val>
                                            <p:strVal val="#ppt_y"/>
                                          </p:val>
                                        </p:tav>
                                      </p:tavLst>
                                    </p:anim>
                                    <p:animEffect transition="in" filter="wipe(up)">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randombar(horizontal)">
                                      <p:cBhvr>
                                        <p:cTn id="54" dur="500"/>
                                        <p:tgtEl>
                                          <p:spTgt spid="41"/>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randombar(horizontal)">
                                      <p:cBhvr>
                                        <p:cTn id="57" dur="500"/>
                                        <p:tgtEl>
                                          <p:spTgt spid="46"/>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randombar(horizontal)">
                                      <p:cBhvr>
                                        <p:cTn id="62" dur="500"/>
                                        <p:tgtEl>
                                          <p:spTgt spid="43"/>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animEffect transition="in" filter="randombar(horizontal)">
                                      <p:cBhvr>
                                        <p:cTn id="65" dur="500"/>
                                        <p:tgtEl>
                                          <p:spTgt spid="42"/>
                                        </p:tgtEl>
                                      </p:cBhvr>
                                    </p:animEffect>
                                  </p:childTnLst>
                                </p:cTn>
                              </p:par>
                            </p:childTnLst>
                          </p:cTn>
                        </p:par>
                      </p:childTnLst>
                    </p:cTn>
                  </p:par>
                  <p:par>
                    <p:cTn id="66" fill="hold">
                      <p:stCondLst>
                        <p:cond delay="indefinite"/>
                      </p:stCondLst>
                      <p:childTnLst>
                        <p:par>
                          <p:cTn id="67" fill="hold">
                            <p:stCondLst>
                              <p:cond delay="0"/>
                            </p:stCondLst>
                            <p:childTnLst>
                              <p:par>
                                <p:cTn id="68" presetID="5" presetClass="entr" presetSubtype="10" fill="hold" grpId="0" nodeType="click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checkerboard(across)">
                                      <p:cBhvr>
                                        <p:cTn id="70" dur="500"/>
                                        <p:tgtEl>
                                          <p:spTgt spid="47"/>
                                        </p:tgtEl>
                                      </p:cBhvr>
                                    </p:animEffect>
                                  </p:childTnLst>
                                </p:cTn>
                              </p:par>
                              <p:par>
                                <p:cTn id="71" presetID="5" presetClass="entr" presetSubtype="10" fill="hold" grpId="0" nodeType="withEffect">
                                  <p:stCondLst>
                                    <p:cond delay="0"/>
                                  </p:stCondLst>
                                  <p:childTnLst>
                                    <p:set>
                                      <p:cBhvr>
                                        <p:cTn id="72" dur="1" fill="hold">
                                          <p:stCondLst>
                                            <p:cond delay="0"/>
                                          </p:stCondLst>
                                        </p:cTn>
                                        <p:tgtEl>
                                          <p:spTgt spid="44"/>
                                        </p:tgtEl>
                                        <p:attrNameLst>
                                          <p:attrName>style.visibility</p:attrName>
                                        </p:attrNameLst>
                                      </p:cBhvr>
                                      <p:to>
                                        <p:strVal val="visible"/>
                                      </p:to>
                                    </p:set>
                                    <p:animEffect transition="in" filter="checkerboard(across)">
                                      <p:cBhvr>
                                        <p:cTn id="73" dur="500"/>
                                        <p:tgtEl>
                                          <p:spTgt spid="44"/>
                                        </p:tgtEl>
                                      </p:cBhvr>
                                    </p:animEffect>
                                  </p:childTnLst>
                                </p:cTn>
                              </p:par>
                            </p:childTnLst>
                          </p:cTn>
                        </p:par>
                      </p:childTnLst>
                    </p:cTn>
                  </p:par>
                  <p:par>
                    <p:cTn id="74" fill="hold">
                      <p:stCondLst>
                        <p:cond delay="indefinite"/>
                      </p:stCondLst>
                      <p:childTnLst>
                        <p:par>
                          <p:cTn id="75" fill="hold">
                            <p:stCondLst>
                              <p:cond delay="0"/>
                            </p:stCondLst>
                            <p:childTnLst>
                              <p:par>
                                <p:cTn id="76" presetID="9" presetClass="entr" presetSubtype="0" fill="hold" grpId="0" nodeType="clickEffect">
                                  <p:stCondLst>
                                    <p:cond delay="0"/>
                                  </p:stCondLst>
                                  <p:childTnLst>
                                    <p:set>
                                      <p:cBhvr>
                                        <p:cTn id="77" dur="1" fill="hold">
                                          <p:stCondLst>
                                            <p:cond delay="0"/>
                                          </p:stCondLst>
                                        </p:cTn>
                                        <p:tgtEl>
                                          <p:spTgt spid="48"/>
                                        </p:tgtEl>
                                        <p:attrNameLst>
                                          <p:attrName>style.visibility</p:attrName>
                                        </p:attrNameLst>
                                      </p:cBhvr>
                                      <p:to>
                                        <p:strVal val="visible"/>
                                      </p:to>
                                    </p:set>
                                    <p:animEffect transition="in" filter="dissolve">
                                      <p:cBhvr>
                                        <p:cTn id="78" dur="500"/>
                                        <p:tgtEl>
                                          <p:spTgt spid="48"/>
                                        </p:tgtEl>
                                      </p:cBhvr>
                                    </p:animEffect>
                                  </p:childTnLst>
                                </p:cTn>
                              </p:par>
                              <p:par>
                                <p:cTn id="79" presetID="9" presetClass="entr" presetSubtype="0" fill="hold" grpId="0" nodeType="with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dissolve">
                                      <p:cBhvr>
                                        <p:cTn id="81" dur="500"/>
                                        <p:tgtEl>
                                          <p:spTgt spid="45"/>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nodeType="click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barn(inVertical)">
                                      <p:cBhvr>
                                        <p:cTn id="86" dur="500"/>
                                        <p:tgtEl>
                                          <p:spTgt spid="18"/>
                                        </p:tgtEl>
                                      </p:cBhvr>
                                    </p:animEffect>
                                  </p:childTnLst>
                                </p:cTn>
                              </p:par>
                              <p:par>
                                <p:cTn id="87" presetID="16" presetClass="entr" presetSubtype="21" fill="hold" nodeType="with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barn(inVertical)">
                                      <p:cBhvr>
                                        <p:cTn id="89" dur="500"/>
                                        <p:tgtEl>
                                          <p:spTgt spid="15"/>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40"/>
                                        </p:tgtEl>
                                        <p:attrNameLst>
                                          <p:attrName>style.visibility</p:attrName>
                                        </p:attrNameLst>
                                      </p:cBhvr>
                                      <p:to>
                                        <p:strVal val="visible"/>
                                      </p:to>
                                    </p:set>
                                    <p:anim calcmode="lin" valueType="num">
                                      <p:cBhvr additive="base">
                                        <p:cTn id="94" dur="500" fill="hold"/>
                                        <p:tgtEl>
                                          <p:spTgt spid="40"/>
                                        </p:tgtEl>
                                        <p:attrNameLst>
                                          <p:attrName>ppt_x</p:attrName>
                                        </p:attrNameLst>
                                      </p:cBhvr>
                                      <p:tavLst>
                                        <p:tav tm="0">
                                          <p:val>
                                            <p:strVal val="#ppt_x"/>
                                          </p:val>
                                        </p:tav>
                                        <p:tav tm="100000">
                                          <p:val>
                                            <p:strVal val="#ppt_x"/>
                                          </p:val>
                                        </p:tav>
                                      </p:tavLst>
                                    </p:anim>
                                    <p:anim calcmode="lin" valueType="num">
                                      <p:cBhvr additive="base">
                                        <p:cTn id="95" dur="500" fill="hold"/>
                                        <p:tgtEl>
                                          <p:spTgt spid="40"/>
                                        </p:tgtEl>
                                        <p:attrNameLst>
                                          <p:attrName>ppt_y</p:attrName>
                                        </p:attrNameLst>
                                      </p:cBhvr>
                                      <p:tavLst>
                                        <p:tav tm="0">
                                          <p:val>
                                            <p:strVal val="1+#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39"/>
                                        </p:tgtEl>
                                        <p:attrNameLst>
                                          <p:attrName>style.visibility</p:attrName>
                                        </p:attrNameLst>
                                      </p:cBhvr>
                                      <p:to>
                                        <p:strVal val="visible"/>
                                      </p:to>
                                    </p:set>
                                    <p:anim calcmode="lin" valueType="num">
                                      <p:cBhvr additive="base">
                                        <p:cTn id="98" dur="500" fill="hold"/>
                                        <p:tgtEl>
                                          <p:spTgt spid="39"/>
                                        </p:tgtEl>
                                        <p:attrNameLst>
                                          <p:attrName>ppt_x</p:attrName>
                                        </p:attrNameLst>
                                      </p:cBhvr>
                                      <p:tavLst>
                                        <p:tav tm="0">
                                          <p:val>
                                            <p:strVal val="#ppt_x"/>
                                          </p:val>
                                        </p:tav>
                                        <p:tav tm="100000">
                                          <p:val>
                                            <p:strVal val="#ppt_x"/>
                                          </p:val>
                                        </p:tav>
                                      </p:tavLst>
                                    </p:anim>
                                    <p:anim calcmode="lin" valueType="num">
                                      <p:cBhvr additive="base">
                                        <p:cTn id="99"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2" grpId="0"/>
      <p:bldP spid="14" grpId="0"/>
      <p:bldP spid="39" grpId="0" animBg="1"/>
      <p:bldP spid="40" grpId="0"/>
      <p:bldP spid="41" grpId="0" animBg="1"/>
      <p:bldP spid="43" grpId="0" animBg="1"/>
      <p:bldP spid="42" grpId="0"/>
      <p:bldP spid="44" grpId="0" animBg="1"/>
      <p:bldP spid="45" grpId="0" animBg="1"/>
      <p:bldP spid="46" grpId="0"/>
      <p:bldP spid="47" grpId="0"/>
      <p:bldP spid="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261258" y="479777"/>
            <a:ext cx="7351303"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653630" y="1196650"/>
            <a:ext cx="6470594" cy="3018798"/>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800" dirty="0" err="1">
                <a:latin typeface="Arial" panose="020B0604020202020204" pitchFamily="34" charset="0"/>
                <a:cs typeface="Arial" panose="020B0604020202020204" pitchFamily="34" charset="0"/>
              </a:rPr>
              <a:t>Làm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thế</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nhận</a:t>
            </a:r>
            <a:r>
              <a:rPr lang="en-US" sz="2800" dirty="0">
                <a:latin typeface="Arial" panose="020B0604020202020204" pitchFamily="34" charset="0"/>
                <a:cs typeface="Arial" panose="020B0604020202020204" pitchFamily="34" charset="0"/>
              </a:rPr>
              <a:t> ra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đúng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thành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tổ</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Vừa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nghe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giọng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nói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vừa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biết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đặt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câu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hỏi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nghe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câu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vậy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chúng</a:t>
            </a:r>
            <a:r>
              <a:rPr lang="en-US" sz="2800" dirty="0">
                <a:latin typeface="Arial" panose="020B0604020202020204" pitchFamily="34" charset="0"/>
                <a:cs typeface="Arial" panose="020B0604020202020204" pitchFamily="34" charset="0"/>
              </a:rPr>
              <a:t> ta </a:t>
            </a:r>
            <a:r>
              <a:rPr lang="en-US" sz="2800" dirty="0" err="1">
                <a:latin typeface="Arial" panose="020B0604020202020204" pitchFamily="34" charset="0"/>
                <a:cs typeface="Arial" panose="020B0604020202020204" pitchFamily="34" charset="0"/>
              </a:rPr>
              <a:t>sẽ</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phân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biệt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thân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lạ</a:t>
            </a:r>
            <a:r>
              <a:rPr lang="en-US" sz="2800" dirty="0">
                <a:latin typeface="Arial" panose="020B0604020202020204" pitchFamily="34" charset="0"/>
                <a:cs typeface="Arial" panose="020B0604020202020204" pitchFamily="34" charset="0"/>
              </a:rPr>
              <a:t>.</a:t>
            </a:r>
            <a:endParaRPr sz="2800"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521125" y="422594"/>
            <a:ext cx="1387205" cy="1161840"/>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13095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2148624" y="3418801"/>
            <a:ext cx="5027338"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PHÁM PHÁ CHỦ ĐỀ</a:t>
            </a:r>
          </a:p>
        </p:txBody>
      </p:sp>
      <p:pic>
        <p:nvPicPr>
          <p:cNvPr id="4" name="Picture 3">
            <a:extLst>
              <a:ext uri="{FF2B5EF4-FFF2-40B4-BE49-F238E27FC236}">
                <a16:creationId xmlns:a16="http://schemas.microsoft.com/office/drawing/2014/main" id="{6408F631-F171-E548-A58B-359A130EA1C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29060" r="23152" b="30023"/>
          <a:stretch/>
        </p:blipFill>
        <p:spPr>
          <a:xfrm>
            <a:off x="1763486" y="163286"/>
            <a:ext cx="5867400" cy="29942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40891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EA6FA6-0409-4968-8F2A-D104D5DEBAA9}"/>
              </a:ext>
            </a:extLst>
          </p:cNvPr>
          <p:cNvSpPr txBox="1"/>
          <p:nvPr/>
        </p:nvSpPr>
        <p:spPr>
          <a:xfrm>
            <a:off x="532718" y="6900"/>
            <a:ext cx="8311243" cy="461665"/>
          </a:xfrm>
          <a:prstGeom prst="rect">
            <a:avLst/>
          </a:prstGeom>
          <a:noFill/>
        </p:spPr>
        <p:txBody>
          <a:bodyPr wrap="square" rtlCol="0">
            <a:spAutoFit/>
          </a:bodyPr>
          <a:lstStyle/>
          <a:p>
            <a:pPr algn="just"/>
            <a:r>
              <a:rPr lang="vi-VN" sz="2400" dirty="0">
                <a:solidFill>
                  <a:srgbClr val="FF0000"/>
                </a:solidFill>
              </a:rPr>
              <a:t>2. Xử lí tình huống có nguy cơ bị bắt cóc.</a:t>
            </a:r>
          </a:p>
        </p:txBody>
      </p:sp>
      <p:sp>
        <p:nvSpPr>
          <p:cNvPr id="9" name="Rectangle 8">
            <a:extLst>
              <a:ext uri="{FF2B5EF4-FFF2-40B4-BE49-F238E27FC236}">
                <a16:creationId xmlns:a16="http://schemas.microsoft.com/office/drawing/2014/main" id="{8754EFCD-0093-4119-980A-7DD2E63AAB63}"/>
              </a:ext>
            </a:extLst>
          </p:cNvPr>
          <p:cNvSpPr/>
          <p:nvPr/>
        </p:nvSpPr>
        <p:spPr>
          <a:xfrm>
            <a:off x="532717" y="412013"/>
            <a:ext cx="8311243" cy="1200329"/>
          </a:xfrm>
          <a:prstGeom prst="rect">
            <a:avLst/>
          </a:prstGeom>
        </p:spPr>
        <p:txBody>
          <a:bodyPr wrap="square">
            <a:spAutoFit/>
          </a:bodyPr>
          <a:lstStyle/>
          <a:p>
            <a:pPr marL="342900" indent="-342900">
              <a:buFontTx/>
              <a:buChar char="-"/>
            </a:pPr>
            <a:r>
              <a:rPr lang="vi-VN" sz="2400" dirty="0">
                <a:solidFill>
                  <a:schemeClr val="tx2">
                    <a:lumMod val="10000"/>
                  </a:schemeClr>
                </a:solidFill>
              </a:rPr>
              <a:t>Thảo luận về cách ứng xử trong mỗi tình huống.</a:t>
            </a:r>
          </a:p>
          <a:p>
            <a:pPr marL="342900" indent="-342900">
              <a:buFontTx/>
              <a:buChar char="-"/>
            </a:pPr>
            <a:r>
              <a:rPr lang="vi-VN" sz="2400" dirty="0">
                <a:solidFill>
                  <a:schemeClr val="tx2">
                    <a:lumMod val="10000"/>
                  </a:schemeClr>
                </a:solidFill>
              </a:rPr>
              <a:t>Sắm vai theo cách ứng xử phù hợp.</a:t>
            </a:r>
          </a:p>
          <a:p>
            <a:pPr marL="342900" indent="-342900">
              <a:buFontTx/>
              <a:buChar char="-"/>
            </a:pPr>
            <a:r>
              <a:rPr lang="vi-VN" sz="2400" dirty="0">
                <a:solidFill>
                  <a:schemeClr val="tx2">
                    <a:lumMod val="10000"/>
                  </a:schemeClr>
                </a:solidFill>
              </a:rPr>
              <a:t>Nêu điều em học được qua việc sắm vai.</a:t>
            </a:r>
          </a:p>
        </p:txBody>
      </p:sp>
      <p:pic>
        <p:nvPicPr>
          <p:cNvPr id="4" name="Picture 3">
            <a:extLst>
              <a:ext uri="{FF2B5EF4-FFF2-40B4-BE49-F238E27FC236}">
                <a16:creationId xmlns:a16="http://schemas.microsoft.com/office/drawing/2014/main" id="{EF249997-11FC-426B-A816-2900CA7EA31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532716" y="1653865"/>
            <a:ext cx="3734484" cy="30516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E074E6AF-55F5-5A4C-B665-9DC6ACB16A2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4963169" y="1653865"/>
            <a:ext cx="3734484" cy="30516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1847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left)">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left)">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wipe(left)">
                                      <p:cBhvr>
                                        <p:cTn id="22" dur="500"/>
                                        <p:tgtEl>
                                          <p:spTgt spid="9">
                                            <p:txEl>
                                              <p:pRg st="2" end="2"/>
                                            </p:txEl>
                                          </p:spTgt>
                                        </p:tgtEl>
                                      </p:cBhvr>
                                    </p:animEffect>
                                  </p:childTnLst>
                                </p:cTn>
                              </p:par>
                            </p:childTnLst>
                          </p:cTn>
                        </p:par>
                        <p:par>
                          <p:cTn id="23" fill="hold">
                            <p:stCondLst>
                              <p:cond delay="500"/>
                            </p:stCondLst>
                            <p:childTnLst>
                              <p:par>
                                <p:cTn id="24" presetID="53" presetClass="entr" presetSubtype="16"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9" grpId="0" build="p"/>
    </p:bldLst>
  </p:timing>
</p:sld>
</file>

<file path=ppt/theme/theme1.xml><?xml version="1.0" encoding="utf-8"?>
<a:theme xmlns:a="http://schemas.openxmlformats.org/drawingml/2006/main" name="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1459</TotalTime>
  <Words>936</Words>
  <Application>Microsoft Office PowerPoint</Application>
  <PresentationFormat>On-screen Show (16:9)</PresentationFormat>
  <Paragraphs>72</Paragraphs>
  <Slides>29</Slides>
  <Notes>4</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Baloo 2</vt:lpstr>
      <vt:lpstr>Arial</vt:lpstr>
      <vt:lpstr>Pangolin</vt:lpstr>
      <vt:lpstr>UTM Cookies</vt:lpstr>
      <vt:lpstr>HP001 4H</vt:lpstr>
      <vt:lpstr>UTM Androgyne</vt:lpstr>
      <vt:lpstr>Calibri</vt:lpstr>
      <vt:lpstr>HP001 4 hàng</vt:lpstr>
      <vt:lpstr>English Vocabulary Workshop by Slidesgo</vt:lpstr>
      <vt:lpstr>Office 主题</vt:lpstr>
      <vt:lpstr>Bài 24: Phòng tránh bị bắt cóc</vt:lpstr>
      <vt:lpstr>PowerPoint Presentation</vt:lpstr>
      <vt:lpstr>PowerPoint Presentation</vt:lpstr>
      <vt:lpstr>PowerPoint Presentation</vt:lpstr>
      <vt:lpstr>PowerPoint Presentation</vt:lpstr>
      <vt:lpstr>PowerPoint Presentation</vt:lpstr>
      <vt:lpstr>Làm thế nào để nhận ra được đúng thành viên của tổ mình? Vừa lắng nghe giọng nói, vừa biết đặt câu hỏi và lắng nghe câu trả lời. Như vậy chúng ta sẽ phân biệt được người quen- người thân- người lạ.</vt:lpstr>
      <vt:lpstr>PowerPoint Presentation</vt:lpstr>
      <vt:lpstr>PowerPoint Presentation</vt:lpstr>
      <vt:lpstr>PowerPoint Presentation</vt:lpstr>
      <vt:lpstr>PowerPoint Presentation</vt:lpstr>
      <vt:lpstr>Chúng ta cần biết cách tự bảo vệ mình và hãy nhanh chóng tìm kiếm sự trợ giúp từ những người lớn đáng tin cậy.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người xấu có rất nhiều cách khác nhau để dụ dỗ chúng ta đi cùng họ. Vì vậy chúng ta cần cảnh giác.</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VOCABULARY</dc:title>
  <dc:creator>L.U</dc:creator>
  <cp:lastModifiedBy>Hằng Nguyễn</cp:lastModifiedBy>
  <cp:revision>68</cp:revision>
  <dcterms:modified xsi:type="dcterms:W3CDTF">2022-02-22T08:27:28Z</dcterms:modified>
</cp:coreProperties>
</file>