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9" r:id="rId3"/>
    <p:sldId id="289" r:id="rId4"/>
    <p:sldId id="298" r:id="rId5"/>
    <p:sldId id="303" r:id="rId6"/>
    <p:sldId id="299" r:id="rId7"/>
    <p:sldId id="304" r:id="rId8"/>
    <p:sldId id="300" r:id="rId9"/>
    <p:sldId id="260" r:id="rId10"/>
    <p:sldId id="302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62" r:id="rId19"/>
    <p:sldId id="305" r:id="rId20"/>
    <p:sldId id="286" r:id="rId21"/>
    <p:sldId id="268" r:id="rId22"/>
    <p:sldId id="272" r:id="rId23"/>
    <p:sldId id="281" r:id="rId24"/>
    <p:sldId id="283" r:id="rId25"/>
    <p:sldId id="282" r:id="rId26"/>
    <p:sldId id="284" r:id="rId27"/>
    <p:sldId id="285" r:id="rId28"/>
    <p:sldId id="277" r:id="rId29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5DB4"/>
    <a:srgbClr val="0000FF"/>
    <a:srgbClr val="FFD85D"/>
    <a:srgbClr val="FFCD2F"/>
    <a:srgbClr val="FFD44B"/>
    <a:srgbClr val="71DAFF"/>
    <a:srgbClr val="FFD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35" autoAdjust="0"/>
    <p:restoredTop sz="91637" autoAdjust="0"/>
  </p:normalViewPr>
  <p:slideViewPr>
    <p:cSldViewPr>
      <p:cViewPr varScale="1">
        <p:scale>
          <a:sx n="68" d="100"/>
          <a:sy n="68" d="100"/>
        </p:scale>
        <p:origin x="510" y="66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Do HS đã</a:t>
            </a:r>
            <a:r>
              <a:rPr lang="en-US" baseline="0" smtClean="0"/>
              <a:t> nắm được quy luật ghép tiếng nên mình đã thay đổi hình thức ghép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48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phà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343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phà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531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Cổ</a:t>
            </a:r>
            <a:r>
              <a:rPr lang="en-US" baseline="0" smtClean="0"/>
              <a:t> vũ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462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544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chủ động</a:t>
            </a:r>
            <a:r>
              <a:rPr lang="en-US" baseline="0" smtClean="0"/>
              <a:t> hỏi HS để khai thác nội dung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463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Câu</a:t>
            </a:r>
            <a:r>
              <a:rPr lang="en-US" baseline="0" smtClean="0"/>
              <a:t> dài nên GV hướng dẫn viết bảng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988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slide" Target="slide3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slide" Target="slide3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slide" Target="slide3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</a:t>
            </a:r>
            <a:r>
              <a:rPr lang="en-US" sz="10600" b="1" smtClean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VIỆT </a:t>
            </a:r>
            <a:r>
              <a:rPr lang="en-US" sz="10600" b="1" smtClean="0">
                <a:solidFill>
                  <a:schemeClr val="bg1"/>
                </a:solidFill>
                <a:latin typeface=".VnArialH" pitchFamily="34" charset="0"/>
                <a:ea typeface="AvantGarde" pitchFamily="2" charset="0"/>
                <a:cs typeface="AvantGarde" pitchFamily="2" charset="0"/>
              </a:rPr>
              <a:t>1</a:t>
            </a:r>
            <a:endParaRPr lang="en-US" sz="10600" b="1">
              <a:solidFill>
                <a:schemeClr val="bg1"/>
              </a:solidFill>
              <a:latin typeface=".VnArialH" pitchFamily="34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233319" y="3352800"/>
            <a:ext cx="55106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mtClean="0"/>
              <a:t>Sách Tiếng Việt trang 72 - 73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90215" y="1901371"/>
            <a:ext cx="11437794" cy="2137229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660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 bé ở Thủ đô. </a:t>
            </a:r>
            <a:r>
              <a:rPr lang="en-US" sz="6600">
                <a:solidFill>
                  <a:srgbClr val="00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Thủ đô có Bờ </a:t>
            </a:r>
            <a:r>
              <a:rPr lang="en-US" sz="6600" smtClean="0">
                <a:solidFill>
                  <a:srgbClr val="00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Hồ. </a:t>
            </a:r>
            <a:r>
              <a:rPr lang="en-US" sz="6600">
                <a:solidFill>
                  <a:srgbClr val="F55DB4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Quê bé ở Phú Thọ.</a:t>
            </a:r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Phú Thọ có chè, có cọ. </a:t>
            </a:r>
            <a:r>
              <a:rPr lang="en-US" sz="660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Xa</a:t>
            </a:r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nhà, bé nhớ mẹ. </a:t>
            </a:r>
            <a:r>
              <a:rPr lang="en-US" sz="6600">
                <a:solidFill>
                  <a:srgbClr val="00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Xa quê, bé nhớ bà. </a:t>
            </a:r>
          </a:p>
        </p:txBody>
      </p:sp>
    </p:spTree>
    <p:extLst>
      <p:ext uri="{BB962C8B-B14F-4D97-AF65-F5344CB8AC3E}">
        <p14:creationId xmlns:p14="http://schemas.microsoft.com/office/powerpoint/2010/main" val="242309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hơi mở nguồn lực, tăng tốc phát triển cho Hà Nộ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8" y="34290"/>
            <a:ext cx="12070080" cy="678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38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hủ Đô Hà Nội Ngàn Năm Văn Hiế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0"/>
          <a:stretch/>
        </p:blipFill>
        <p:spPr bwMode="auto">
          <a:xfrm>
            <a:off x="0" y="0"/>
            <a:ext cx="5230812" cy="3902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Bí thư Thành ủy Hà Nôi: Xây dựng Thủ đô xứng tầm khu vực và thế giới | Kinh  tế | Vietnam+ (VietnamPlus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488" y="2571750"/>
            <a:ext cx="56959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62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à Nội – Thành phố sáng tạo một mục tiêu phát triển Thủ đô nhiệm kỳ tớ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431" y="-192882"/>
            <a:ext cx="12573000" cy="707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37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ướng Dẫn Tham Quan Lăng Bác Cực Chi Tiết Từ A Đến Z - Halo Trav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19" y="838200"/>
            <a:ext cx="4418521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Mùa hè Hà Nội - Nhịp sống Hà Nộ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940" y="838200"/>
            <a:ext cx="7278629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543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Đến Phú Thọ check-in đồi chè Long Cốc đẹp mộng mơ này - iVIVU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919" y="19050"/>
            <a:ext cx="4175919" cy="417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Kinh nghiệm du lịch Phú Th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920" y="4245569"/>
            <a:ext cx="4179888" cy="261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Khám Phá 8 Đồi Chè Đẹp Mê Hồn Dọc Ba Miền Đất Nước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82"/>
          <a:stretch/>
        </p:blipFill>
        <p:spPr bwMode="auto">
          <a:xfrm>
            <a:off x="213518" y="914400"/>
            <a:ext cx="7582591" cy="493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48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Những khúc ca xanh về miền đất Tổ - BaoHaiDuo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19" y="14179"/>
            <a:ext cx="10229850" cy="6824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88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ừng cọ, đồi chè&quot; ở Phú Thọ - AllTour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096" y="1771"/>
            <a:ext cx="9177813" cy="688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19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813719" y="152400"/>
            <a:ext cx="8792308" cy="455295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236" y="2818047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  <a:endParaRPr lang="en-US" sz="9600" b="1">
              <a:solidFill>
                <a:srgbClr val="0070C0"/>
              </a:solidFill>
              <a:latin typeface="DomCasual" pitchFamily="18" charset="0"/>
              <a:ea typeface="DomCasual" pitchFamily="18" charset="0"/>
              <a:cs typeface="DomCasua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êu Hà Nội - Tốp ca Thiếu Nhi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61838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34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1D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84457" y="-167310"/>
            <a:ext cx="11739552" cy="2228647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11478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114780"/>
                </a:lnTo>
                <a:lnTo>
                  <a:pt x="0" y="1219732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19" y="347344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80130" y="295634"/>
            <a:ext cx="1422278" cy="676911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600" b="1" smtClean="0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  <a:endParaRPr lang="en-US" sz="3600" b="1">
              <a:solidFill>
                <a:schemeClr val="bg1"/>
              </a:solidFill>
              <a:latin typeface="Arrus-Black" pitchFamily="18" charset="0"/>
              <a:ea typeface="Arrus-Black" pitchFamily="18" charset="0"/>
              <a:cs typeface="Arrus-Black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372015" y="838200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 smtClean="0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30</a:t>
            </a:r>
            <a:endParaRPr lang="en-US" sz="5300" b="1">
              <a:solidFill>
                <a:srgbClr val="1BBF23"/>
              </a:solidFill>
              <a:latin typeface=".VnCooper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200450" y="2395322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37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3113088" y="202951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 TẬP</a:t>
            </a:r>
          </a:p>
          <a:p>
            <a:pPr>
              <a:lnSpc>
                <a:spcPct val="120000"/>
              </a:lnSpc>
            </a:pPr>
            <a:r>
              <a:rPr lang="en-US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 KỂ CHUYỆN</a:t>
            </a:r>
            <a:endParaRPr lang="en-US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006331"/>
              </p:ext>
            </p:extLst>
          </p:nvPr>
        </p:nvGraphicFramePr>
        <p:xfrm>
          <a:off x="4099719" y="2434679"/>
          <a:ext cx="7555375" cy="4215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1075"/>
                <a:gridCol w="1511075"/>
                <a:gridCol w="1511075"/>
                <a:gridCol w="1511075"/>
                <a:gridCol w="1511075"/>
              </a:tblGrid>
              <a:tr h="84300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</a:tr>
              <a:tr h="84300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</a:tr>
              <a:tr h="84300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</a:tr>
              <a:tr h="84300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</a:tr>
              <a:tr h="84300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</a:tr>
            </a:tbl>
          </a:graphicData>
        </a:graphic>
      </p:graphicFrame>
      <p:sp>
        <p:nvSpPr>
          <p:cNvPr id="102" name="Title 1"/>
          <p:cNvSpPr txBox="1">
            <a:spLocks/>
          </p:cNvSpPr>
          <p:nvPr/>
        </p:nvSpPr>
        <p:spPr>
          <a:xfrm>
            <a:off x="4204444" y="334275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4204444" y="4174626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4204444" y="5006502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4204444" y="5838378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5729243" y="2492603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9" name="Title 1"/>
          <p:cNvSpPr txBox="1">
            <a:spLocks/>
          </p:cNvSpPr>
          <p:nvPr/>
        </p:nvSpPr>
        <p:spPr>
          <a:xfrm>
            <a:off x="7254042" y="2492603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0" name="Title 1"/>
          <p:cNvSpPr txBox="1">
            <a:spLocks/>
          </p:cNvSpPr>
          <p:nvPr/>
        </p:nvSpPr>
        <p:spPr>
          <a:xfrm>
            <a:off x="8778841" y="2492603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51" name="Title 1"/>
          <p:cNvSpPr txBox="1">
            <a:spLocks/>
          </p:cNvSpPr>
          <p:nvPr/>
        </p:nvSpPr>
        <p:spPr>
          <a:xfrm>
            <a:off x="10303640" y="2492603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5522733" y="3290301"/>
            <a:ext cx="1672877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pha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5" name="Title 1"/>
          <p:cNvSpPr txBox="1">
            <a:spLocks/>
          </p:cNvSpPr>
          <p:nvPr/>
        </p:nvSpPr>
        <p:spPr>
          <a:xfrm>
            <a:off x="7194109" y="3333451"/>
            <a:ext cx="1584731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phe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>
            <a:off x="8684778" y="3333451"/>
            <a:ext cx="1490668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phê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10175445" y="3333451"/>
            <a:ext cx="1479649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phơ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8" name="Title 1"/>
          <p:cNvSpPr txBox="1">
            <a:spLocks/>
          </p:cNvSpPr>
          <p:nvPr/>
        </p:nvSpPr>
        <p:spPr>
          <a:xfrm>
            <a:off x="5699918" y="4137026"/>
            <a:ext cx="1554123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qua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9" name="Title 1"/>
          <p:cNvSpPr txBox="1">
            <a:spLocks/>
          </p:cNvSpPr>
          <p:nvPr/>
        </p:nvSpPr>
        <p:spPr>
          <a:xfrm>
            <a:off x="7190586" y="4137026"/>
            <a:ext cx="1494191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que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0" name="Title 1"/>
          <p:cNvSpPr txBox="1">
            <a:spLocks/>
          </p:cNvSpPr>
          <p:nvPr/>
        </p:nvSpPr>
        <p:spPr>
          <a:xfrm>
            <a:off x="8681254" y="4137026"/>
            <a:ext cx="1494191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quê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1" name="Title 1"/>
          <p:cNvSpPr txBox="1">
            <a:spLocks/>
          </p:cNvSpPr>
          <p:nvPr/>
        </p:nvSpPr>
        <p:spPr>
          <a:xfrm>
            <a:off x="10171923" y="4137026"/>
            <a:ext cx="1623996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quơ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2" name="Title 1"/>
          <p:cNvSpPr txBox="1">
            <a:spLocks/>
          </p:cNvSpPr>
          <p:nvPr/>
        </p:nvSpPr>
        <p:spPr>
          <a:xfrm>
            <a:off x="5699919" y="5029200"/>
            <a:ext cx="1318506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va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3" name="Title 1"/>
          <p:cNvSpPr txBox="1">
            <a:spLocks/>
          </p:cNvSpPr>
          <p:nvPr/>
        </p:nvSpPr>
        <p:spPr>
          <a:xfrm>
            <a:off x="7190587" y="5029200"/>
            <a:ext cx="1318506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ve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4" name="Title 1"/>
          <p:cNvSpPr txBox="1">
            <a:spLocks/>
          </p:cNvSpPr>
          <p:nvPr/>
        </p:nvSpPr>
        <p:spPr>
          <a:xfrm>
            <a:off x="8681255" y="5029200"/>
            <a:ext cx="1318506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vê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5" name="Title 1"/>
          <p:cNvSpPr txBox="1">
            <a:spLocks/>
          </p:cNvSpPr>
          <p:nvPr/>
        </p:nvSpPr>
        <p:spPr>
          <a:xfrm>
            <a:off x="10171923" y="5029200"/>
            <a:ext cx="1318506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vơ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6" name="Title 1"/>
          <p:cNvSpPr txBox="1">
            <a:spLocks/>
          </p:cNvSpPr>
          <p:nvPr/>
        </p:nvSpPr>
        <p:spPr>
          <a:xfrm>
            <a:off x="5699919" y="5832476"/>
            <a:ext cx="1318506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xa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7" name="Title 1"/>
          <p:cNvSpPr txBox="1">
            <a:spLocks/>
          </p:cNvSpPr>
          <p:nvPr/>
        </p:nvSpPr>
        <p:spPr>
          <a:xfrm>
            <a:off x="7190587" y="5832476"/>
            <a:ext cx="1318506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xe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8" name="Title 1"/>
          <p:cNvSpPr txBox="1">
            <a:spLocks/>
          </p:cNvSpPr>
          <p:nvPr/>
        </p:nvSpPr>
        <p:spPr>
          <a:xfrm>
            <a:off x="8681255" y="5832476"/>
            <a:ext cx="1318506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xê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9" name="Title 1"/>
          <p:cNvSpPr txBox="1">
            <a:spLocks/>
          </p:cNvSpPr>
          <p:nvPr/>
        </p:nvSpPr>
        <p:spPr>
          <a:xfrm>
            <a:off x="10171923" y="5832476"/>
            <a:ext cx="1318506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xơ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  <p:bldP spid="102" grpId="0"/>
      <p:bldP spid="44" grpId="0"/>
      <p:bldP spid="45" grpId="0"/>
      <p:bldP spid="46" grpId="0"/>
      <p:bldP spid="48" grpId="0"/>
      <p:bldP spid="49" grpId="0"/>
      <p:bldP spid="50" grpId="0"/>
      <p:bldP spid="51" grpId="0"/>
      <p:bldP spid="52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37"/>
          <a:stretch/>
        </p:blipFill>
        <p:spPr bwMode="auto">
          <a:xfrm>
            <a:off x="24590" y="1600200"/>
            <a:ext cx="12137248" cy="3685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-4510881" y="2838450"/>
            <a:ext cx="18135600" cy="201573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1220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l-GR" sz="12200">
                <a:solidFill>
                  <a:srgbClr val="FF0000"/>
                </a:solidFill>
                <a:latin typeface="HP001 4 hàng" pitchFamily="34" charset="0"/>
              </a:rPr>
              <a:t> ε</a:t>
            </a:r>
            <a:r>
              <a:rPr lang="vi-VN" sz="12200">
                <a:solidFill>
                  <a:srgbClr val="FF0000"/>
                </a:solidFill>
                <a:latin typeface="HP001 4 hàng" pitchFamily="34" charset="0"/>
              </a:rPr>
              <a:t>ia Ǖ</a:t>
            </a:r>
            <a:r>
              <a:rPr lang="el-GR" sz="12200">
                <a:solidFill>
                  <a:srgbClr val="FF0000"/>
                </a:solidFill>
                <a:latin typeface="HP001 4 hàng" pitchFamily="34" charset="0"/>
              </a:rPr>
              <a:t>ί</a:t>
            </a:r>
            <a:r>
              <a:rPr lang="vi-VN" sz="12200">
                <a:solidFill>
                  <a:srgbClr val="FF0000"/>
                </a:solidFill>
                <a:latin typeface="HP001 4 hàng" pitchFamily="34" charset="0"/>
              </a:rPr>
              <a:t>à </a:t>
            </a:r>
            <a:r>
              <a:rPr lang="el-GR" sz="12200">
                <a:solidFill>
                  <a:srgbClr val="FF0000"/>
                </a:solidFill>
                <a:latin typeface="HP001 4 hàng" pitchFamily="34" charset="0"/>
              </a:rPr>
              <a:t>ε</a:t>
            </a:r>
            <a:r>
              <a:rPr lang="vi-VN" sz="12200">
                <a:solidFill>
                  <a:srgbClr val="FF0000"/>
                </a:solidFill>
                <a:latin typeface="HP001 4 hàng" pitchFamily="34" charset="0"/>
              </a:rPr>
              <a:t>o </a:t>
            </a:r>
            <a:r>
              <a:rPr lang="el-GR" sz="12200">
                <a:solidFill>
                  <a:srgbClr val="FF0000"/>
                </a:solidFill>
                <a:latin typeface="HP001 4 hàng" pitchFamily="34" charset="0"/>
              </a:rPr>
              <a:t>χ≠ </a:t>
            </a:r>
            <a:endParaRPr lang="en-US" sz="12200">
              <a:solidFill>
                <a:srgbClr val="FF0000"/>
              </a:solidFill>
              <a:latin typeface="HP001 4 hàng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17" name="Rounded Rectangle 16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952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15396" y="203422"/>
            <a:ext cx="3382243" cy="941185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119" y="1144607"/>
            <a:ext cx="9153565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34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14">
            <a:extLst>
              <a:ext uri="{FF2B5EF4-FFF2-40B4-BE49-F238E27FC236}">
                <a16:creationId xmlns="" xmlns:a16="http://schemas.microsoft.com/office/drawing/2014/main" xmlns:lc="http://schemas.openxmlformats.org/drawingml/2006/lockedCanvas" id="{FE321B6A-AE05-42F1-BF68-60EA5CECEF77}"/>
              </a:ext>
            </a:extLst>
          </p:cNvPr>
          <p:cNvGrpSpPr/>
          <p:nvPr/>
        </p:nvGrpSpPr>
        <p:grpSpPr>
          <a:xfrm>
            <a:off x="2194719" y="389604"/>
            <a:ext cx="9205993" cy="6524786"/>
            <a:chOff x="2444748" y="555045"/>
            <a:chExt cx="7282048" cy="5727454"/>
          </a:xfrm>
        </p:grpSpPr>
        <p:sp>
          <p:nvSpPr>
            <p:cNvPr id="14" name="Freeform: Shape 10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7500081E-F564-4513-A350-13970AFCAEC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" name="Freeform: Shape 11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61C2E04B-B1F4-4D13-A437-33CC9D134FC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2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C5674F7D-7C5D-4FFB-974D-F31C76A651B2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" name="Freeform: Shape 13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9CEC8E02-869B-4F10-AE50-0AB2B3880C3C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Freeform: Shape 14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E39ED037-185D-4496-8224-1006913919B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9" name="Freeform: Shape 15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F3F25A6E-1B55-4E06-BC06-42521BD2727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Freeform: Shape 16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1CB8120A-881D-4445-AE1B-D01327D6FABF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1" name="Freeform: Shape 17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9A11AA7F-BDA3-4021-A1C3-18D8F616184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pic>
        <p:nvPicPr>
          <p:cNvPr id="2" name="kể chuyện lớp 1 kiến và dễ mèn sách kết nối tri thức với cuộc sống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30786" y="723900"/>
            <a:ext cx="8345983" cy="469469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15396" y="203422"/>
            <a:ext cx="4036722" cy="941185"/>
            <a:chOff x="63500" y="1429216"/>
            <a:chExt cx="3035050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498941" y="1429216"/>
              <a:ext cx="259960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Kể chuyện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6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32919" y="327016"/>
            <a:ext cx="6172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Kiến và dế mèn</a:t>
            </a:r>
            <a:endParaRPr lang="en-US" sz="6000" b="1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5" t="25833" r="49075" b="42600"/>
          <a:stretch/>
        </p:blipFill>
        <p:spPr>
          <a:xfrm>
            <a:off x="3322621" y="1254910"/>
            <a:ext cx="5349098" cy="552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44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67" t="26423" r="4563" b="42010"/>
          <a:stretch/>
        </p:blipFill>
        <p:spPr>
          <a:xfrm>
            <a:off x="2623664" y="94263"/>
            <a:ext cx="6472409" cy="668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04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3" t="58934" r="48613" b="5902"/>
          <a:stretch/>
        </p:blipFill>
        <p:spPr>
          <a:xfrm>
            <a:off x="3337719" y="304800"/>
            <a:ext cx="5209854" cy="613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41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79" t="59155" r="4951" b="9278"/>
          <a:stretch/>
        </p:blipFill>
        <p:spPr>
          <a:xfrm>
            <a:off x="2880519" y="94263"/>
            <a:ext cx="6472409" cy="668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7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32919" y="327016"/>
            <a:ext cx="6172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Kiến và dế mèn</a:t>
            </a:r>
            <a:endParaRPr lang="en-US" sz="6000" b="1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5" t="25833" r="5206" b="42600"/>
          <a:stretch/>
        </p:blipFill>
        <p:spPr>
          <a:xfrm>
            <a:off x="80169" y="1330388"/>
            <a:ext cx="6038850" cy="31197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5" t="58231" r="7088" b="5555"/>
          <a:stretch/>
        </p:blipFill>
        <p:spPr>
          <a:xfrm>
            <a:off x="5954912" y="3048000"/>
            <a:ext cx="5979521" cy="362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55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889919" y="38100"/>
            <a:ext cx="8792308" cy="45529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00058" y="2690812"/>
            <a:ext cx="6534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  <a:endParaRPr lang="en-US" sz="8000">
              <a:latin typeface="Bandit" pitchFamily="18" charset="0"/>
              <a:ea typeface="Bandit" pitchFamily="18" charset="0"/>
              <a:cs typeface="Bandi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"/>
          <a:stretch/>
        </p:blipFill>
        <p:spPr>
          <a:xfrm>
            <a:off x="76200" y="0"/>
            <a:ext cx="12009438" cy="68580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829085" y="984921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1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5196726" y="485424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2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3692093" y="2825216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3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661319" y="4419600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4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5597477" y="4860965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5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558120" y="1185297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7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062119" y="3036269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6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12" name="Title 1">
            <a:hlinkClick r:id="rId4" action="ppaction://hlinksldjump"/>
          </p:cNvPr>
          <p:cNvSpPr txBox="1">
            <a:spLocks/>
          </p:cNvSpPr>
          <p:nvPr/>
        </p:nvSpPr>
        <p:spPr>
          <a:xfrm>
            <a:off x="991361" y="1420977"/>
            <a:ext cx="226188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phố</a:t>
            </a:r>
            <a:r>
              <a:rPr lang="en-US" sz="54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cổ</a:t>
            </a:r>
            <a:endParaRPr lang="en-US" sz="54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>
            <a:hlinkClick r:id="rId5" action="ppaction://hlinksldjump"/>
          </p:cNvPr>
          <p:cNvSpPr txBox="1">
            <a:spLocks/>
          </p:cNvSpPr>
          <p:nvPr/>
        </p:nvSpPr>
        <p:spPr>
          <a:xfrm>
            <a:off x="4502553" y="1072935"/>
            <a:ext cx="2890031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qua </a:t>
            </a:r>
            <a:r>
              <a:rPr lang="en-US" sz="48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phà</a:t>
            </a:r>
            <a:endParaRPr lang="en-US" sz="4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>
            <a:hlinkClick r:id="rId6" action="ppaction://hlinksldjump"/>
          </p:cNvPr>
          <p:cNvSpPr txBox="1">
            <a:spLocks/>
          </p:cNvSpPr>
          <p:nvPr/>
        </p:nvSpPr>
        <p:spPr>
          <a:xfrm>
            <a:off x="8262494" y="1442822"/>
            <a:ext cx="2890031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vỉa</a:t>
            </a:r>
            <a:r>
              <a:rPr lang="en-US" sz="54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</a:t>
            </a:r>
            <a:endParaRPr lang="en-US" sz="54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>
            <a:hlinkClick r:id="rId7" action="ppaction://hlinksldjump"/>
          </p:cNvPr>
          <p:cNvSpPr txBox="1">
            <a:spLocks/>
          </p:cNvSpPr>
          <p:nvPr/>
        </p:nvSpPr>
        <p:spPr>
          <a:xfrm>
            <a:off x="3261519" y="3268965"/>
            <a:ext cx="2890031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đá</a:t>
            </a:r>
            <a:r>
              <a:rPr lang="en-US" sz="54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quý</a:t>
            </a:r>
            <a:endParaRPr lang="en-US" sz="54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790985" y="5084306"/>
            <a:ext cx="2890031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xa xa</a:t>
            </a:r>
            <a:endParaRPr lang="en-US" sz="54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5137957" y="5354922"/>
            <a:ext cx="2890031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xứ sở</a:t>
            </a:r>
            <a:endParaRPr lang="en-US" sz="54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>
            <a:hlinkClick r:id="rId2" action="ppaction://hlinksldjump"/>
          </p:cNvPr>
          <p:cNvSpPr txBox="1">
            <a:spLocks/>
          </p:cNvSpPr>
          <p:nvPr/>
        </p:nvSpPr>
        <p:spPr>
          <a:xfrm rot="658454">
            <a:off x="7513855" y="3679826"/>
            <a:ext cx="2890031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cổ</a:t>
            </a:r>
            <a:r>
              <a:rPr lang="en-US" sz="54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vũ</a:t>
            </a:r>
            <a:endParaRPr lang="en-US" sz="54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4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19" y="228600"/>
            <a:ext cx="6225245" cy="40386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685" y="2247900"/>
            <a:ext cx="6526967" cy="43434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127919" y="4876800"/>
            <a:ext cx="419100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phố</a:t>
            </a:r>
            <a:r>
              <a:rPr lang="en-US" sz="96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9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cổ</a:t>
            </a:r>
            <a:endParaRPr lang="en-US" sz="9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" y="557906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02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Ôtô xếp hàng dài chờ qua phà Rạch Miễu - VnExpre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319" y="76200"/>
            <a:ext cx="7315200" cy="5017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Tuyến phà Cần Giờ-Vũng Tàu: Rút ngắn khoảng cách, giảm tải áp lực giao thô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721" y="127962"/>
            <a:ext cx="7409998" cy="491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337719" y="5410200"/>
            <a:ext cx="6248400" cy="838200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qua </a:t>
            </a:r>
            <a:r>
              <a:rPr lang="en-US" sz="9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phà</a:t>
            </a:r>
            <a:endParaRPr lang="en-US" sz="9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" name="Picture 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719" y="5093911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790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Sẽ thuê chuyên cơ chở người hâm mộ sang cổ vũ U23 Việt Nam | Tour mới |  Vietnam+ (VietnamPlus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919" y="37514"/>
            <a:ext cx="8415997" cy="524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àng chục người bị lừa đi tour sang Trung Quốc cổ vũ bóng đá | Pháp luật |  Vietnam+ (VietnamPlus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119" y="37514"/>
            <a:ext cx="9372600" cy="528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261519" y="5715000"/>
            <a:ext cx="563880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cổ</a:t>
            </a:r>
            <a:r>
              <a:rPr lang="en-US" sz="96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9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vũ</a:t>
            </a:r>
            <a:endParaRPr lang="en-US" sz="9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719" y="5093911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891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518" y="152400"/>
            <a:ext cx="6889447" cy="4876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719" y="178190"/>
            <a:ext cx="7620000" cy="5442857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328319" y="5791200"/>
            <a:ext cx="472440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vỉa</a:t>
            </a:r>
            <a:r>
              <a:rPr lang="en-US" sz="96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9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</a:t>
            </a:r>
            <a:endParaRPr lang="en-US" sz="9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719" y="5093911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940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19" y="762000"/>
            <a:ext cx="5285586" cy="3429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119" y="750277"/>
            <a:ext cx="3440723" cy="344072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490119" y="4941887"/>
            <a:ext cx="556260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đá</a:t>
            </a:r>
            <a:r>
              <a:rPr lang="en-US" sz="96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9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quý</a:t>
            </a:r>
            <a:endParaRPr lang="en-US" sz="9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719" y="5093911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457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/>
          <p:cNvSpPr/>
          <p:nvPr/>
        </p:nvSpPr>
        <p:spPr>
          <a:xfrm>
            <a:off x="365919" y="1066800"/>
            <a:ext cx="11430000" cy="4191000"/>
          </a:xfrm>
          <a:prstGeom prst="rect">
            <a:avLst/>
          </a:prstGeom>
          <a:solidFill>
            <a:srgbClr val="FFCD2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60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Nhà bé ở Thủ đô. Thủ đô có Bờ Hồ. Quê bé ở Phú Thọ. Phú Thọ có chè, có cọ. Xa nhà, bé nhớ mẹ. Xa quê, bé nhớ bà.</a:t>
            </a:r>
            <a:endParaRPr lang="en-US" sz="600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7177805" y="1314997"/>
            <a:ext cx="228600" cy="914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1575197" y="2196918"/>
            <a:ext cx="228600" cy="914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7851774" y="2196918"/>
            <a:ext cx="228600" cy="914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3823062" y="3251190"/>
            <a:ext cx="228600" cy="914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5547519" y="4165590"/>
            <a:ext cx="228600" cy="914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0652919" y="3251190"/>
            <a:ext cx="228600" cy="914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7406405" y="1028848"/>
            <a:ext cx="617614" cy="533105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.VnArial" pitchFamily="34" charset="0"/>
              </a:rPr>
              <a:t>2</a:t>
            </a:r>
            <a:endParaRPr lang="en-US" sz="3200" dirty="0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761339" y="1097496"/>
            <a:ext cx="561467" cy="484641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chemeClr val="tx1"/>
                </a:solidFill>
                <a:latin typeface=".VnArial" pitchFamily="34" charset="0"/>
              </a:rPr>
              <a:t>1</a:t>
            </a:r>
            <a:endParaRPr lang="en-US" sz="3200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890029" y="2128237"/>
            <a:ext cx="561467" cy="440583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.VnArial" pitchFamily="34" charset="0"/>
              </a:rPr>
              <a:t>3</a:t>
            </a:r>
            <a:endParaRPr lang="en-US" sz="3200" dirty="0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8210558" y="2033042"/>
            <a:ext cx="561467" cy="404489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chemeClr val="tx1"/>
                </a:solidFill>
                <a:latin typeface=".VnArial" pitchFamily="34" charset="0"/>
              </a:rPr>
              <a:t>4</a:t>
            </a:r>
            <a:endParaRPr lang="en-US" sz="3200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4118936" y="2993777"/>
            <a:ext cx="561467" cy="440583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.VnArial" pitchFamily="34" charset="0"/>
              </a:rPr>
              <a:t>5</a:t>
            </a:r>
            <a:endParaRPr lang="en-US" sz="3200" dirty="0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0767219" y="2978204"/>
            <a:ext cx="561467" cy="50802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.VnArial" pitchFamily="34" charset="0"/>
              </a:rPr>
              <a:t>6</a:t>
            </a:r>
            <a:endParaRPr lang="en-US" sz="3200" dirty="0">
              <a:solidFill>
                <a:schemeClr val="tx1"/>
              </a:solidFill>
              <a:latin typeface=".VnArial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8214520" y="2171391"/>
            <a:ext cx="121919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613190" y="2993777"/>
            <a:ext cx="2038730" cy="5868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7099808" y="3007757"/>
            <a:ext cx="2624263" cy="1966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5255703" y="2128237"/>
            <a:ext cx="104083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1340</TotalTime>
  <Words>162</Words>
  <Application>Microsoft Office PowerPoint</Application>
  <PresentationFormat>Custom</PresentationFormat>
  <Paragraphs>85</Paragraphs>
  <Slides>28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.VnArial</vt:lpstr>
      <vt:lpstr>.VnArialH</vt:lpstr>
      <vt:lpstr>.VnCooper</vt:lpstr>
      <vt:lpstr>Arial</vt:lpstr>
      <vt:lpstr>Arial Rounded MT Bold</vt:lpstr>
      <vt:lpstr>Arial-Rounded</vt:lpstr>
      <vt:lpstr>Arrus-Black</vt:lpstr>
      <vt:lpstr>AvantGarde</vt:lpstr>
      <vt:lpstr>Bandit</vt:lpstr>
      <vt:lpstr>Calibri</vt:lpstr>
      <vt:lpstr>DomCasual</vt:lpstr>
      <vt:lpstr>HP001 4 hàng</vt:lpstr>
      <vt:lpstr>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171</cp:revision>
  <dcterms:created xsi:type="dcterms:W3CDTF">2021-05-08T14:00:55Z</dcterms:created>
  <dcterms:modified xsi:type="dcterms:W3CDTF">2021-10-29T02:01:04Z</dcterms:modified>
</cp:coreProperties>
</file>