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914" r:id="rId2"/>
    <p:sldId id="7692" r:id="rId3"/>
    <p:sldId id="7693" r:id="rId4"/>
    <p:sldId id="282" r:id="rId5"/>
    <p:sldId id="283" r:id="rId6"/>
    <p:sldId id="7714" r:id="rId7"/>
    <p:sldId id="7715" r:id="rId8"/>
    <p:sldId id="7716" r:id="rId9"/>
    <p:sldId id="7709" r:id="rId10"/>
    <p:sldId id="7710" r:id="rId11"/>
    <p:sldId id="7711" r:id="rId12"/>
    <p:sldId id="7712" r:id="rId13"/>
    <p:sldId id="7713" r:id="rId14"/>
    <p:sldId id="76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8872D8-2449-4A0D-9B38-E93BBB4B7DA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54F78-5676-49E7-BE26-11BC91D2A3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609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314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15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710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09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82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20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8325A8-2974-4024-A2C8-9F6A36243F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266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81D7DC-8053-469D-9295-A2196AE4C15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55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6D0DA44-1C82-47B1-93C5-F2AB228D8B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id="{C2E5439E-517E-4862-9FB2-D63852443468}"/>
              </a:ext>
            </a:extLst>
          </p:cNvPr>
          <p:cNvGrpSpPr/>
          <p:nvPr userDrawn="1"/>
        </p:nvGrpSpPr>
        <p:grpSpPr>
          <a:xfrm>
            <a:off x="919756" y="707809"/>
            <a:ext cx="10352488" cy="5320037"/>
            <a:chOff x="919756" y="707809"/>
            <a:chExt cx="10352488" cy="5320037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F549A39-6133-4816-8BB9-6E86E3133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756" y="707809"/>
              <a:ext cx="10352488" cy="3521292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8453CE4A-64FC-4EA0-BA14-5220C3E1227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277"/>
            <a:stretch/>
          </p:blipFill>
          <p:spPr>
            <a:xfrm>
              <a:off x="919756" y="3960019"/>
              <a:ext cx="10352488" cy="2067827"/>
            </a:xfrm>
            <a:prstGeom prst="rect">
              <a:avLst/>
            </a:prstGeom>
          </p:spPr>
        </p:pic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069DFF87-8C10-45C5-BD24-EB0B541DC29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65E57743-C525-45F4-9EAF-6B3D01D52EE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96" r="66231"/>
            <a:stretch/>
          </p:blipFill>
          <p:spPr>
            <a:xfrm>
              <a:off x="0" y="0"/>
              <a:ext cx="51054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FD3A96F7-32F0-4F6C-9331-7EFD526202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17" t="12195"/>
            <a:stretch/>
          </p:blipFill>
          <p:spPr>
            <a:xfrm>
              <a:off x="7296150" y="0"/>
              <a:ext cx="489585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43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34B67C3-C77A-42FD-8E29-31365341568C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开学学习目标</a:t>
            </a:r>
          </a:p>
        </p:txBody>
      </p:sp>
    </p:spTree>
    <p:extLst>
      <p:ext uri="{BB962C8B-B14F-4D97-AF65-F5344CB8AC3E}">
        <p14:creationId xmlns:p14="http://schemas.microsoft.com/office/powerpoint/2010/main" val="30463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D4EB656-6146-4B7E-892D-377D354AC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4BB9BA-3777-4419-8920-84F1FA389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F65649-5CC9-4D9D-A2A2-3A0DC405B0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8CF3E1-8015-4CE6-825E-2BE370F31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AAB29D-75C6-4F82-A50D-8E9F09045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97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119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40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5BEF24-7971-4037-BAD8-82CA6AC7A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BE6C92-9679-4297-81EE-BF628D75C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E356A-A584-4068-8D7E-E498C441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C78B-DFAA-46A6-8F04-A61BC481A71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62F4A74-0C9B-4E2E-92C2-AF77E051C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F39AD7-72D4-4225-AE75-0478A7110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1BE9C-2193-4742-B43D-446A936EC7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909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941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91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317A44-04E1-4085-84BF-81100BEBF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726B6AD-E5F5-48FA-AC0E-118A9A529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39B048-7977-4E79-92E4-87BB2D12A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49C0DB-4EAA-49E2-A5BA-EEF260B60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E1335D-FDBA-4DED-BFAC-D6B0E8E8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6B17F47-4DB7-488B-B897-C6B26CDC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120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C314F8-93E0-4B39-BCFA-DCA4C2E48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5C450-4251-49B8-B441-7EC0C3D05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CED7B19-7E6B-4EBB-808D-898304AE1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AB14F7B-73A5-4084-8CEF-DA3DC28F1F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4C07B6-0DFA-4412-850E-902AE3F0FF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39DE71C-2A9A-487B-8A0A-86EDFFA1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22D04BC-7FB5-4BE4-B989-4BBC967FC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20FEE57-D1A6-49F4-8D4E-7C0147D8E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00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138562-B498-4E8B-92DA-BAF78106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F1F4988-DF9B-470D-9DEA-D5C3E8FDCA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76EB86-B35C-491C-93E0-2C4E0E1F4F7C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13A7181-D18F-4035-AEA2-E23E32CA8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9C9577C-7BD0-4E3F-AE5D-1188FCC4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4DFF81-5870-4DAC-99BB-E2CA83664C5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951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83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6BC2D12-EEDD-40D6-8AB0-409E861F6C33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开学行为规范</a:t>
            </a:r>
          </a:p>
        </p:txBody>
      </p:sp>
    </p:spTree>
    <p:extLst>
      <p:ext uri="{BB962C8B-B14F-4D97-AF65-F5344CB8AC3E}">
        <p14:creationId xmlns:p14="http://schemas.microsoft.com/office/powerpoint/2010/main" val="3119426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B2637D73-6C2C-40F0-BA81-9E2900AA5982}"/>
              </a:ext>
            </a:extLst>
          </p:cNvPr>
          <p:cNvSpPr txBox="1"/>
          <p:nvPr userDrawn="1"/>
        </p:nvSpPr>
        <p:spPr>
          <a:xfrm>
            <a:off x="4274457" y="343640"/>
            <a:ext cx="3643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2">
                    <a:lumMod val="25000"/>
                  </a:schemeClr>
                </a:solidFill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开学注意事项</a:t>
            </a:r>
          </a:p>
        </p:txBody>
      </p:sp>
    </p:spTree>
    <p:extLst>
      <p:ext uri="{BB962C8B-B14F-4D97-AF65-F5344CB8AC3E}">
        <p14:creationId xmlns:p14="http://schemas.microsoft.com/office/powerpoint/2010/main" val="60896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7134128-0F5E-4D68-B32F-2F0566F271C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1200EA6-E0D0-4355-B323-0E45C60EC1C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184458"/>
            <a:ext cx="11791950" cy="40109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70564B8-3D3B-4891-BE37-17765C5B9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2" b="1"/>
          <a:stretch/>
        </p:blipFill>
        <p:spPr>
          <a:xfrm>
            <a:off x="200025" y="3671888"/>
            <a:ext cx="11791950" cy="3001654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B4A53D16-4B44-41B2-87FD-EA2783ABAFEB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9700" y="409575"/>
            <a:ext cx="1095077" cy="10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18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audio" Target="NUL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32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0.png"/><Relationship Id="rId12" Type="http://schemas.openxmlformats.org/officeDocument/2006/relationships/audio" Target="NUL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audio" Target="../media/audio1.wav"/><Relationship Id="rId9" Type="http://schemas.openxmlformats.org/officeDocument/2006/relationships/image" Target="../media/image3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4.png"/><Relationship Id="rId7" Type="http://schemas.openxmlformats.org/officeDocument/2006/relationships/image" Target="../media/image10.emf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png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4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png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4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0" Type="http://schemas.openxmlformats.org/officeDocument/2006/relationships/image" Target="../media/image13.png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B4397-FECA-47F7-8D67-0C27808AD706}"/>
              </a:ext>
            </a:extLst>
          </p:cNvPr>
          <p:cNvSpPr txBox="1"/>
          <p:nvPr/>
        </p:nvSpPr>
        <p:spPr>
          <a:xfrm>
            <a:off x="2209800" y="1437299"/>
            <a:ext cx="828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…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năm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2022</a:t>
            </a:r>
          </a:p>
        </p:txBody>
      </p:sp>
      <p:sp>
        <p:nvSpPr>
          <p:cNvPr id="6" name="Google Shape;4168;p49">
            <a:extLst>
              <a:ext uri="{FF2B5EF4-FFF2-40B4-BE49-F238E27FC236}">
                <a16:creationId xmlns:a16="http://schemas.microsoft.com/office/drawing/2014/main" id="{D4501DE1-4C82-4506-991D-A028CC778A79}"/>
              </a:ext>
            </a:extLst>
          </p:cNvPr>
          <p:cNvSpPr txBox="1">
            <a:spLocks/>
          </p:cNvSpPr>
          <p:nvPr/>
        </p:nvSpPr>
        <p:spPr>
          <a:xfrm>
            <a:off x="2418824" y="8153400"/>
            <a:ext cx="8077200" cy="163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28575">
                  <a:solidFill>
                    <a:srgbClr val="E7E6E6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UTM Guanine" panose="02040603050506020204" pitchFamily="18" charset="0"/>
                <a:ea typeface="+mj-ea"/>
                <a:cs typeface="+mj-cs"/>
              </a:rPr>
              <a:t>HÌNH TAM GIÁC, HÌNH TỨ GIÁC</a:t>
            </a:r>
          </a:p>
        </p:txBody>
      </p:sp>
      <p:sp>
        <p:nvSpPr>
          <p:cNvPr id="8" name="Google Shape;3617;p44">
            <a:extLst>
              <a:ext uri="{FF2B5EF4-FFF2-40B4-BE49-F238E27FC236}">
                <a16:creationId xmlns:a16="http://schemas.microsoft.com/office/drawing/2014/main" id="{79A14737-3260-40FE-B618-AC02E19EEA9E}"/>
              </a:ext>
            </a:extLst>
          </p:cNvPr>
          <p:cNvSpPr txBox="1">
            <a:spLocks/>
          </p:cNvSpPr>
          <p:nvPr/>
        </p:nvSpPr>
        <p:spPr>
          <a:xfrm>
            <a:off x="7010400" y="7315200"/>
            <a:ext cx="2572085" cy="454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000" b="0" i="0" u="none" strike="noStrike" cap="none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 w="22225">
                  <a:solidFill>
                    <a:srgbClr val="E7E6E6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sym typeface="Fredoka One"/>
              </a:rPr>
              <a:t>TOÁN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D0D5C4-79E6-4EBD-8F70-0231AE2C7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073" y="2168800"/>
            <a:ext cx="2566638" cy="7193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90AF72-9D48-4016-A37C-F93C519CC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296" y="3036861"/>
            <a:ext cx="8504657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51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:a16="http://schemas.microsoft.com/office/drawing/2014/main" id="{3B54CCAC-3B26-4EC7-952E-A155BC0D68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" y="1"/>
            <a:ext cx="12191999" cy="6858000"/>
          </a:xfrm>
          <a:prstGeom prst="rect">
            <a:avLst/>
          </a:prstGeom>
        </p:spPr>
      </p:pic>
      <p:sp>
        <p:nvSpPr>
          <p:cNvPr id="3" name="Rectangle: Rounded Corners 95">
            <a:extLst>
              <a:ext uri="{FF2B5EF4-FFF2-40B4-BE49-F238E27FC236}">
                <a16:creationId xmlns:a16="http://schemas.microsoft.com/office/drawing/2014/main" id="{89F77B59-AE28-4ACE-81B9-F318B50494FD}"/>
              </a:ext>
            </a:extLst>
          </p:cNvPr>
          <p:cNvSpPr/>
          <p:nvPr/>
        </p:nvSpPr>
        <p:spPr>
          <a:xfrm>
            <a:off x="2002773" y="4838700"/>
            <a:ext cx="2456961" cy="838200"/>
          </a:xfrm>
          <a:prstGeom prst="roundRect">
            <a:avLst/>
          </a:prstGeom>
          <a:solidFill>
            <a:srgbClr val="FF6699"/>
          </a:solidFill>
          <a:ln w="571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lIns="91412" tIns="45712" rIns="91412" bIns="45712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SimSun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720298-52FB-4076-9B3B-BC28BE8757E0}"/>
              </a:ext>
            </a:extLst>
          </p:cNvPr>
          <p:cNvSpPr txBox="1"/>
          <p:nvPr/>
        </p:nvSpPr>
        <p:spPr>
          <a:xfrm>
            <a:off x="2117034" y="4970413"/>
            <a:ext cx="2123979" cy="5747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SimSun"/>
                <a:cs typeface="Calibri" panose="020F0502020204030204" charset="0"/>
              </a:rPr>
              <a:t>BẮT ĐẦU</a:t>
            </a:r>
          </a:p>
        </p:txBody>
      </p:sp>
      <p:pic>
        <p:nvPicPr>
          <p:cNvPr id="5" name="ChuongCam - 9Slide.vn">
            <a:extLst>
              <a:ext uri="{FF2B5EF4-FFF2-40B4-BE49-F238E27FC236}">
                <a16:creationId xmlns:a16="http://schemas.microsoft.com/office/drawing/2014/main" id="{8FB7D0D0-4D9F-439E-809A-604EC20D0D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75" y="4761215"/>
            <a:ext cx="957532" cy="955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3EC320-2343-4112-A6DC-1E22A0BB6E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832" y="0"/>
            <a:ext cx="6858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E207D44-9845-4254-8C44-E4A43318E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399" y="279400"/>
            <a:ext cx="65532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1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 p14:bounceEnd="48000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9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1650"/>
                                </p:stCondLst>
                                <p:childTnLst>
                                  <p:par>
                                    <p:cTn id="23" presetID="42" presetClass="path" presetSubtype="0" accel="2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875E-6 1.11111E-6 L 0.26523 0.00278 " pathEditMode="relative" rAng="0" ptsTypes="AA">
                                          <p:cBhvr>
                                            <p:cTn id="2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255" y="139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7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bldLvl="0" animBg="1"/>
          <p:bldP spid="4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99386B93-64C3-4EB9-886A-DBD4FBDB0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DB9001E-AF38-451D-A433-BC9003386926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5CE87CB-B219-4F92-968D-0E7F88FA2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545BCBA-A1AB-4055-9D98-A392EA7C69E2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B008212D-D431-42BA-8482-C102FE32A2F1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72CA5504-C0BE-45F6-8B50-D6DB28170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1292B35-F47B-4458-AE76-DB443A504DCB}"/>
                </a:ext>
              </a:extLst>
            </p:cNvPr>
            <p:cNvSpPr txBox="1"/>
            <p:nvPr/>
          </p:nvSpPr>
          <p:spPr>
            <a:xfrm>
              <a:off x="2687375" y="302961"/>
              <a:ext cx="252504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A. </a:t>
              </a:r>
              <a:r>
                <a:rPr kumimoji="0" lang="en-US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36</a:t>
              </a:r>
              <a:r>
                <a:rPr lang="en-US" sz="4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143FE6C-4CFA-454F-B6E5-D19095B2DC34}"/>
              </a:ext>
            </a:extLst>
          </p:cNvPr>
          <p:cNvGrpSpPr/>
          <p:nvPr/>
        </p:nvGrpSpPr>
        <p:grpSpPr>
          <a:xfrm>
            <a:off x="2369944" y="3264929"/>
            <a:ext cx="4632532" cy="1524000"/>
            <a:chOff x="1777458" y="1442381"/>
            <a:chExt cx="3474399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13433EB6-3D48-4E11-8032-A9A90231E73F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AB2B5BDF-A836-4F23-A38A-C186D1DAC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DD8B67-E741-45BB-9C48-2C2F0B44C67C}"/>
                </a:ext>
              </a:extLst>
            </p:cNvPr>
            <p:cNvSpPr txBox="1"/>
            <p:nvPr/>
          </p:nvSpPr>
          <p:spPr>
            <a:xfrm>
              <a:off x="2718204" y="1662478"/>
              <a:ext cx="2533653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38</a:t>
              </a:r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B22E5C-FDC6-4396-B671-2E50BC6D3124}"/>
              </a:ext>
            </a:extLst>
          </p:cNvPr>
          <p:cNvGrpSpPr/>
          <p:nvPr/>
        </p:nvGrpSpPr>
        <p:grpSpPr>
          <a:xfrm>
            <a:off x="2403097" y="5075555"/>
            <a:ext cx="4658313" cy="1524000"/>
            <a:chOff x="1802318" y="2800350"/>
            <a:chExt cx="3493735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B76F47B-C1B8-4321-A707-5FF886EB3F51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48F4D73D-E830-4BD8-97E0-090333A77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55CB1A7-3E58-4056-8443-8E6BCBB2F82B}"/>
                </a:ext>
              </a:extLst>
            </p:cNvPr>
            <p:cNvSpPr txBox="1"/>
            <p:nvPr/>
          </p:nvSpPr>
          <p:spPr>
            <a:xfrm>
              <a:off x="2687371" y="3008433"/>
              <a:ext cx="2608682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37</a:t>
              </a:r>
              <a:r>
                <a:rPr lang="en-US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ºC</a:t>
              </a:r>
              <a:endParaRPr kumimoji="0" lang="vi-V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64241086-8B32-4212-A254-186899DC6D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806175-E2CC-4DE6-9CDD-7D73CEEA93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B2E94BCA-6E0E-466E-A5A1-3B4367E8F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3FF8604C-0090-4A1D-8632-1365E5B787CE}"/>
              </a:ext>
            </a:extLst>
          </p:cNvPr>
          <p:cNvSpPr txBox="1"/>
          <p:nvPr/>
        </p:nvSpPr>
        <p:spPr>
          <a:xfrm>
            <a:off x="7918344" y="1833941"/>
            <a:ext cx="3641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Nhiệt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độ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bình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thường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của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con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người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là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 bao </a:t>
            </a:r>
            <a:r>
              <a:rPr kumimoji="0" lang="en-US" alt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nhiêu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SimSun"/>
                <a:cs typeface="Calibri" panose="020F0502020204030204" pitchFamily="34" charset="0"/>
              </a:rPr>
              <a:t>?</a:t>
            </a:r>
            <a:endParaRPr kumimoji="0" lang="vi-V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SimSu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68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19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3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4" fill="hold">
                          <p:stCondLst>
                            <p:cond delay="0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3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3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4" fill="hold">
                          <p:stCondLst>
                            <p:cond delay="0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 0.06658 " pathEditMode="relative" rAng="0" ptsTypes="AA">
                                          <p:cBhvr>
                                            <p:cTn id="40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332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2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8.33333E-7 9.37115E-7 L 0.2776 0.00709 " pathEditMode="relative" rAng="0" ptsTypes="AA">
                                          <p:cBhvr>
                                            <p:cTn id="50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3889" y="33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1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4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0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2C3E0F1-C075-4C1F-9529-B4675E2CAB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FFC4145-0C22-4667-ACD4-F5712515215F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FA70D49-A600-4355-9151-1796F8F882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1D6BF14-FD8C-4C5C-8000-E024A2338A91}"/>
              </a:ext>
            </a:extLst>
          </p:cNvPr>
          <p:cNvGrpSpPr/>
          <p:nvPr/>
        </p:nvGrpSpPr>
        <p:grpSpPr>
          <a:xfrm>
            <a:off x="2305584" y="1498600"/>
            <a:ext cx="4685413" cy="1524000"/>
            <a:chOff x="1729187" y="117634"/>
            <a:chExt cx="3514060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13DF6B2E-60F0-4E80-A1F7-A8E8CB75E6F0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CD6FB423-F85C-46D8-9903-8F41C8DED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E63F47-8BAE-4D89-8395-03624CB983CB}"/>
                </a:ext>
              </a:extLst>
            </p:cNvPr>
            <p:cNvSpPr txBox="1"/>
            <p:nvPr/>
          </p:nvSpPr>
          <p:spPr>
            <a:xfrm>
              <a:off x="2625704" y="346317"/>
              <a:ext cx="23622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A. 100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A196BE-83CD-413A-8BFB-DA5E030BE0A6}"/>
              </a:ext>
            </a:extLst>
          </p:cNvPr>
          <p:cNvGrpSpPr/>
          <p:nvPr/>
        </p:nvGrpSpPr>
        <p:grpSpPr>
          <a:xfrm>
            <a:off x="2369944" y="5054600"/>
            <a:ext cx="4621051" cy="1524000"/>
            <a:chOff x="1777458" y="1442381"/>
            <a:chExt cx="3465788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B00FA075-D14F-49BA-8721-F7EAA2CEE7AE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1B9C9D14-8E98-4247-8FA4-FBFE231EA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6B0155-6ED8-4929-85AD-01931E609D68}"/>
                </a:ext>
              </a:extLst>
            </p:cNvPr>
            <p:cNvSpPr txBox="1"/>
            <p:nvPr/>
          </p:nvSpPr>
          <p:spPr>
            <a:xfrm>
              <a:off x="2707236" y="1702828"/>
              <a:ext cx="2362200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10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759480E-D3A2-40FF-951A-B1F1B8FEA5EE}"/>
              </a:ext>
            </a:extLst>
          </p:cNvPr>
          <p:cNvGrpSpPr/>
          <p:nvPr/>
        </p:nvGrpSpPr>
        <p:grpSpPr>
          <a:xfrm>
            <a:off x="2369952" y="3327400"/>
            <a:ext cx="4587905" cy="1524000"/>
            <a:chOff x="1802318" y="2800350"/>
            <a:chExt cx="3440929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6B69064-CAA9-48DD-B6F9-656B07A73DAF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B8F2EE49-3A68-4301-BB47-E6FB0F295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87AA28C-A2ED-4EC2-AFE4-D10A05E1551D}"/>
                </a:ext>
              </a:extLst>
            </p:cNvPr>
            <p:cNvSpPr txBox="1"/>
            <p:nvPr/>
          </p:nvSpPr>
          <p:spPr>
            <a:xfrm>
              <a:off x="2838301" y="3042810"/>
              <a:ext cx="2012156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1 000 g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E714D38-CFAA-4F22-9457-9E02A1018E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BB2449-38BA-499B-BEBD-FAE3491810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961CC519-DC4D-4F9D-93C8-EE61A108F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0" name="Text Box 4">
            <a:extLst>
              <a:ext uri="{FF2B5EF4-FFF2-40B4-BE49-F238E27FC236}">
                <a16:creationId xmlns:a16="http://schemas.microsoft.com/office/drawing/2014/main" id="{FD1A3D40-B38C-4D45-882B-6421A788DE72}"/>
              </a:ext>
            </a:extLst>
          </p:cNvPr>
          <p:cNvSpPr txBox="1"/>
          <p:nvPr/>
        </p:nvSpPr>
        <p:spPr>
          <a:xfrm>
            <a:off x="7930660" y="2675524"/>
            <a:ext cx="3956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1 kg = …?... g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89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4167 -0.25894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083" y="-129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3 0.36251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000" y="1812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4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4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2" fill="hold">
                          <p:stCondLst>
                            <p:cond delay="0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44444E-6 -4.91985E-6 L 0.30556 -0.22595 " pathEditMode="relative" rAng="0" ptsTypes="AA">
                                          <p:cBhvr>
                                            <p:cTn id="4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5278" y="-1131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0576464-3CBA-4041-9186-4F799BE092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CF343819-830C-490C-B948-B90F176D9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0" y="176208"/>
            <a:ext cx="2613440" cy="2746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069C27C-274D-413D-9CD8-AA9B8441EE97}"/>
              </a:ext>
            </a:extLst>
          </p:cNvPr>
          <p:cNvGrpSpPr/>
          <p:nvPr/>
        </p:nvGrpSpPr>
        <p:grpSpPr>
          <a:xfrm>
            <a:off x="2275097" y="3173308"/>
            <a:ext cx="5022577" cy="1524000"/>
            <a:chOff x="1729187" y="117634"/>
            <a:chExt cx="3766933" cy="11430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6565FD31-E993-48DC-9369-CBDCFD853BDE}"/>
                </a:ext>
              </a:extLst>
            </p:cNvPr>
            <p:cNvSpPr/>
            <p:nvPr/>
          </p:nvSpPr>
          <p:spPr>
            <a:xfrm>
              <a:off x="2286000" y="117634"/>
              <a:ext cx="2957247" cy="1143000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7" name="ChuongCam - 9Slide.vn">
              <a:extLst>
                <a:ext uri="{FF2B5EF4-FFF2-40B4-BE49-F238E27FC236}">
                  <a16:creationId xmlns:a16="http://schemas.microsoft.com/office/drawing/2014/main" id="{63CC4AEF-94C1-47F2-8ACE-DE0A70565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9187" y="170377"/>
              <a:ext cx="1017082" cy="101532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2C5381-EE6C-4981-87C0-17E24D33D12C}"/>
                </a:ext>
              </a:extLst>
            </p:cNvPr>
            <p:cNvSpPr txBox="1"/>
            <p:nvPr/>
          </p:nvSpPr>
          <p:spPr>
            <a:xfrm>
              <a:off x="2735918" y="469843"/>
              <a:ext cx="2760202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B. 100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F20282-2E98-41AE-B0D6-9B1059D6360B}"/>
              </a:ext>
            </a:extLst>
          </p:cNvPr>
          <p:cNvGrpSpPr/>
          <p:nvPr/>
        </p:nvGrpSpPr>
        <p:grpSpPr>
          <a:xfrm>
            <a:off x="2181961" y="957734"/>
            <a:ext cx="4621051" cy="1524000"/>
            <a:chOff x="1777458" y="1442381"/>
            <a:chExt cx="3465788" cy="1143000"/>
          </a:xfrm>
        </p:grpSpPr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6BA51C7D-5C95-4B98-8667-333EB95D30F2}"/>
                </a:ext>
              </a:extLst>
            </p:cNvPr>
            <p:cNvSpPr/>
            <p:nvPr/>
          </p:nvSpPr>
          <p:spPr>
            <a:xfrm>
              <a:off x="2285999" y="1442381"/>
              <a:ext cx="2957247" cy="1143000"/>
            </a:xfrm>
            <a:prstGeom prst="roundRect">
              <a:avLst/>
            </a:prstGeom>
            <a:solidFill>
              <a:srgbClr val="FF5D37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1" name="ChuongCam - 9Slide.vn">
              <a:extLst>
                <a:ext uri="{FF2B5EF4-FFF2-40B4-BE49-F238E27FC236}">
                  <a16:creationId xmlns:a16="http://schemas.microsoft.com/office/drawing/2014/main" id="{023EA050-C750-4376-96ED-F5F921D83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7458" y="1556425"/>
              <a:ext cx="1017082" cy="1015325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12B87C-F725-4328-8D24-25EE7B211BB5}"/>
                </a:ext>
              </a:extLst>
            </p:cNvPr>
            <p:cNvSpPr txBox="1"/>
            <p:nvPr/>
          </p:nvSpPr>
          <p:spPr>
            <a:xfrm>
              <a:off x="2699860" y="1837825"/>
              <a:ext cx="251412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 A. 1 000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A30F91-6C60-456A-AB9B-85B79A86FE8F}"/>
              </a:ext>
            </a:extLst>
          </p:cNvPr>
          <p:cNvGrpSpPr/>
          <p:nvPr/>
        </p:nvGrpSpPr>
        <p:grpSpPr>
          <a:xfrm>
            <a:off x="2354248" y="5138266"/>
            <a:ext cx="4606261" cy="1524000"/>
            <a:chOff x="1802318" y="2800350"/>
            <a:chExt cx="3454696" cy="1143000"/>
          </a:xfrm>
        </p:grpSpPr>
        <p:sp>
          <p:nvSpPr>
            <p:cNvPr id="14" name="Rounded Rectangle 11">
              <a:extLst>
                <a:ext uri="{FF2B5EF4-FFF2-40B4-BE49-F238E27FC236}">
                  <a16:creationId xmlns:a16="http://schemas.microsoft.com/office/drawing/2014/main" id="{226FE213-7FDF-412F-966D-CDA8FC26AFA8}"/>
                </a:ext>
              </a:extLst>
            </p:cNvPr>
            <p:cNvSpPr/>
            <p:nvPr/>
          </p:nvSpPr>
          <p:spPr>
            <a:xfrm>
              <a:off x="2286000" y="2800350"/>
              <a:ext cx="2957247" cy="1143000"/>
            </a:xfrm>
            <a:prstGeom prst="roundRect">
              <a:avLst/>
            </a:prstGeom>
            <a:solidFill>
              <a:srgbClr val="FFC0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  <p:pic>
          <p:nvPicPr>
            <p:cNvPr id="15" name="ChuongCam - 9Slide.vn">
              <a:extLst>
                <a:ext uri="{FF2B5EF4-FFF2-40B4-BE49-F238E27FC236}">
                  <a16:creationId xmlns:a16="http://schemas.microsoft.com/office/drawing/2014/main" id="{F7DA3B31-F9B7-4CC6-A824-F5A6C107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318" y="2873288"/>
              <a:ext cx="1017082" cy="101532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9C05EB-D8BB-4F9D-B7ED-C842E19F7FD9}"/>
                </a:ext>
              </a:extLst>
            </p:cNvPr>
            <p:cNvSpPr txBox="1"/>
            <p:nvPr/>
          </p:nvSpPr>
          <p:spPr>
            <a:xfrm>
              <a:off x="2819399" y="3184743"/>
              <a:ext cx="2437615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SimSun"/>
                  <a:cs typeface="Arial" panose="020B0604020202020204" pitchFamily="34" charset="0"/>
                </a:rPr>
                <a:t>C. 10 mm</a:t>
              </a:r>
              <a:endPara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560A9A8A-B136-45E6-8C53-018F3A80AFD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3999" y="2311408"/>
            <a:ext cx="2133599" cy="213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51F7A2-2B66-465B-AF15-D02E1CF076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489643" y="4417508"/>
            <a:ext cx="3184847" cy="2547877"/>
          </a:xfrm>
          <a:prstGeom prst="rect">
            <a:avLst/>
          </a:prstGeom>
        </p:spPr>
      </p:pic>
      <p:pic>
        <p:nvPicPr>
          <p:cNvPr id="19" name="sadtrombone.swf.mp3">
            <a:hlinkClick r:id="" action="ppaction://media"/>
            <a:extLst>
              <a:ext uri="{FF2B5EF4-FFF2-40B4-BE49-F238E27FC236}">
                <a16:creationId xmlns:a16="http://schemas.microsoft.com/office/drawing/2014/main" id="{E274F83F-3981-4AA8-8CAE-8AD8C06B7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004800" y="-1487084"/>
            <a:ext cx="812800" cy="8128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A20B47-9E6F-449C-A5A6-F8965498F182}"/>
              </a:ext>
            </a:extLst>
          </p:cNvPr>
          <p:cNvSpPr/>
          <p:nvPr/>
        </p:nvSpPr>
        <p:spPr>
          <a:xfrm>
            <a:off x="7543800" y="176208"/>
            <a:ext cx="4316056" cy="652939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49750BFA-175B-40FE-9D68-03A78FC10775}"/>
              </a:ext>
            </a:extLst>
          </p:cNvPr>
          <p:cNvSpPr txBox="1"/>
          <p:nvPr/>
        </p:nvSpPr>
        <p:spPr>
          <a:xfrm>
            <a:off x="7295322" y="2397228"/>
            <a:ext cx="43267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SimSun"/>
                <a:cs typeface="Arial" panose="020B0604020202020204" pitchFamily="34" charset="0"/>
              </a:rPr>
              <a:t>1 m = ..?...mm</a:t>
            </a:r>
            <a:endParaRPr kumimoji="0" lang="vi-V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SimSu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7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2.59259E-6 L 0.29167 0.08125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583" y="405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11111E-6 L 0.29453 -0.53704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727" y="-268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834 0.34771 " pathEditMode="relative" rAng="0" ptsTypes="AA">
                                          <p:cBhvr>
                                            <p:cTn id="5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917" y="1738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Click" delay="0">
                        <p:tgtEl>
                          <p:spTgt spid="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7" presetID="35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2.59259E-6 L 0.29167 0.08125 " pathEditMode="relative" rAng="0" ptsTypes="AA">
                                          <p:cBhvr>
                                            <p:cTn id="2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583" y="405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3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"/>
                      </p:tgtEl>
                    </p:cond>
                  </p:nextCondLst>
                </p:seq>
                <p:seq concurrent="1" nextAc="seek">
                  <p:cTn id="31" restart="whenNotActive" fill="hold" evtFilter="cancelBubble" nodeType="interactiveSeq">
                    <p:stCondLst>
                      <p:cond evt="onClick" delay="0">
                        <p:tgtEl>
                          <p:spTgt spid="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2" fill="hold">
                          <p:stCondLst>
                            <p:cond delay="0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11111E-6 L 0.29453 -0.53704 " pathEditMode="relative" rAng="0" ptsTypes="AA">
                                          <p:cBhvr>
                                            <p:cTn id="38" dur="6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727" y="-2685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39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2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5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8" presetID="10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9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7" presetID="63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4.79655E-6 L 0.25834 0.34771 " pathEditMode="relative" rAng="0" ptsTypes="AA">
                                          <p:cBhvr>
                                            <p:cTn id="58" dur="6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917" y="1738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0" dur="3622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audio>
                  <p:cMediaNode vol="80000">
                    <p:cTn id="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19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15">
            <a:extLst>
              <a:ext uri="{FF2B5EF4-FFF2-40B4-BE49-F238E27FC236}">
                <a16:creationId xmlns:a16="http://schemas.microsoft.com/office/drawing/2014/main" id="{D8BCF7F4-920F-4681-B9F4-100C1F2D0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609" y="1981200"/>
            <a:ext cx="9944782" cy="3175953"/>
          </a:xfrm>
          <a:prstGeom prst="rect">
            <a:avLst/>
          </a:prstGeom>
        </p:spPr>
      </p:pic>
      <p:pic>
        <p:nvPicPr>
          <p:cNvPr id="3" name="5bae312793c52">
            <a:hlinkClick r:id="" action="ppaction://media"/>
            <a:extLst>
              <a:ext uri="{FF2B5EF4-FFF2-40B4-BE49-F238E27FC236}">
                <a16:creationId xmlns:a16="http://schemas.microsoft.com/office/drawing/2014/main" id="{DEEE226E-D509-43D3-BB1F-EF3431817D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13310" y="5502275"/>
            <a:ext cx="1272540" cy="127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7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32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55175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56B8FDE-76DC-4BBA-881F-572CF59BE0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31297" y="2293892"/>
            <a:ext cx="8596105" cy="25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657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ập thể dục buổi sáng_v720P">
            <a:hlinkClick r:id="" action="ppaction://media"/>
            <a:extLst>
              <a:ext uri="{FF2B5EF4-FFF2-40B4-BE49-F238E27FC236}">
                <a16:creationId xmlns:a16="http://schemas.microsoft.com/office/drawing/2014/main" id="{A5FF5514-142D-4BDC-A9D2-76261A0C12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7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702" y="0"/>
            <a:ext cx="4875168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678391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94760" y="1998446"/>
            <a:ext cx="7703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Hoạt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động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lang="en-US" sz="36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876300" y="1228725"/>
            <a:ext cx="7505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Đo độ dài các đồ vật theo đơn vị mi-li-mét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674DF6-4782-4DF0-B189-F319AF313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237" y="2190750"/>
            <a:ext cx="8320498" cy="2647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7CB013-558A-4E38-BDB8-4B379386AFD6}"/>
              </a:ext>
            </a:extLst>
          </p:cNvPr>
          <p:cNvSpPr/>
          <p:nvPr/>
        </p:nvSpPr>
        <p:spPr>
          <a:xfrm>
            <a:off x="6095999" y="4171950"/>
            <a:ext cx="619125" cy="45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BDE9D98-B61B-46B1-8A3B-EFA1827662AA}"/>
              </a:ext>
            </a:extLst>
          </p:cNvPr>
          <p:cNvSpPr/>
          <p:nvPr/>
        </p:nvSpPr>
        <p:spPr>
          <a:xfrm>
            <a:off x="8534399" y="4171950"/>
            <a:ext cx="619125" cy="45720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2513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 số đo phù hợp với mỗi đồ vật trong thực tế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5BE93-8077-4760-AC10-603BCF505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2512" y="1876424"/>
            <a:ext cx="10358438" cy="17430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DC7B804-AEFF-461A-9D4D-5EC871EB1A91}"/>
              </a:ext>
            </a:extLst>
          </p:cNvPr>
          <p:cNvGrpSpPr/>
          <p:nvPr/>
        </p:nvGrpSpPr>
        <p:grpSpPr>
          <a:xfrm>
            <a:off x="3384419" y="3587909"/>
            <a:ext cx="3670563" cy="3111182"/>
            <a:chOff x="4508369" y="3216434"/>
            <a:chExt cx="3670563" cy="3111182"/>
          </a:xfrm>
        </p:grpSpPr>
        <p:pic>
          <p:nvPicPr>
            <p:cNvPr id="9" name="图片 1" descr="7">
              <a:extLst>
                <a:ext uri="{FF2B5EF4-FFF2-40B4-BE49-F238E27FC236}">
                  <a16:creationId xmlns:a16="http://schemas.microsoft.com/office/drawing/2014/main" id="{861B859B-DB78-4AA2-9F89-CC59F48AE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08369" y="3216434"/>
              <a:ext cx="3670563" cy="3111182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D2BF1543-3914-4AC5-95BE-DD1A0F617F92}"/>
                </a:ext>
              </a:extLst>
            </p:cNvPr>
            <p:cNvSpPr/>
            <p:nvPr/>
          </p:nvSpPr>
          <p:spPr>
            <a:xfrm>
              <a:off x="5153025" y="5495925"/>
              <a:ext cx="2381250" cy="600075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2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2200" b="1" dirty="0"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57BDC1-E9DE-4A05-A7E8-9DDF22166ECE}"/>
              </a:ext>
            </a:extLst>
          </p:cNvPr>
          <p:cNvGrpSpPr/>
          <p:nvPr/>
        </p:nvGrpSpPr>
        <p:grpSpPr>
          <a:xfrm>
            <a:off x="6650282" y="3684881"/>
            <a:ext cx="3001230" cy="1657306"/>
            <a:chOff x="1147668" y="1160049"/>
            <a:chExt cx="3001230" cy="1657306"/>
          </a:xfrm>
        </p:grpSpPr>
        <p:pic>
          <p:nvPicPr>
            <p:cNvPr id="14" name="Picture 2" descr="Speech Bubble PNG Image Free Download Searchpng.com">
              <a:extLst>
                <a:ext uri="{FF2B5EF4-FFF2-40B4-BE49-F238E27FC236}">
                  <a16:creationId xmlns:a16="http://schemas.microsoft.com/office/drawing/2014/main" id="{83DBF745-BF8D-4F76-8CDC-5038D2D8C86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8601" b="81678" l="5455" r="9440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9" t="19505" r="5841" b="18765"/>
            <a:stretch/>
          </p:blipFill>
          <p:spPr bwMode="auto">
            <a:xfrm>
              <a:off x="1147668" y="1160049"/>
              <a:ext cx="3001230" cy="1657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572315-9A34-4D2E-8A64-4BFE4524E6BC}"/>
                </a:ext>
              </a:extLst>
            </p:cNvPr>
            <p:cNvSpPr/>
            <p:nvPr/>
          </p:nvSpPr>
          <p:spPr>
            <a:xfrm>
              <a:off x="1269661" y="1310105"/>
              <a:ext cx="277177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Hoàn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thành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phiếu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học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tập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 panose="020B0604020202020204" pitchFamily="34" charset="0"/>
                </a:rPr>
                <a:t>nhóm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BB8CCAA2-4112-46E2-ADF6-EBB728BC8184}"/>
              </a:ext>
            </a:extLst>
          </p:cNvPr>
          <p:cNvSpPr/>
          <p:nvPr/>
        </p:nvSpPr>
        <p:spPr>
          <a:xfrm>
            <a:off x="2343150" y="2686050"/>
            <a:ext cx="866775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7993628-121A-4FA9-8928-705C57F66D81}"/>
              </a:ext>
            </a:extLst>
          </p:cNvPr>
          <p:cNvSpPr/>
          <p:nvPr/>
        </p:nvSpPr>
        <p:spPr>
          <a:xfrm>
            <a:off x="5743575" y="2085975"/>
            <a:ext cx="990599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EC9007C-706A-4B3C-8043-E34997CF0757}"/>
              </a:ext>
            </a:extLst>
          </p:cNvPr>
          <p:cNvSpPr/>
          <p:nvPr/>
        </p:nvSpPr>
        <p:spPr>
          <a:xfrm>
            <a:off x="10277475" y="2114550"/>
            <a:ext cx="990599" cy="619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6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giúp Mai chọn các quả cân thích hợp để cân được đúng 1 kg gạo từ một thúng gạo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C209EB9F-1D33-485B-A4FC-C173A91E61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977" y="1736696"/>
            <a:ext cx="7749511" cy="178755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F27BF73-BB4C-45F7-A4BE-FD677D7DD3C0}"/>
              </a:ext>
            </a:extLst>
          </p:cNvPr>
          <p:cNvSpPr txBox="1"/>
          <p:nvPr/>
        </p:nvSpPr>
        <p:spPr>
          <a:xfrm>
            <a:off x="5257800" y="3609975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454D0D-77E8-4D28-A25D-2471CD4EF5D5}"/>
              </a:ext>
            </a:extLst>
          </p:cNvPr>
          <p:cNvSpPr txBox="1"/>
          <p:nvPr/>
        </p:nvSpPr>
        <p:spPr>
          <a:xfrm>
            <a:off x="1828801" y="4181475"/>
            <a:ext cx="920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 kg = 1000 g = 100 g + 200 g + 200 g + 500 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A7C953-3AF9-42AA-A6CE-0429F4754D25}"/>
              </a:ext>
            </a:extLst>
          </p:cNvPr>
          <p:cNvSpPr txBox="1"/>
          <p:nvPr/>
        </p:nvSpPr>
        <p:spPr>
          <a:xfrm>
            <a:off x="1657350" y="4829175"/>
            <a:ext cx="94011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500 g, 2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200 g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100 g.</a:t>
            </a:r>
          </a:p>
        </p:txBody>
      </p:sp>
    </p:spTree>
    <p:extLst>
      <p:ext uri="{BB962C8B-B14F-4D97-AF65-F5344CB8AC3E}">
        <p14:creationId xmlns:p14="http://schemas.microsoft.com/office/powerpoint/2010/main" val="342584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9BA56EC-7E0B-4203-813A-6B16C025D5B4}"/>
              </a:ext>
            </a:extLst>
          </p:cNvPr>
          <p:cNvSpPr/>
          <p:nvPr/>
        </p:nvSpPr>
        <p:spPr>
          <a:xfrm>
            <a:off x="457200" y="457759"/>
            <a:ext cx="11277600" cy="59424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8075C5-32B9-44F5-BC86-1BF52452505D}"/>
              </a:ext>
            </a:extLst>
          </p:cNvPr>
          <p:cNvGrpSpPr/>
          <p:nvPr/>
        </p:nvGrpSpPr>
        <p:grpSpPr>
          <a:xfrm>
            <a:off x="923925" y="571500"/>
            <a:ext cx="1200150" cy="646331"/>
            <a:chOff x="923925" y="571500"/>
            <a:chExt cx="1200150" cy="646331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B861E673-4149-47BB-A729-B40593BEE0F3}"/>
                </a:ext>
              </a:extLst>
            </p:cNvPr>
            <p:cNvSpPr/>
            <p:nvPr/>
          </p:nvSpPr>
          <p:spPr>
            <a:xfrm>
              <a:off x="923925" y="638175"/>
              <a:ext cx="523875" cy="466725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DAE87B2-C2D3-499E-BCFF-8E1D8F86A852}"/>
                </a:ext>
              </a:extLst>
            </p:cNvPr>
            <p:cNvSpPr txBox="1"/>
            <p:nvPr/>
          </p:nvSpPr>
          <p:spPr>
            <a:xfrm>
              <a:off x="1457325" y="571500"/>
              <a:ext cx="6667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E0FF6E-FCCA-4A5F-8DEE-A8709206F233}"/>
              </a:ext>
            </a:extLst>
          </p:cNvPr>
          <p:cNvSpPr txBox="1"/>
          <p:nvPr/>
        </p:nvSpPr>
        <p:spPr>
          <a:xfrm>
            <a:off x="1476374" y="600075"/>
            <a:ext cx="91344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Sử dụng nhiệt kế, em hãy đo nhiệt độ không khí vào một số ngày trong tuần rồi ghi lại theo bảng.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6EE87E-5936-46FA-88F2-CCF4B6C27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9774" y="2290762"/>
            <a:ext cx="7578727" cy="18335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CE63C51-B397-4267-9A30-EC123E382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7556" y="1409700"/>
            <a:ext cx="1189889" cy="451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3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>
            <a:extLst>
              <a:ext uri="{FF2B5EF4-FFF2-40B4-BE49-F238E27FC236}">
                <a16:creationId xmlns:a16="http://schemas.microsoft.com/office/drawing/2014/main" id="{7F175142-1373-4A17-AC78-E9332B2A3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12196" r="66231" b="40379"/>
          <a:stretch/>
        </p:blipFill>
        <p:spPr>
          <a:xfrm>
            <a:off x="0" y="0"/>
            <a:ext cx="4177534" cy="3704185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913B12D7-B501-4DE9-A95E-F24265B434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4" t="15511" b="9228"/>
          <a:stretch/>
        </p:blipFill>
        <p:spPr>
          <a:xfrm>
            <a:off x="10464333" y="0"/>
            <a:ext cx="1724991" cy="4947488"/>
          </a:xfrm>
          <a:custGeom>
            <a:avLst/>
            <a:gdLst>
              <a:gd name="connsiteX0" fmla="*/ 0 w 1724991"/>
              <a:gd name="connsiteY0" fmla="*/ 0 h 4947488"/>
              <a:gd name="connsiteX1" fmla="*/ 1724991 w 1724991"/>
              <a:gd name="connsiteY1" fmla="*/ 0 h 4947488"/>
              <a:gd name="connsiteX2" fmla="*/ 1724991 w 1724991"/>
              <a:gd name="connsiteY2" fmla="*/ 4947488 h 4947488"/>
              <a:gd name="connsiteX3" fmla="*/ 1173545 w 1724991"/>
              <a:gd name="connsiteY3" fmla="*/ 4947488 h 4947488"/>
              <a:gd name="connsiteX4" fmla="*/ 432237 w 1724991"/>
              <a:gd name="connsiteY4" fmla="*/ 2393077 h 4947488"/>
              <a:gd name="connsiteX5" fmla="*/ 0 w 1724991"/>
              <a:gd name="connsiteY5" fmla="*/ 2518516 h 494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4991" h="4947488">
                <a:moveTo>
                  <a:pt x="0" y="0"/>
                </a:moveTo>
                <a:lnTo>
                  <a:pt x="1724991" y="0"/>
                </a:lnTo>
                <a:lnTo>
                  <a:pt x="1724991" y="4947488"/>
                </a:lnTo>
                <a:lnTo>
                  <a:pt x="1173545" y="4947488"/>
                </a:lnTo>
                <a:lnTo>
                  <a:pt x="432237" y="2393077"/>
                </a:lnTo>
                <a:lnTo>
                  <a:pt x="0" y="2518516"/>
                </a:lnTo>
                <a:close/>
              </a:path>
            </a:pathLst>
          </a:cu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7BB02F23-1900-44AF-ABDA-CFB6625738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7" t="62512" r="66231" b="12483"/>
          <a:stretch/>
        </p:blipFill>
        <p:spPr>
          <a:xfrm>
            <a:off x="0" y="4904937"/>
            <a:ext cx="4177534" cy="1953063"/>
          </a:xfrm>
          <a:prstGeom prst="rect">
            <a:avLst/>
          </a:prstGeom>
        </p:spPr>
      </p:pic>
      <p:pic>
        <p:nvPicPr>
          <p:cNvPr id="19" name="图片 1">
            <a:extLst>
              <a:ext uri="{FF2B5EF4-FFF2-40B4-BE49-F238E27FC236}">
                <a16:creationId xmlns:a16="http://schemas.microsoft.com/office/drawing/2014/main" id="{475368F1-261F-401A-92AF-C0CB5B434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4419" y="0"/>
            <a:ext cx="7758846" cy="5275308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03B73226-7D35-435E-9540-43FCE198CD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445" y="3445555"/>
            <a:ext cx="1117362" cy="487816"/>
          </a:xfrm>
          <a:prstGeom prst="rect">
            <a:avLst/>
          </a:prstGeom>
        </p:spPr>
      </p:pic>
      <p:pic>
        <p:nvPicPr>
          <p:cNvPr id="21" name="图片 4">
            <a:extLst>
              <a:ext uri="{FF2B5EF4-FFF2-40B4-BE49-F238E27FC236}">
                <a16:creationId xmlns:a16="http://schemas.microsoft.com/office/drawing/2014/main" id="{6514CD30-DAC7-466D-AF02-5B8AE4961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153" y="4505937"/>
            <a:ext cx="1886918" cy="1196259"/>
          </a:xfrm>
          <a:prstGeom prst="rect">
            <a:avLst/>
          </a:prstGeom>
        </p:spPr>
      </p:pic>
      <p:pic>
        <p:nvPicPr>
          <p:cNvPr id="27" name="图片 5">
            <a:extLst>
              <a:ext uri="{FF2B5EF4-FFF2-40B4-BE49-F238E27FC236}">
                <a16:creationId xmlns:a16="http://schemas.microsoft.com/office/drawing/2014/main" id="{922B369D-4004-4D05-899D-0FA8C392A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7407" y="2380343"/>
            <a:ext cx="1769219" cy="875101"/>
          </a:xfrm>
          <a:prstGeom prst="rect">
            <a:avLst/>
          </a:prstGeom>
        </p:spPr>
      </p:pic>
      <p:pic>
        <p:nvPicPr>
          <p:cNvPr id="29" name="图片 7">
            <a:extLst>
              <a:ext uri="{FF2B5EF4-FFF2-40B4-BE49-F238E27FC236}">
                <a16:creationId xmlns:a16="http://schemas.microsoft.com/office/drawing/2014/main" id="{9A7CAFE3-FF46-47BB-A693-4F48B28F8F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65804" y="4812673"/>
            <a:ext cx="2461961" cy="954202"/>
          </a:xfrm>
          <a:prstGeom prst="rect">
            <a:avLst/>
          </a:prstGeom>
        </p:spPr>
      </p:pic>
      <p:pic>
        <p:nvPicPr>
          <p:cNvPr id="34" name="图片 8">
            <a:extLst>
              <a:ext uri="{FF2B5EF4-FFF2-40B4-BE49-F238E27FC236}">
                <a16:creationId xmlns:a16="http://schemas.microsoft.com/office/drawing/2014/main" id="{A6F28AD3-A695-49EB-A246-8420519A5A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728" y="-495762"/>
            <a:ext cx="1938346" cy="1710881"/>
          </a:xfrm>
          <a:prstGeom prst="rect">
            <a:avLst/>
          </a:prstGeom>
        </p:spPr>
      </p:pic>
      <p:pic>
        <p:nvPicPr>
          <p:cNvPr id="35" name="图片 9">
            <a:extLst>
              <a:ext uri="{FF2B5EF4-FFF2-40B4-BE49-F238E27FC236}">
                <a16:creationId xmlns:a16="http://schemas.microsoft.com/office/drawing/2014/main" id="{609ED171-4479-4F6B-95F2-C9864DB266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763214" y="5924549"/>
            <a:ext cx="1968394" cy="1737403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EE7C5A3-BFE4-4F87-ACBE-2B9784E10591}"/>
              </a:ext>
            </a:extLst>
          </p:cNvPr>
          <p:cNvGrpSpPr/>
          <p:nvPr/>
        </p:nvGrpSpPr>
        <p:grpSpPr>
          <a:xfrm>
            <a:off x="1606113" y="1274083"/>
            <a:ext cx="1470916" cy="1966904"/>
            <a:chOff x="1606113" y="1274083"/>
            <a:chExt cx="1470916" cy="1966904"/>
          </a:xfrm>
        </p:grpSpPr>
        <p:pic>
          <p:nvPicPr>
            <p:cNvPr id="44" name="图片 6">
              <a:extLst>
                <a:ext uri="{FF2B5EF4-FFF2-40B4-BE49-F238E27FC236}">
                  <a16:creationId xmlns:a16="http://schemas.microsoft.com/office/drawing/2014/main" id="{36A665AD-6CD6-4DB8-A65E-4191FE5A2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606113" y="1274083"/>
              <a:ext cx="1470916" cy="1966904"/>
            </a:xfrm>
            <a:prstGeom prst="rect">
              <a:avLst/>
            </a:prstGeom>
          </p:spPr>
        </p:pic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A8B72D1-4C48-414C-BCAE-670CCEFEA407}"/>
                </a:ext>
              </a:extLst>
            </p:cNvPr>
            <p:cNvSpPr/>
            <p:nvPr/>
          </p:nvSpPr>
          <p:spPr>
            <a:xfrm>
              <a:off x="1858473" y="1554341"/>
              <a:ext cx="936883" cy="962199"/>
            </a:xfrm>
            <a:prstGeom prst="ellipse">
              <a:avLst/>
            </a:prstGeom>
            <a:solidFill>
              <a:srgbClr val="FDEB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52F1F6B-BAE3-4692-ABC1-6EBB7EFF6970}"/>
                </a:ext>
              </a:extLst>
            </p:cNvPr>
            <p:cNvSpPr/>
            <p:nvPr/>
          </p:nvSpPr>
          <p:spPr>
            <a:xfrm>
              <a:off x="2044807" y="1481443"/>
              <a:ext cx="700833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>
                  <a:ln>
                    <a:solidFill>
                      <a:srgbClr val="FF0000"/>
                    </a:solidFill>
                  </a:ln>
                  <a:solidFill>
                    <a:srgbClr val="EC4F2F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Arial" panose="020B0604020202020204" pitchFamily="34" charset="0"/>
                </a:rPr>
                <a:t>6</a:t>
              </a:r>
              <a:endParaRPr kumimoji="0" lang="en-US" sz="5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EC4F2F"/>
                </a:solidFill>
                <a:effectLst/>
                <a:uLnTx/>
                <a:uFillTx/>
                <a:latin typeface="VNI-Times" pitchFamily="2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D21DE5C-A7B7-4B32-9CB6-C2606116369C}"/>
              </a:ext>
            </a:extLst>
          </p:cNvPr>
          <p:cNvSpPr txBox="1"/>
          <p:nvPr/>
        </p:nvSpPr>
        <p:spPr>
          <a:xfrm>
            <a:off x="2378961" y="2781067"/>
            <a:ext cx="77030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Arial" panose="020B0604020202020204" pitchFamily="34" charset="0"/>
              </a:rPr>
              <a:t>Củng cố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UTM Haban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24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9000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9000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自定义 22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CC7FF"/>
      </a:accent1>
      <a:accent2>
        <a:srgbClr val="4CC7FF"/>
      </a:accent2>
      <a:accent3>
        <a:srgbClr val="4CC7FF"/>
      </a:accent3>
      <a:accent4>
        <a:srgbClr val="4CC7FF"/>
      </a:accent4>
      <a:accent5>
        <a:srgbClr val="4CC7FF"/>
      </a:accent5>
      <a:accent6>
        <a:srgbClr val="4CC7FF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219</Words>
  <Application>Microsoft Office PowerPoint</Application>
  <PresentationFormat>Widescreen</PresentationFormat>
  <Paragraphs>47</Paragraphs>
  <Slides>14</Slides>
  <Notes>9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#9Slide02 Noi dung dai</vt:lpstr>
      <vt:lpstr>等线</vt:lpstr>
      <vt:lpstr>等线 Light</vt:lpstr>
      <vt:lpstr>UTM Guanine</vt:lpstr>
      <vt:lpstr>UTM Habano</vt:lpstr>
      <vt:lpstr>VNI-Times</vt:lpstr>
      <vt:lpstr>字魂141号-活力悦动体</vt:lpstr>
      <vt:lpstr>Arial</vt:lpstr>
      <vt:lpstr>Calibri</vt:lpstr>
      <vt:lpstr>Cambria</vt:lpstr>
      <vt:lpstr>Coiny</vt:lpstr>
      <vt:lpstr>UTM Avo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24</cp:revision>
  <dcterms:created xsi:type="dcterms:W3CDTF">2022-09-05T05:31:00Z</dcterms:created>
  <dcterms:modified xsi:type="dcterms:W3CDTF">2022-09-28T08:42:15Z</dcterms:modified>
</cp:coreProperties>
</file>