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6" r:id="rId3"/>
    <p:sldMasterId id="2147483694" r:id="rId4"/>
    <p:sldMasterId id="2147483718" r:id="rId5"/>
    <p:sldMasterId id="2147483732" r:id="rId6"/>
  </p:sldMasterIdLst>
  <p:notesMasterIdLst>
    <p:notesMasterId r:id="rId21"/>
  </p:notesMasterIdLst>
  <p:sldIdLst>
    <p:sldId id="314" r:id="rId7"/>
    <p:sldId id="306" r:id="rId8"/>
    <p:sldId id="307" r:id="rId9"/>
    <p:sldId id="308" r:id="rId10"/>
    <p:sldId id="309" r:id="rId11"/>
    <p:sldId id="764" r:id="rId12"/>
    <p:sldId id="272" r:id="rId13"/>
    <p:sldId id="752" r:id="rId14"/>
    <p:sldId id="768" r:id="rId15"/>
    <p:sldId id="769" r:id="rId16"/>
    <p:sldId id="402" r:id="rId17"/>
    <p:sldId id="345" r:id="rId18"/>
    <p:sldId id="770" r:id="rId19"/>
    <p:sldId id="3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E57C5-50F3-4BB5-A6E5-ABAA2A99C69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0F3DE-C257-473E-98A9-08ABB403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5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quái vật để đi đến câu hỏi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29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</a:t>
            </a:r>
            <a:r>
              <a:rPr lang="en-US" baseline="0"/>
              <a:t> vào quái vật để quay về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17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692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302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387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1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6077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4831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426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055934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65625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42507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516576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835608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án 2">
            <a:extLst>
              <a:ext uri="{FF2B5EF4-FFF2-40B4-BE49-F238E27FC236}">
                <a16:creationId xmlns:a16="http://schemas.microsoft.com/office/drawing/2014/main" id="{7A078E81-87D5-4D4C-960B-0E6A8E96DCDB}"/>
              </a:ext>
            </a:extLst>
          </p:cNvPr>
          <p:cNvSpPr txBox="1"/>
          <p:nvPr userDrawn="1"/>
        </p:nvSpPr>
        <p:spPr>
          <a:xfrm>
            <a:off x="214219" y="100843"/>
            <a:ext cx="185010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035.447.3852</a:t>
            </a:r>
          </a:p>
        </p:txBody>
      </p:sp>
    </p:spTree>
    <p:extLst>
      <p:ext uri="{BB962C8B-B14F-4D97-AF65-F5344CB8AC3E}">
        <p14:creationId xmlns:p14="http://schemas.microsoft.com/office/powerpoint/2010/main" val="217042592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758480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9967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54910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3745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84686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3963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56474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726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56044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03038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1852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09476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029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97889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463909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712049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7029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983098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094462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66464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400">
              <a:defRPr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400">
              <a:defRPr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66670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728141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96404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39722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62393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423216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71679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45274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422287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40328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368863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52899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85472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699852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626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08307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73233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097927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545228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49314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630849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19230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104162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35186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183585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5238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63734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47067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99819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45892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65037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07747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81917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073323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7171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74056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02637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09948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323986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40303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84178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428285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25810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754803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64194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82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5762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BAFC77-778F-465A-B939-E8E77597FC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28600"/>
            <a:ext cx="1295102" cy="129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6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9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44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ransition spd="slow">
    <p:push dir="u"/>
  </p:transition>
  <p:txStyles>
    <p:titleStyle>
      <a:lvl1pPr algn="l" defTabSz="121914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84" indent="-304784" algn="l" defTabSz="121914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1FD98-34FE-4F50-BF5D-8EF7C19B916F}" type="datetimeFigureOut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3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9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ransition spd="slow">
    <p:push dir="u"/>
  </p:transition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DFDB254-E73E-4005-9A38-42A86BD5D534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5" y="365125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  <p:sldLayoutId id="2147483752" r:id="rId20"/>
    <p:sldLayoutId id="2147483753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59" r:id="rId27"/>
    <p:sldLayoutId id="2147483760" r:id="rId28"/>
    <p:sldLayoutId id="2147483761" r:id="rId29"/>
    <p:sldLayoutId id="2147483762" r:id="rId30"/>
    <p:sldLayoutId id="2147483763" r:id="rId31"/>
    <p:sldLayoutId id="2147483764" r:id="rId32"/>
    <p:sldLayoutId id="2147483765" r:id="rId33"/>
    <p:sldLayoutId id="2147483766" r:id="rId34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1.jp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12" Type="http://schemas.openxmlformats.org/officeDocument/2006/relationships/slide" Target="slide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11" Type="http://schemas.openxmlformats.org/officeDocument/2006/relationships/image" Target="../media/image12.png"/><Relationship Id="rId5" Type="http://schemas.openxmlformats.org/officeDocument/2006/relationships/image" Target="../media/image10.jpg"/><Relationship Id="rId10" Type="http://schemas.openxmlformats.org/officeDocument/2006/relationships/slide" Target="slide6.xml"/><Relationship Id="rId4" Type="http://schemas.openxmlformats.org/officeDocument/2006/relationships/notesSlide" Target="../notesSlides/notesSlide1.xml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196" descr="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-11105"/>
            <a:ext cx="11820971" cy="6953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8197"/>
          <p:cNvSpPr txBox="1"/>
          <p:nvPr/>
        </p:nvSpPr>
        <p:spPr>
          <a:xfrm>
            <a:off x="5878368" y="2810470"/>
            <a:ext cx="4713432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150050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KHỞI ĐỘNG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31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FD9B192-5316-4B2C-9953-7CD0EA4661C2}"/>
              </a:ext>
            </a:extLst>
          </p:cNvPr>
          <p:cNvGrpSpPr/>
          <p:nvPr/>
        </p:nvGrpSpPr>
        <p:grpSpPr>
          <a:xfrm>
            <a:off x="1128924" y="410035"/>
            <a:ext cx="6592676" cy="1036988"/>
            <a:chOff x="1647084" y="420195"/>
            <a:chExt cx="2498835" cy="103698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D9F2F1C-8B75-4928-B36F-8816977C16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420"/>
            <a:stretch/>
          </p:blipFill>
          <p:spPr>
            <a:xfrm>
              <a:off x="1647084" y="420195"/>
              <a:ext cx="2262246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FA84A6-499A-4D19-AEC6-BE0221BCD710}"/>
                </a:ext>
              </a:extLst>
            </p:cNvPr>
            <p:cNvSpPr txBox="1"/>
            <p:nvPr/>
          </p:nvSpPr>
          <p:spPr>
            <a:xfrm>
              <a:off x="1751280" y="600135"/>
              <a:ext cx="2394639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defRPr/>
              </a:pP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2.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nhẩm</a:t>
              </a: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theo</a:t>
              </a: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mẫu</a:t>
              </a:r>
              <a:endPara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68522E-9AA6-49B2-BE7F-D59EC5F503C1}"/>
              </a:ext>
            </a:extLst>
          </p:cNvPr>
          <p:cNvSpPr/>
          <p:nvPr/>
        </p:nvSpPr>
        <p:spPr>
          <a:xfrm>
            <a:off x="731520" y="2054471"/>
            <a:ext cx="5364480" cy="20320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200 x 2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Nhẩm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 </a:t>
            </a:r>
            <a:r>
              <a:rPr lang="en-US" sz="3600" kern="0" dirty="0" err="1">
                <a:solidFill>
                  <a:prstClr val="white"/>
                </a:solidFill>
                <a:latin typeface="Calibri" panose="020F0502020204030204"/>
              </a:rPr>
              <a:t>trăm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x 2 = 4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x 2 = 400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E6A872-2C3F-4EFB-8443-DF7799EF6C7F}"/>
              </a:ext>
            </a:extLst>
          </p:cNvPr>
          <p:cNvSpPr txBox="1"/>
          <p:nvPr/>
        </p:nvSpPr>
        <p:spPr>
          <a:xfrm>
            <a:off x="8136334" y="1633231"/>
            <a:ext cx="3504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300 x 3</a:t>
            </a:r>
          </a:p>
          <a:p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200 x 4</a:t>
            </a:r>
          </a:p>
          <a:p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400 x 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BB3603-BFAF-42E8-A65D-F7CA5ABEE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370" y="3211583"/>
            <a:ext cx="5382794" cy="351433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C07C5A8-4E51-44B7-97E8-00B503E2766F}"/>
              </a:ext>
            </a:extLst>
          </p:cNvPr>
          <p:cNvGrpSpPr/>
          <p:nvPr/>
        </p:nvGrpSpPr>
        <p:grpSpPr>
          <a:xfrm>
            <a:off x="8007399" y="4322295"/>
            <a:ext cx="2618643" cy="1442375"/>
            <a:chOff x="7551217" y="4179147"/>
            <a:chExt cx="2618643" cy="144237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8F7D08-62B2-40B6-AFBC-0DFAFEE7F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3698">
              <a:off x="7551217" y="4195640"/>
              <a:ext cx="2618643" cy="142588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175E88-0352-410E-A331-79EFE769B6E2}"/>
                </a:ext>
              </a:extLst>
            </p:cNvPr>
            <p:cNvSpPr txBox="1"/>
            <p:nvPr/>
          </p:nvSpPr>
          <p:spPr>
            <a:xfrm rot="1398626">
              <a:off x="7860711" y="4179147"/>
              <a:ext cx="18498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Thảo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luận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nhóm</a:t>
              </a:r>
              <a:endParaRPr lang="en-US" sz="32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058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24993A1-9F98-48F0-BCF9-DFE5DF86D201}"/>
              </a:ext>
            </a:extLst>
          </p:cNvPr>
          <p:cNvGrpSpPr/>
          <p:nvPr/>
        </p:nvGrpSpPr>
        <p:grpSpPr>
          <a:xfrm>
            <a:off x="680720" y="354625"/>
            <a:ext cx="11353800" cy="6503376"/>
            <a:chOff x="457200" y="1828800"/>
            <a:chExt cx="11353800" cy="5198537"/>
          </a:xfrm>
        </p:grpSpPr>
        <p:sp>
          <p:nvSpPr>
            <p:cNvPr id="26" name="Rectangle: Top Corners Rounded 25">
              <a:extLst>
                <a:ext uri="{FF2B5EF4-FFF2-40B4-BE49-F238E27FC236}">
                  <a16:creationId xmlns:a16="http://schemas.microsoft.com/office/drawing/2014/main" id="{F33692C1-832B-4D95-AA0E-4C80AFFC4703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57894B27-CC94-445B-ACC1-E64F39489526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FC447DC3-2A9D-46BE-AA4C-5FC5D1C60053}"/>
              </a:ext>
            </a:extLst>
          </p:cNvPr>
          <p:cNvSpPr txBox="1"/>
          <p:nvPr/>
        </p:nvSpPr>
        <p:spPr>
          <a:xfrm>
            <a:off x="1307638" y="728493"/>
            <a:ext cx="253755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B050"/>
                </a:solidFill>
                <a:latin typeface="Calibri" panose="020F0502020204030204"/>
                <a:cs typeface="Calibri" panose="020F0502020204030204" pitchFamily="34" charset="0"/>
              </a:rPr>
              <a:t>300 x 3 =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AF6333-D551-4086-9BF6-FAF889D6C3F5}"/>
              </a:ext>
            </a:extLst>
          </p:cNvPr>
          <p:cNvSpPr txBox="1"/>
          <p:nvPr/>
        </p:nvSpPr>
        <p:spPr>
          <a:xfrm>
            <a:off x="7388031" y="728493"/>
            <a:ext cx="253755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200 x 4 =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3BD5B6-98B6-4BCF-95F8-8EB9A99D3AB9}"/>
              </a:ext>
            </a:extLst>
          </p:cNvPr>
          <p:cNvSpPr txBox="1"/>
          <p:nvPr/>
        </p:nvSpPr>
        <p:spPr>
          <a:xfrm>
            <a:off x="4335533" y="3805690"/>
            <a:ext cx="253755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400 x 2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682314-69F6-48A8-B534-1815F000635F}"/>
              </a:ext>
            </a:extLst>
          </p:cNvPr>
          <p:cNvSpPr txBox="1"/>
          <p:nvPr/>
        </p:nvSpPr>
        <p:spPr>
          <a:xfrm>
            <a:off x="3831465" y="672052"/>
            <a:ext cx="125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0A8AC27-FA07-44D8-AA10-E5BEF143108C}"/>
              </a:ext>
            </a:extLst>
          </p:cNvPr>
          <p:cNvSpPr txBox="1"/>
          <p:nvPr/>
        </p:nvSpPr>
        <p:spPr>
          <a:xfrm>
            <a:off x="9997381" y="718219"/>
            <a:ext cx="125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6E09DC7-15DE-417B-B6A5-CF2C2600F99F}"/>
              </a:ext>
            </a:extLst>
          </p:cNvPr>
          <p:cNvSpPr txBox="1"/>
          <p:nvPr/>
        </p:nvSpPr>
        <p:spPr>
          <a:xfrm>
            <a:off x="6948181" y="3769799"/>
            <a:ext cx="125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Calibri" panose="020F0502020204030204"/>
              </a:rPr>
              <a:t>800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FADFF01-7EEA-4A4C-AAA9-B063C60E66B3}"/>
              </a:ext>
            </a:extLst>
          </p:cNvPr>
          <p:cNvSpPr/>
          <p:nvPr/>
        </p:nvSpPr>
        <p:spPr>
          <a:xfrm>
            <a:off x="1140268" y="1743660"/>
            <a:ext cx="4787919" cy="1924824"/>
          </a:xfrm>
          <a:prstGeom prst="rect">
            <a:avLst/>
          </a:prstGeom>
          <a:ln w="57150">
            <a:solidFill>
              <a:srgbClr val="EB79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3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r>
              <a:rPr lang="en-US" sz="4000" kern="0" dirty="0">
                <a:solidFill>
                  <a:prstClr val="black"/>
                </a:solidFill>
              </a:rPr>
              <a:t> x 3 = 9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endParaRPr lang="en-US" sz="4000" kern="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300 x 3 = 900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1D01603-27FF-40D4-B40A-AFF671419BE3}"/>
              </a:ext>
            </a:extLst>
          </p:cNvPr>
          <p:cNvSpPr/>
          <p:nvPr/>
        </p:nvSpPr>
        <p:spPr>
          <a:xfrm>
            <a:off x="7097065" y="1712837"/>
            <a:ext cx="4214324" cy="1924824"/>
          </a:xfrm>
          <a:prstGeom prst="rect">
            <a:avLst/>
          </a:prstGeom>
          <a:ln w="57150">
            <a:solidFill>
              <a:srgbClr val="EB79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2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r>
              <a:rPr lang="en-US" sz="4000" kern="0" dirty="0">
                <a:solidFill>
                  <a:prstClr val="black"/>
                </a:solidFill>
              </a:rPr>
              <a:t> x 4 = 8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endParaRPr lang="en-US" sz="4000" kern="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200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4 = 800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E47FE82-8ADF-4BDE-8AC0-EDC08F21438A}"/>
              </a:ext>
            </a:extLst>
          </p:cNvPr>
          <p:cNvSpPr/>
          <p:nvPr/>
        </p:nvSpPr>
        <p:spPr>
          <a:xfrm>
            <a:off x="4263398" y="4747175"/>
            <a:ext cx="4214324" cy="1924824"/>
          </a:xfrm>
          <a:prstGeom prst="rect">
            <a:avLst/>
          </a:prstGeom>
          <a:ln w="57150">
            <a:solidFill>
              <a:srgbClr val="EB79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4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r>
              <a:rPr lang="en-US" sz="4000" kern="0" dirty="0">
                <a:solidFill>
                  <a:prstClr val="black"/>
                </a:solidFill>
              </a:rPr>
              <a:t> x 2 = 8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endParaRPr lang="en-US" sz="4000" kern="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400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2 = 800</a:t>
            </a:r>
          </a:p>
        </p:txBody>
      </p:sp>
    </p:spTree>
    <p:extLst>
      <p:ext uri="{BB962C8B-B14F-4D97-AF65-F5344CB8AC3E}">
        <p14:creationId xmlns:p14="http://schemas.microsoft.com/office/powerpoint/2010/main" val="3700626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4" grpId="0"/>
      <p:bldP spid="65" grpId="0"/>
      <p:bldP spid="68" grpId="0" uiExpand="1" build="p" animBg="1"/>
      <p:bldP spid="70" grpId="0" uiExpand="1" build="p" animBg="1"/>
      <p:bldP spid="71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B0CD4FE-8214-4F0E-BA26-7BEC6A5C5C6F}"/>
              </a:ext>
            </a:extLst>
          </p:cNvPr>
          <p:cNvGrpSpPr/>
          <p:nvPr/>
        </p:nvGrpSpPr>
        <p:grpSpPr>
          <a:xfrm>
            <a:off x="680720" y="354625"/>
            <a:ext cx="11353800" cy="6503376"/>
            <a:chOff x="457200" y="1828800"/>
            <a:chExt cx="11353800" cy="5198537"/>
          </a:xfrm>
        </p:grpSpPr>
        <p:sp>
          <p:nvSpPr>
            <p:cNvPr id="10" name="Rectangle: Top Corners Rounded 9">
              <a:extLst>
                <a:ext uri="{FF2B5EF4-FFF2-40B4-BE49-F238E27FC236}">
                  <a16:creationId xmlns:a16="http://schemas.microsoft.com/office/drawing/2014/main" id="{443AF2E3-B274-4545-8949-2AFFCC6E69DF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BF734E4E-59C2-443F-900D-25DA7CBAF745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C4328E78-BA7D-4FB8-BD00-3C18D4E2205B}"/>
              </a:ext>
            </a:extLst>
          </p:cNvPr>
          <p:cNvSpPr/>
          <p:nvPr/>
        </p:nvSpPr>
        <p:spPr>
          <a:xfrm>
            <a:off x="1545405" y="725934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7CA494-FB0C-496F-A4FF-C33EE0E17F47}"/>
              </a:ext>
            </a:extLst>
          </p:cNvPr>
          <p:cNvSpPr txBox="1"/>
          <p:nvPr/>
        </p:nvSpPr>
        <p:spPr>
          <a:xfrm>
            <a:off x="2174055" y="678309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B3CB4C-F545-46BC-8E23-06CB0750905C}"/>
              </a:ext>
            </a:extLst>
          </p:cNvPr>
          <p:cNvGrpSpPr/>
          <p:nvPr/>
        </p:nvGrpSpPr>
        <p:grpSpPr>
          <a:xfrm>
            <a:off x="1417834" y="1438382"/>
            <a:ext cx="10294705" cy="1077218"/>
            <a:chOff x="1417834" y="1438382"/>
            <a:chExt cx="10294705" cy="107721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A879A54-8AF0-4B9D-A2C3-9092EB24DBBA}"/>
                </a:ext>
              </a:extLst>
            </p:cNvPr>
            <p:cNvSpPr txBox="1"/>
            <p:nvPr/>
          </p:nvSpPr>
          <p:spPr>
            <a:xfrm>
              <a:off x="1417834" y="1438382"/>
              <a:ext cx="102947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/>
                <a:t>Trong</a:t>
              </a:r>
              <a:r>
                <a:rPr lang="en-US" sz="3200" b="1" dirty="0"/>
                <a:t> </a:t>
              </a:r>
              <a:r>
                <a:rPr lang="en-US" sz="3200" b="1" dirty="0" err="1"/>
                <a:t>hình</a:t>
              </a:r>
              <a:r>
                <a:rPr lang="en-US" sz="3200" b="1" dirty="0"/>
                <a:t> </a:t>
              </a:r>
              <a:r>
                <a:rPr lang="en-US" sz="3200" b="1" dirty="0" err="1"/>
                <a:t>bên</a:t>
              </a:r>
              <a:r>
                <a:rPr lang="en-US" sz="3200" b="1" dirty="0"/>
                <a:t>, </a:t>
              </a:r>
              <a:r>
                <a:rPr lang="en-US" sz="3200" b="1" dirty="0" err="1"/>
                <a:t>mỗi</a:t>
              </a:r>
              <a:r>
                <a:rPr lang="en-US" sz="3200" b="1" dirty="0"/>
                <a:t> </a:t>
              </a:r>
              <a:r>
                <a:rPr lang="en-US" sz="3200" b="1" dirty="0" err="1"/>
                <a:t>cái</a:t>
              </a:r>
              <a:r>
                <a:rPr lang="en-US" sz="3200" b="1" dirty="0"/>
                <a:t> </a:t>
              </a:r>
              <a:r>
                <a:rPr lang="en-US" sz="3200" b="1" dirty="0" err="1"/>
                <a:t>chén</a:t>
              </a:r>
              <a:r>
                <a:rPr lang="en-US" sz="3200" b="1" dirty="0"/>
                <a:t> </a:t>
              </a:r>
              <a:r>
                <a:rPr lang="en-US" sz="3200" b="1" dirty="0" err="1"/>
                <a:t>cân</a:t>
              </a:r>
              <a:r>
                <a:rPr lang="en-US" sz="3200" b="1" dirty="0"/>
                <a:t> </a:t>
              </a:r>
              <a:r>
                <a:rPr lang="en-US" sz="3200" b="1" dirty="0" err="1"/>
                <a:t>nặng</a:t>
              </a:r>
              <a:r>
                <a:rPr lang="en-US" sz="3200" b="1" dirty="0"/>
                <a:t> 128 g. </a:t>
              </a:r>
              <a:r>
                <a:rPr lang="en-US" sz="3200" b="1" dirty="0" err="1"/>
                <a:t>Vậy</a:t>
              </a:r>
              <a:r>
                <a:rPr lang="en-US" sz="3200" b="1" dirty="0"/>
                <a:t> </a:t>
              </a:r>
              <a:r>
                <a:rPr lang="en-US" sz="3200" b="1" dirty="0" err="1"/>
                <a:t>cái</a:t>
              </a:r>
              <a:r>
                <a:rPr lang="en-US" sz="3200" b="1" dirty="0"/>
                <a:t> </a:t>
              </a:r>
              <a:r>
                <a:rPr lang="en-US" sz="3200" b="1" dirty="0" err="1"/>
                <a:t>ấm</a:t>
              </a:r>
              <a:r>
                <a:rPr lang="en-US" sz="3200" b="1" dirty="0"/>
                <a:t> </a:t>
              </a:r>
              <a:r>
                <a:rPr lang="en-US" sz="3200" b="1" dirty="0" err="1"/>
                <a:t>cân</a:t>
              </a:r>
              <a:r>
                <a:rPr lang="en-US" sz="3200" b="1" dirty="0"/>
                <a:t> </a:t>
              </a:r>
              <a:r>
                <a:rPr lang="en-US" sz="3200" b="1" dirty="0" err="1"/>
                <a:t>nặng</a:t>
              </a:r>
              <a:r>
                <a:rPr lang="en-US" sz="3200" b="1" dirty="0"/>
                <a:t>          g.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E5760BF-FECB-4284-9130-A44913E3FEB1}"/>
                </a:ext>
              </a:extLst>
            </p:cNvPr>
            <p:cNvSpPr/>
            <p:nvPr/>
          </p:nvSpPr>
          <p:spPr>
            <a:xfrm>
              <a:off x="2517169" y="1900719"/>
              <a:ext cx="626724" cy="595901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20DCF2E-574D-4FDF-B016-3A1C4057B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696" y="2589141"/>
            <a:ext cx="3640520" cy="15821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032CF4-D972-4206-969A-2A1727E5FB5E}"/>
              </a:ext>
            </a:extLst>
          </p:cNvPr>
          <p:cNvSpPr txBox="1"/>
          <p:nvPr/>
        </p:nvSpPr>
        <p:spPr>
          <a:xfrm>
            <a:off x="4109663" y="3236360"/>
            <a:ext cx="366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Bài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giải</a:t>
            </a:r>
            <a:r>
              <a:rPr lang="en-US" sz="40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CF719B-04E7-461D-836F-9CA8251AD5D6}"/>
              </a:ext>
            </a:extLst>
          </p:cNvPr>
          <p:cNvSpPr txBox="1"/>
          <p:nvPr/>
        </p:nvSpPr>
        <p:spPr>
          <a:xfrm>
            <a:off x="2599362" y="3924728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Cái ấm nặng số gam là: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558EBA-5FE1-4A6F-8283-637340383C51}"/>
              </a:ext>
            </a:extLst>
          </p:cNvPr>
          <p:cNvSpPr txBox="1"/>
          <p:nvPr/>
        </p:nvSpPr>
        <p:spPr>
          <a:xfrm>
            <a:off x="3256908" y="4572000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128 × 3 = 384 (g)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648B4E-3BED-4782-A154-A9217EEE8383}"/>
              </a:ext>
            </a:extLst>
          </p:cNvPr>
          <p:cNvSpPr txBox="1"/>
          <p:nvPr/>
        </p:nvSpPr>
        <p:spPr>
          <a:xfrm>
            <a:off x="5085708" y="5198723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Đáp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: 384 g</a:t>
            </a:r>
          </a:p>
        </p:txBody>
      </p:sp>
    </p:spTree>
    <p:extLst>
      <p:ext uri="{BB962C8B-B14F-4D97-AF65-F5344CB8AC3E}">
        <p14:creationId xmlns:p14="http://schemas.microsoft.com/office/powerpoint/2010/main" val="1679236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B0CD4FE-8214-4F0E-BA26-7BEC6A5C5C6F}"/>
              </a:ext>
            </a:extLst>
          </p:cNvPr>
          <p:cNvGrpSpPr/>
          <p:nvPr/>
        </p:nvGrpSpPr>
        <p:grpSpPr>
          <a:xfrm>
            <a:off x="680720" y="354625"/>
            <a:ext cx="11353800" cy="6503376"/>
            <a:chOff x="457200" y="1828800"/>
            <a:chExt cx="11353800" cy="5198537"/>
          </a:xfrm>
        </p:grpSpPr>
        <p:sp>
          <p:nvSpPr>
            <p:cNvPr id="10" name="Rectangle: Top Corners Rounded 9">
              <a:extLst>
                <a:ext uri="{FF2B5EF4-FFF2-40B4-BE49-F238E27FC236}">
                  <a16:creationId xmlns:a16="http://schemas.microsoft.com/office/drawing/2014/main" id="{443AF2E3-B274-4545-8949-2AFFCC6E69DF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BF734E4E-59C2-443F-900D-25DA7CBAF745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C4328E78-BA7D-4FB8-BD00-3C18D4E2205B}"/>
              </a:ext>
            </a:extLst>
          </p:cNvPr>
          <p:cNvSpPr/>
          <p:nvPr/>
        </p:nvSpPr>
        <p:spPr>
          <a:xfrm>
            <a:off x="1165261" y="736208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7CA494-FB0C-496F-A4FF-C33EE0E17F47}"/>
              </a:ext>
            </a:extLst>
          </p:cNvPr>
          <p:cNvSpPr txBox="1"/>
          <p:nvPr/>
        </p:nvSpPr>
        <p:spPr>
          <a:xfrm>
            <a:off x="1654139" y="678309"/>
            <a:ext cx="9585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hũ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hũ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đựng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250 ml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525 ml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bánh.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mi-li-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032CF4-D972-4206-969A-2A1727E5FB5E}"/>
              </a:ext>
            </a:extLst>
          </p:cNvPr>
          <p:cNvSpPr txBox="1"/>
          <p:nvPr/>
        </p:nvSpPr>
        <p:spPr>
          <a:xfrm>
            <a:off x="4438436" y="2568540"/>
            <a:ext cx="366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giải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CF719B-04E7-461D-836F-9CA8251AD5D6}"/>
              </a:ext>
            </a:extLst>
          </p:cNvPr>
          <p:cNvSpPr txBox="1"/>
          <p:nvPr/>
        </p:nvSpPr>
        <p:spPr>
          <a:xfrm>
            <a:off x="1900719" y="3287730"/>
            <a:ext cx="882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>
                <a:solidFill>
                  <a:srgbClr val="FF0000"/>
                </a:solidFill>
              </a:rPr>
              <a:t>Ba hũ mật ong có số mi-li-lít là: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558EBA-5FE1-4A6F-8283-637340383C51}"/>
              </a:ext>
            </a:extLst>
          </p:cNvPr>
          <p:cNvSpPr txBox="1"/>
          <p:nvPr/>
        </p:nvSpPr>
        <p:spPr>
          <a:xfrm>
            <a:off x="3503488" y="3945277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</a:rPr>
              <a:t>250 × 3 = 750 (ml)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648B4E-3BED-4782-A154-A9217EEE8383}"/>
              </a:ext>
            </a:extLst>
          </p:cNvPr>
          <p:cNvSpPr txBox="1"/>
          <p:nvPr/>
        </p:nvSpPr>
        <p:spPr>
          <a:xfrm>
            <a:off x="2681554" y="4613097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</a:rPr>
              <a:t>Gấu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đen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còn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lại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 ml </a:t>
            </a:r>
            <a:r>
              <a:rPr lang="en-US" sz="4000" b="1" dirty="0" err="1">
                <a:solidFill>
                  <a:srgbClr val="FF0000"/>
                </a:solidFill>
              </a:rPr>
              <a:t>mật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ong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là</a:t>
            </a:r>
            <a:r>
              <a:rPr lang="en-US" sz="4000" b="1" dirty="0">
                <a:solidFill>
                  <a:srgbClr val="FF0000"/>
                </a:solidFill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A carved pumpkin with a lit candle&#10;&#10;Description automatically generated with low confidence">
            <a:extLst>
              <a:ext uri="{FF2B5EF4-FFF2-40B4-BE49-F238E27FC236}">
                <a16:creationId xmlns:a16="http://schemas.microsoft.com/office/drawing/2014/main" id="{3A0C23A2-010C-48BF-A210-046B6E834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471" y="1822807"/>
            <a:ext cx="2157578" cy="2157578"/>
          </a:xfrm>
          <a:prstGeom prst="rect">
            <a:avLst/>
          </a:prstGeom>
        </p:spPr>
      </p:pic>
      <p:pic>
        <p:nvPicPr>
          <p:cNvPr id="23" name="Picture 22" descr="A carved pumpkin with a lit candle&#10;&#10;Description automatically generated with low confidence">
            <a:extLst>
              <a:ext uri="{FF2B5EF4-FFF2-40B4-BE49-F238E27FC236}">
                <a16:creationId xmlns:a16="http://schemas.microsoft.com/office/drawing/2014/main" id="{2E60A002-85AD-4C2D-8CA6-FF42B8AC18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821" y="1802259"/>
            <a:ext cx="2157578" cy="2157578"/>
          </a:xfrm>
          <a:prstGeom prst="rect">
            <a:avLst/>
          </a:prstGeom>
        </p:spPr>
      </p:pic>
      <p:pic>
        <p:nvPicPr>
          <p:cNvPr id="24" name="Picture 23" descr="A carved pumpkin with a lit candle&#10;&#10;Description automatically generated with low confidence">
            <a:extLst>
              <a:ext uri="{FF2B5EF4-FFF2-40B4-BE49-F238E27FC236}">
                <a16:creationId xmlns:a16="http://schemas.microsoft.com/office/drawing/2014/main" id="{2DA33E09-1AB0-4D7F-8E15-09745FE73D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20" y="1843356"/>
            <a:ext cx="2157578" cy="215757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2C32C34-6EEB-461F-BC25-AFB9E3C23229}"/>
              </a:ext>
            </a:extLst>
          </p:cNvPr>
          <p:cNvSpPr txBox="1"/>
          <p:nvPr/>
        </p:nvSpPr>
        <p:spPr>
          <a:xfrm>
            <a:off x="3513762" y="5239821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</a:rPr>
              <a:t>750 – 525 = 225 (ml)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442781-A871-4594-82D8-C95EDD0CC96A}"/>
              </a:ext>
            </a:extLst>
          </p:cNvPr>
          <p:cNvSpPr txBox="1"/>
          <p:nvPr/>
        </p:nvSpPr>
        <p:spPr>
          <a:xfrm>
            <a:off x="4530903" y="5887093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</a:rPr>
              <a:t>Đáp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: 225 ml </a:t>
            </a:r>
            <a:r>
              <a:rPr lang="en-US" sz="4000" b="1" dirty="0" err="1">
                <a:solidFill>
                  <a:srgbClr val="FF0000"/>
                </a:solidFill>
              </a:rPr>
              <a:t>mật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ong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686FB3-2914-41C7-9E5F-D8AC7A587B01}"/>
              </a:ext>
            </a:extLst>
          </p:cNvPr>
          <p:cNvCxnSpPr>
            <a:cxnSpLocks/>
          </p:cNvCxnSpPr>
          <p:nvPr/>
        </p:nvCxnSpPr>
        <p:spPr>
          <a:xfrm>
            <a:off x="3503488" y="1181527"/>
            <a:ext cx="29075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818FEB3-E7D8-47EC-9FEC-4B01ACF30D8C}"/>
              </a:ext>
            </a:extLst>
          </p:cNvPr>
          <p:cNvCxnSpPr>
            <a:cxnSpLocks/>
          </p:cNvCxnSpPr>
          <p:nvPr/>
        </p:nvCxnSpPr>
        <p:spPr>
          <a:xfrm>
            <a:off x="6739847" y="1160979"/>
            <a:ext cx="35651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9EFE17-63C2-4081-9FE4-C0C875BBD207}"/>
              </a:ext>
            </a:extLst>
          </p:cNvPr>
          <p:cNvCxnSpPr>
            <a:cxnSpLocks/>
          </p:cNvCxnSpPr>
          <p:nvPr/>
        </p:nvCxnSpPr>
        <p:spPr>
          <a:xfrm>
            <a:off x="4130211" y="1664413"/>
            <a:ext cx="4849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F94AC48-4935-4F5D-8570-ACAC1662BAFB}"/>
              </a:ext>
            </a:extLst>
          </p:cNvPr>
          <p:cNvCxnSpPr>
            <a:cxnSpLocks/>
          </p:cNvCxnSpPr>
          <p:nvPr/>
        </p:nvCxnSpPr>
        <p:spPr>
          <a:xfrm>
            <a:off x="1890445" y="2198669"/>
            <a:ext cx="50343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8403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5BD9EB7-6ECB-436D-BD28-7F8FE982D321}"/>
              </a:ext>
            </a:extLst>
          </p:cNvPr>
          <p:cNvGrpSpPr/>
          <p:nvPr/>
        </p:nvGrpSpPr>
        <p:grpSpPr>
          <a:xfrm>
            <a:off x="3124200" y="1117513"/>
            <a:ext cx="5943600" cy="4622973"/>
            <a:chOff x="2836817" y="426444"/>
            <a:chExt cx="5943600" cy="46229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536ADAA-7C45-4A4F-8986-A183E6A4A6C2}"/>
                </a:ext>
              </a:extLst>
            </p:cNvPr>
            <p:cNvGrpSpPr/>
            <p:nvPr/>
          </p:nvGrpSpPr>
          <p:grpSpPr>
            <a:xfrm>
              <a:off x="2836817" y="426444"/>
              <a:ext cx="5943600" cy="4438545"/>
              <a:chOff x="3287669" y="-174448"/>
              <a:chExt cx="5943600" cy="443854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DCB2DDF-9E15-40A3-8E97-EB2BED5C9F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7669" y="-174448"/>
                <a:ext cx="5943600" cy="4438545"/>
              </a:xfrm>
              <a:prstGeom prst="rect">
                <a:avLst/>
              </a:prstGeom>
            </p:spPr>
          </p:pic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DF8AAF5D-718D-4A20-A276-2D1337E27C72}"/>
                  </a:ext>
                </a:extLst>
              </p:cNvPr>
              <p:cNvSpPr txBox="1"/>
              <p:nvPr/>
            </p:nvSpPr>
            <p:spPr>
              <a:xfrm>
                <a:off x="5473702" y="3110593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:a16="http://schemas.microsoft.com/office/drawing/2014/main" id="{E1D411F5-FCA8-4A8F-82BF-761C41252DC6}"/>
                  </a:ext>
                </a:extLst>
              </p:cNvPr>
              <p:cNvSpPr txBox="1"/>
              <p:nvPr/>
            </p:nvSpPr>
            <p:spPr>
              <a:xfrm>
                <a:off x="5395325" y="2533489"/>
                <a:ext cx="2651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LAN H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ƯƠN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6C26E5-465F-48A0-8556-D3A56380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524" y="4288589"/>
              <a:ext cx="760828" cy="76082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5795433-C61F-486E-B221-37C96C4339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2"/>
          <a:stretch/>
        </p:blipFill>
        <p:spPr>
          <a:xfrm>
            <a:off x="0" y="0"/>
            <a:ext cx="12192000" cy="68700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48EACE-B1C3-423E-A975-173AEEF3D40A}"/>
              </a:ext>
            </a:extLst>
          </p:cNvPr>
          <p:cNvSpPr/>
          <p:nvPr/>
        </p:nvSpPr>
        <p:spPr>
          <a:xfrm>
            <a:off x="3122060" y="2759670"/>
            <a:ext cx="594791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0160">
                  <a:solidFill>
                    <a:srgbClr val="00AF92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CHÀO TẠM BIỆT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0160">
                  <a:solidFill>
                    <a:srgbClr val="00AF92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CÁC CON</a:t>
            </a:r>
          </a:p>
        </p:txBody>
      </p:sp>
    </p:spTree>
    <p:extLst>
      <p:ext uri="{BB962C8B-B14F-4D97-AF65-F5344CB8AC3E}">
        <p14:creationId xmlns:p14="http://schemas.microsoft.com/office/powerpoint/2010/main" val="110579343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0" r="47795" b="55756"/>
          <a:stretch/>
        </p:blipFill>
        <p:spPr bwMode="auto">
          <a:xfrm>
            <a:off x="3050186" y="1735394"/>
            <a:ext cx="2545934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0635" y="14284"/>
            <a:ext cx="7535550" cy="1446550"/>
          </a:xfrm>
          <a:prstGeom prst="rect">
            <a:avLst/>
          </a:prstGeom>
          <a:noFill/>
          <a:ln w="57150">
            <a:noFill/>
          </a:ln>
          <a:effectLst>
            <a:softEdge rad="127000"/>
          </a:effectLst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Thử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thách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của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quái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vật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Kids" pitchFamily="2" charset="0"/>
              <a:ea typeface="Kids" pitchFamily="2" charset="0"/>
              <a:cs typeface="Kids" pitchFamily="2" charset="0"/>
            </a:endParaRPr>
          </a:p>
        </p:txBody>
      </p:sp>
      <p:pic>
        <p:nvPicPr>
          <p:cNvPr id="7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3" t="11629" r="9233" b="53617"/>
          <a:stretch/>
        </p:blipFill>
        <p:spPr bwMode="auto">
          <a:xfrm>
            <a:off x="6653194" y="1787769"/>
            <a:ext cx="1795816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46090" r="51623" b="22163"/>
          <a:stretch/>
        </p:blipFill>
        <p:spPr bwMode="auto">
          <a:xfrm>
            <a:off x="3422333" y="3868994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5123" r="5950" b="23130"/>
          <a:stretch/>
        </p:blipFill>
        <p:spPr bwMode="auto">
          <a:xfrm>
            <a:off x="6477000" y="3886200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41045" y="1447800"/>
            <a:ext cx="609600" cy="609600"/>
          </a:xfrm>
          <a:prstGeom prst="rect">
            <a:avLst/>
          </a:prstGeom>
        </p:spPr>
      </p:pic>
      <p:pic>
        <p:nvPicPr>
          <p:cNvPr id="11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41045" y="2528403"/>
            <a:ext cx="609600" cy="609600"/>
          </a:xfrm>
          <a:prstGeom prst="rect">
            <a:avLst/>
          </a:prstGeom>
        </p:spPr>
      </p:pic>
      <p:pic>
        <p:nvPicPr>
          <p:cNvPr id="12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8081" y="3796763"/>
            <a:ext cx="609600" cy="609600"/>
          </a:xfrm>
          <a:prstGeom prst="rect">
            <a:avLst/>
          </a:prstGeom>
        </p:spPr>
      </p:pic>
      <p:pic>
        <p:nvPicPr>
          <p:cNvPr id="13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40481" y="4929459"/>
            <a:ext cx="609600" cy="609600"/>
          </a:xfrm>
          <a:prstGeom prst="rect">
            <a:avLst/>
          </a:prstGeom>
        </p:spPr>
      </p:pic>
      <p:pic>
        <p:nvPicPr>
          <p:cNvPr id="1027" name="Picture 3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5715001"/>
            <a:ext cx="31400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782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8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8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2785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102 x 2 =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204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202</a:t>
            </a: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214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4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0" r="47795" b="55756"/>
          <a:stretch/>
        </p:blipFill>
        <p:spPr bwMode="auto">
          <a:xfrm>
            <a:off x="9786431" y="5291227"/>
            <a:ext cx="1981200" cy="142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493276" y="735329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09376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40000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213 x 3 =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649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629</a:t>
            </a: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639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3" t="11629" r="9233" b="53617"/>
          <a:stretch/>
        </p:blipFill>
        <p:spPr bwMode="auto">
          <a:xfrm>
            <a:off x="10333819" y="5029200"/>
            <a:ext cx="1795816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7311661" y="735329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87315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2785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114 x 4 =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446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456</a:t>
            </a: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466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46090" r="51623" b="22163"/>
          <a:stretch/>
        </p:blipFill>
        <p:spPr bwMode="auto">
          <a:xfrm>
            <a:off x="10028715" y="5187462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185C5CD5-90A7-48E9-A167-B47E6614EB7D}"/>
              </a:ext>
            </a:extLst>
          </p:cNvPr>
          <p:cNvSpPr/>
          <p:nvPr/>
        </p:nvSpPr>
        <p:spPr>
          <a:xfrm>
            <a:off x="7311661" y="738860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12342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2785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160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 x 5 =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rta std cy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800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810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820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5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5123" r="5950" b="23130"/>
          <a:stretch/>
        </p:blipFill>
        <p:spPr bwMode="auto">
          <a:xfrm>
            <a:off x="10329103" y="5082524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B7EF4514-37BA-49E8-BC17-CC27A074A516}"/>
              </a:ext>
            </a:extLst>
          </p:cNvPr>
          <p:cNvSpPr/>
          <p:nvPr/>
        </p:nvSpPr>
        <p:spPr>
          <a:xfrm>
            <a:off x="7311661" y="735329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04994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46" y="1601086"/>
            <a:ext cx="628650" cy="6953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237" y="2507456"/>
            <a:ext cx="314325" cy="3429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4100">
            <a:off x="10125456" y="1779014"/>
            <a:ext cx="439002" cy="4855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660" y="999043"/>
            <a:ext cx="3135617" cy="10366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214" y="1126660"/>
            <a:ext cx="7628379" cy="2335743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465003" y="3514908"/>
            <a:ext cx="10261599" cy="2981053"/>
            <a:chOff x="1936535" y="3935752"/>
            <a:chExt cx="8318930" cy="2056864"/>
          </a:xfrm>
        </p:grpSpPr>
        <p:sp>
          <p:nvSpPr>
            <p:cNvPr id="21" name="任意多边形 20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endParaRPr>
            </a:p>
          </p:txBody>
        </p:sp>
        <p:sp>
          <p:nvSpPr>
            <p:cNvPr id="22" name="任意多边形 21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1" y="4340963"/>
            <a:ext cx="2268771" cy="215499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803026" y="243408"/>
            <a:ext cx="7216300" cy="882929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D8BD18-485F-4858-9111-1474A85C2D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9578" y="3838462"/>
            <a:ext cx="8090093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2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C62E42-BAF4-4F83-96B9-4FBA4BE29C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9B2C11-FC34-464C-AB09-8750AD3C415E}"/>
              </a:ext>
            </a:extLst>
          </p:cNvPr>
          <p:cNvSpPr txBox="1"/>
          <p:nvPr/>
        </p:nvSpPr>
        <p:spPr>
          <a:xfrm>
            <a:off x="2820348" y="2771454"/>
            <a:ext cx="6551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宋体"/>
                <a:cs typeface="Times New Roman" panose="02020603050405020304" pitchFamily="18" charset="0"/>
              </a:rPr>
              <a:t>Luyện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宋体"/>
                <a:cs typeface="Times New Roman" panose="02020603050405020304" pitchFamily="18" charset="0"/>
              </a:rPr>
              <a:t>tập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963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D79AB91C-CC37-48F6-B28E-A2DD63E39754}"/>
              </a:ext>
            </a:extLst>
          </p:cNvPr>
          <p:cNvSpPr/>
          <p:nvPr/>
        </p:nvSpPr>
        <p:spPr>
          <a:xfrm>
            <a:off x="322780" y="232774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AE64CB-B100-4B0E-AEFD-EB0E8CC791F8}"/>
              </a:ext>
            </a:extLst>
          </p:cNvPr>
          <p:cNvSpPr txBox="1"/>
          <p:nvPr/>
        </p:nvSpPr>
        <p:spPr>
          <a:xfrm>
            <a:off x="951430" y="185149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C2CC143B-7AA1-4EDA-9E81-E8C79C0F0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472792"/>
              </p:ext>
            </p:extLst>
          </p:nvPr>
        </p:nvGraphicFramePr>
        <p:xfrm>
          <a:off x="842482" y="1562146"/>
          <a:ext cx="10551560" cy="3092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0312">
                  <a:extLst>
                    <a:ext uri="{9D8B030D-6E8A-4147-A177-3AD203B41FA5}">
                      <a16:colId xmlns:a16="http://schemas.microsoft.com/office/drawing/2014/main" val="824111593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3971177113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4229366137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60612553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1683138857"/>
                    </a:ext>
                  </a:extLst>
                </a:gridCol>
              </a:tblGrid>
              <a:tr h="951914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209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253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114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341058"/>
                  </a:ext>
                </a:extLst>
              </a:tr>
              <a:tr h="951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  <a:p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650453"/>
                  </a:ext>
                </a:extLst>
              </a:tr>
              <a:tr h="951914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Tích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631556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1CDC97-8120-42EB-BBD6-48E29E73F936}"/>
              </a:ext>
            </a:extLst>
          </p:cNvPr>
          <p:cNvSpPr/>
          <p:nvPr/>
        </p:nvSpPr>
        <p:spPr>
          <a:xfrm>
            <a:off x="3226085" y="3791164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836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D5B9FC5-9876-4532-AD4B-F22177680B7F}"/>
              </a:ext>
            </a:extLst>
          </p:cNvPr>
          <p:cNvSpPr/>
          <p:nvPr/>
        </p:nvSpPr>
        <p:spPr>
          <a:xfrm>
            <a:off x="5342562" y="3770616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759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A090027-2469-4DBA-9CF3-007A3977D885}"/>
              </a:ext>
            </a:extLst>
          </p:cNvPr>
          <p:cNvSpPr/>
          <p:nvPr/>
        </p:nvSpPr>
        <p:spPr>
          <a:xfrm>
            <a:off x="7428215" y="3791164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798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34043FC-C044-4F0E-B509-AE446442EEC5}"/>
              </a:ext>
            </a:extLst>
          </p:cNvPr>
          <p:cNvSpPr/>
          <p:nvPr/>
        </p:nvSpPr>
        <p:spPr>
          <a:xfrm>
            <a:off x="9483047" y="3811712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963</a:t>
            </a:r>
          </a:p>
        </p:txBody>
      </p:sp>
    </p:spTree>
    <p:extLst>
      <p:ext uri="{BB962C8B-B14F-4D97-AF65-F5344CB8AC3E}">
        <p14:creationId xmlns:p14="http://schemas.microsoft.com/office/powerpoint/2010/main" val="3062222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500" dirty="0">
            <a:latin typeface="+mj-ea"/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1_Toán 2 SH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335</Words>
  <Application>Microsoft Office PowerPoint</Application>
  <PresentationFormat>Widescreen</PresentationFormat>
  <Paragraphs>105</Paragraphs>
  <Slides>14</Slides>
  <Notes>6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Averta std cy</vt:lpstr>
      <vt:lpstr>等线</vt:lpstr>
      <vt:lpstr>ITC Avant Garde Std Bk</vt:lpstr>
      <vt:lpstr>Kids</vt:lpstr>
      <vt:lpstr>Quicksand Medium</vt:lpstr>
      <vt:lpstr>字魂27号-布丁体</vt:lpstr>
      <vt:lpstr>Arial</vt:lpstr>
      <vt:lpstr>Calibri</vt:lpstr>
      <vt:lpstr>Calibri Light</vt:lpstr>
      <vt:lpstr>Times New Roman</vt:lpstr>
      <vt:lpstr>3_Office Theme</vt:lpstr>
      <vt:lpstr>包图主题2</vt:lpstr>
      <vt:lpstr>1_Toán 2 SHS</vt:lpstr>
      <vt:lpstr>1_Office Theme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2022-09-06T00:47:11Z</dcterms:created>
  <dcterms:modified xsi:type="dcterms:W3CDTF">2022-09-28T08:58:40Z</dcterms:modified>
</cp:coreProperties>
</file>