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63" r:id="rId2"/>
    <p:sldId id="265" r:id="rId3"/>
    <p:sldId id="311" r:id="rId4"/>
    <p:sldId id="304" r:id="rId5"/>
    <p:sldId id="291" r:id="rId6"/>
    <p:sldId id="276" r:id="rId7"/>
    <p:sldId id="273" r:id="rId8"/>
    <p:sldId id="274" r:id="rId9"/>
    <p:sldId id="275" r:id="rId10"/>
    <p:sldId id="267" r:id="rId11"/>
    <p:sldId id="268" r:id="rId12"/>
    <p:sldId id="269" r:id="rId13"/>
    <p:sldId id="306" r:id="rId14"/>
    <p:sldId id="313" r:id="rId15"/>
    <p:sldId id="320" r:id="rId16"/>
    <p:sldId id="321" r:id="rId17"/>
    <p:sldId id="326" r:id="rId18"/>
    <p:sldId id="322" r:id="rId19"/>
    <p:sldId id="323" r:id="rId20"/>
    <p:sldId id="324" r:id="rId21"/>
    <p:sldId id="300" r:id="rId22"/>
    <p:sldId id="314" r:id="rId23"/>
    <p:sldId id="325" r:id="rId24"/>
    <p:sldId id="283" r:id="rId25"/>
    <p:sldId id="256" r:id="rId26"/>
    <p:sldId id="341" r:id="rId27"/>
    <p:sldId id="286" r:id="rId28"/>
    <p:sldId id="261" r:id="rId29"/>
    <p:sldId id="264" r:id="rId30"/>
    <p:sldId id="317" r:id="rId31"/>
  </p:sldIdLst>
  <p:sldSz cx="9144000" cy="6858000" type="screen4x3"/>
  <p:notesSz cx="6858000" cy="9144000"/>
  <p:custDataLst>
    <p:tags r:id="rId33"/>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DC225BE-3B53-4A00-90D0-1B6609343571}" type="datetimeFigureOut">
              <a:rPr lang="en-US"/>
              <a:pPr>
                <a:defRPr/>
              </a:pPr>
              <a:t>7/24/2023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560DA5D-64EE-40D4-85ED-E17671C0A7BE}" type="slidenum">
              <a:rPr lang="en-US"/>
              <a:pPr>
                <a:defRPr/>
              </a:pPr>
              <a:t>‹#›</a:t>
            </a:fld>
            <a:endParaRPr lang="en-US"/>
          </a:p>
        </p:txBody>
      </p:sp>
    </p:spTree>
    <p:extLst>
      <p:ext uri="{BB962C8B-B14F-4D97-AF65-F5344CB8AC3E}">
        <p14:creationId xmlns:p14="http://schemas.microsoft.com/office/powerpoint/2010/main" val="985582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EE6269E0-3411-4C46-A61E-FD3D93EB9604}" type="slidenum">
              <a:rPr lang="en-US" smtClean="0"/>
              <a:t>25</a:t>
            </a:fld>
            <a:endParaRPr lang="en-US"/>
          </a:p>
        </p:txBody>
      </p:sp>
    </p:spTree>
    <p:extLst>
      <p:ext uri="{BB962C8B-B14F-4D97-AF65-F5344CB8AC3E}">
        <p14:creationId xmlns:p14="http://schemas.microsoft.com/office/powerpoint/2010/main" val="2676010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p:cNvSpPr>
            <a:spLocks noGrp="1"/>
          </p:cNvSpPr>
          <p:nvPr>
            <p:ph type="dt" sz="half" idx="10"/>
          </p:nvPr>
        </p:nvSpPr>
        <p:spPr/>
        <p:txBody>
          <a:bodyPr/>
          <a:lstStyle>
            <a:lvl1pPr>
              <a:defRPr/>
            </a:lvl1pPr>
          </a:lstStyle>
          <a:p>
            <a:pPr>
              <a:defRPr/>
            </a:pPr>
            <a:fld id="{AF5D5A98-2EFC-409D-9277-363261DC0EDE}" type="datetimeFigureOut">
              <a:rPr lang="en-US"/>
              <a:pPr>
                <a:defRPr/>
              </a:pPr>
              <a:t>7/24/2023</a:t>
            </a:fld>
            <a:endParaRPr lang="en-US"/>
          </a:p>
        </p:txBody>
      </p:sp>
      <p:sp>
        <p:nvSpPr>
          <p:cNvPr id="5" name="Nơi giữ chỗ cho Chân trang 4"/>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p:cNvSpPr>
            <a:spLocks noGrp="1"/>
          </p:cNvSpPr>
          <p:nvPr>
            <p:ph type="sldNum" sz="quarter" idx="12"/>
          </p:nvPr>
        </p:nvSpPr>
        <p:spPr/>
        <p:txBody>
          <a:bodyPr/>
          <a:lstStyle>
            <a:lvl1pPr>
              <a:defRPr/>
            </a:lvl1pPr>
          </a:lstStyle>
          <a:p>
            <a:pPr>
              <a:defRPr/>
            </a:pPr>
            <a:fld id="{C6CE2611-2FA8-40B4-9EC2-D338C2132DF9}" type="slidenum">
              <a:rPr lang="en-US"/>
              <a:pPr>
                <a:defRPr/>
              </a:pPr>
              <a:t>‹#›</a:t>
            </a:fld>
            <a:endParaRPr lang="en-US"/>
          </a:p>
        </p:txBody>
      </p:sp>
    </p:spTree>
    <p:extLst>
      <p:ext uri="{BB962C8B-B14F-4D97-AF65-F5344CB8AC3E}">
        <p14:creationId xmlns:p14="http://schemas.microsoft.com/office/powerpoint/2010/main" val="3882312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fld id="{80062C02-2332-4B5B-A158-E1F2A58DEE98}" type="datetimeFigureOut">
              <a:rPr lang="en-US"/>
              <a:pPr>
                <a:defRPr/>
              </a:pPr>
              <a:t>7/24/2023</a:t>
            </a:fld>
            <a:endParaRPr lang="en-US"/>
          </a:p>
        </p:txBody>
      </p:sp>
      <p:sp>
        <p:nvSpPr>
          <p:cNvPr id="5" name="Nơi giữ chỗ cho Chân trang 4"/>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p:cNvSpPr>
            <a:spLocks noGrp="1"/>
          </p:cNvSpPr>
          <p:nvPr>
            <p:ph type="sldNum" sz="quarter" idx="12"/>
          </p:nvPr>
        </p:nvSpPr>
        <p:spPr/>
        <p:txBody>
          <a:bodyPr/>
          <a:lstStyle>
            <a:lvl1pPr>
              <a:defRPr/>
            </a:lvl1pPr>
          </a:lstStyle>
          <a:p>
            <a:pPr>
              <a:defRPr/>
            </a:pPr>
            <a:fld id="{DAE5BE63-7DF5-4D75-BE11-090B45C87EFE}" type="slidenum">
              <a:rPr lang="en-US"/>
              <a:pPr>
                <a:defRPr/>
              </a:pPr>
              <a:t>‹#›</a:t>
            </a:fld>
            <a:endParaRPr lang="en-US"/>
          </a:p>
        </p:txBody>
      </p:sp>
    </p:spTree>
    <p:extLst>
      <p:ext uri="{BB962C8B-B14F-4D97-AF65-F5344CB8AC3E}">
        <p14:creationId xmlns:p14="http://schemas.microsoft.com/office/powerpoint/2010/main" val="35068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fld id="{690A1D75-9B26-4757-AF1A-AD502DDFF210}" type="datetimeFigureOut">
              <a:rPr lang="en-US"/>
              <a:pPr>
                <a:defRPr/>
              </a:pPr>
              <a:t>7/24/2023</a:t>
            </a:fld>
            <a:endParaRPr lang="en-US"/>
          </a:p>
        </p:txBody>
      </p:sp>
      <p:sp>
        <p:nvSpPr>
          <p:cNvPr id="5" name="Nơi giữ chỗ cho Chân trang 4"/>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p:cNvSpPr>
            <a:spLocks noGrp="1"/>
          </p:cNvSpPr>
          <p:nvPr>
            <p:ph type="sldNum" sz="quarter" idx="12"/>
          </p:nvPr>
        </p:nvSpPr>
        <p:spPr/>
        <p:txBody>
          <a:bodyPr/>
          <a:lstStyle>
            <a:lvl1pPr>
              <a:defRPr/>
            </a:lvl1pPr>
          </a:lstStyle>
          <a:p>
            <a:pPr>
              <a:defRPr/>
            </a:pPr>
            <a:fld id="{CC6CB853-0605-41C3-8A5D-852FB27A5766}" type="slidenum">
              <a:rPr lang="en-US"/>
              <a:pPr>
                <a:defRPr/>
              </a:pPr>
              <a:t>‹#›</a:t>
            </a:fld>
            <a:endParaRPr lang="en-US"/>
          </a:p>
        </p:txBody>
      </p:sp>
    </p:spTree>
    <p:extLst>
      <p:ext uri="{BB962C8B-B14F-4D97-AF65-F5344CB8AC3E}">
        <p14:creationId xmlns:p14="http://schemas.microsoft.com/office/powerpoint/2010/main" val="321660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fld id="{2E7EAEFD-0A8A-480A-A26C-40C9BF58EEBE}" type="datetimeFigureOut">
              <a:rPr lang="en-US"/>
              <a:pPr>
                <a:defRPr/>
              </a:pPr>
              <a:t>7/24/2023</a:t>
            </a:fld>
            <a:endParaRPr lang="en-US"/>
          </a:p>
        </p:txBody>
      </p:sp>
      <p:sp>
        <p:nvSpPr>
          <p:cNvPr id="5" name="Nơi giữ chỗ cho Chân trang 4"/>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p:cNvSpPr>
            <a:spLocks noGrp="1"/>
          </p:cNvSpPr>
          <p:nvPr>
            <p:ph type="sldNum" sz="quarter" idx="12"/>
          </p:nvPr>
        </p:nvSpPr>
        <p:spPr/>
        <p:txBody>
          <a:bodyPr/>
          <a:lstStyle>
            <a:lvl1pPr>
              <a:defRPr/>
            </a:lvl1pPr>
          </a:lstStyle>
          <a:p>
            <a:pPr>
              <a:defRPr/>
            </a:pPr>
            <a:fld id="{5368E2F6-EDBF-48CA-B84A-C3439808A924}" type="slidenum">
              <a:rPr lang="en-US"/>
              <a:pPr>
                <a:defRPr/>
              </a:pPr>
              <a:t>‹#›</a:t>
            </a:fld>
            <a:endParaRPr lang="en-US"/>
          </a:p>
        </p:txBody>
      </p:sp>
    </p:spTree>
    <p:extLst>
      <p:ext uri="{BB962C8B-B14F-4D97-AF65-F5344CB8AC3E}">
        <p14:creationId xmlns:p14="http://schemas.microsoft.com/office/powerpoint/2010/main" val="30126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p:cNvSpPr>
            <a:spLocks noGrp="1"/>
          </p:cNvSpPr>
          <p:nvPr>
            <p:ph type="dt" sz="half" idx="10"/>
          </p:nvPr>
        </p:nvSpPr>
        <p:spPr/>
        <p:txBody>
          <a:bodyPr/>
          <a:lstStyle>
            <a:lvl1pPr>
              <a:defRPr/>
            </a:lvl1pPr>
          </a:lstStyle>
          <a:p>
            <a:pPr>
              <a:defRPr/>
            </a:pPr>
            <a:fld id="{7591587C-AE11-4838-BA3E-49720983D807}" type="datetimeFigureOut">
              <a:rPr lang="en-US"/>
              <a:pPr>
                <a:defRPr/>
              </a:pPr>
              <a:t>7/24/2023</a:t>
            </a:fld>
            <a:endParaRPr lang="en-US"/>
          </a:p>
        </p:txBody>
      </p:sp>
      <p:sp>
        <p:nvSpPr>
          <p:cNvPr id="5" name="Nơi giữ chỗ cho Chân trang 4"/>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p:cNvSpPr>
            <a:spLocks noGrp="1"/>
          </p:cNvSpPr>
          <p:nvPr>
            <p:ph type="sldNum" sz="quarter" idx="12"/>
          </p:nvPr>
        </p:nvSpPr>
        <p:spPr/>
        <p:txBody>
          <a:bodyPr/>
          <a:lstStyle>
            <a:lvl1pPr>
              <a:defRPr/>
            </a:lvl1pPr>
          </a:lstStyle>
          <a:p>
            <a:pPr>
              <a:defRPr/>
            </a:pPr>
            <a:fld id="{131CDCC7-1B70-4CF4-A897-449893E05D2C}" type="slidenum">
              <a:rPr lang="en-US"/>
              <a:pPr>
                <a:defRPr/>
              </a:pPr>
              <a:t>‹#›</a:t>
            </a:fld>
            <a:endParaRPr lang="en-US"/>
          </a:p>
        </p:txBody>
      </p:sp>
    </p:spTree>
    <p:extLst>
      <p:ext uri="{BB962C8B-B14F-4D97-AF65-F5344CB8AC3E}">
        <p14:creationId xmlns:p14="http://schemas.microsoft.com/office/powerpoint/2010/main" val="2771312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p:cNvSpPr>
            <a:spLocks noGrp="1"/>
          </p:cNvSpPr>
          <p:nvPr>
            <p:ph type="dt" sz="half" idx="10"/>
          </p:nvPr>
        </p:nvSpPr>
        <p:spPr/>
        <p:txBody>
          <a:bodyPr/>
          <a:lstStyle>
            <a:lvl1pPr>
              <a:defRPr/>
            </a:lvl1pPr>
          </a:lstStyle>
          <a:p>
            <a:pPr>
              <a:defRPr/>
            </a:pPr>
            <a:fld id="{143B8F93-8B1B-4E9D-B384-3637B64F23D0}" type="datetimeFigureOut">
              <a:rPr lang="en-US"/>
              <a:pPr>
                <a:defRPr/>
              </a:pPr>
              <a:t>7/24/2023</a:t>
            </a:fld>
            <a:endParaRPr lang="en-US"/>
          </a:p>
        </p:txBody>
      </p:sp>
      <p:sp>
        <p:nvSpPr>
          <p:cNvPr id="6" name="Nơi giữ chỗ cho Chân trang 4"/>
          <p:cNvSpPr>
            <a:spLocks noGrp="1"/>
          </p:cNvSpPr>
          <p:nvPr>
            <p:ph type="ftr" sz="quarter" idx="11"/>
          </p:nvPr>
        </p:nvSpPr>
        <p:spPr/>
        <p:txBody>
          <a:bodyPr/>
          <a:lstStyle>
            <a:lvl1pPr>
              <a:defRPr/>
            </a:lvl1pPr>
          </a:lstStyle>
          <a:p>
            <a:pPr>
              <a:defRPr/>
            </a:pPr>
            <a:endParaRPr lang="en-US"/>
          </a:p>
        </p:txBody>
      </p:sp>
      <p:sp>
        <p:nvSpPr>
          <p:cNvPr id="7" name="Nơi giữ chỗ cho Số hiệu Bản chiếu 5"/>
          <p:cNvSpPr>
            <a:spLocks noGrp="1"/>
          </p:cNvSpPr>
          <p:nvPr>
            <p:ph type="sldNum" sz="quarter" idx="12"/>
          </p:nvPr>
        </p:nvSpPr>
        <p:spPr/>
        <p:txBody>
          <a:bodyPr/>
          <a:lstStyle>
            <a:lvl1pPr>
              <a:defRPr/>
            </a:lvl1pPr>
          </a:lstStyle>
          <a:p>
            <a:pPr>
              <a:defRPr/>
            </a:pPr>
            <a:fld id="{432A9DB6-714F-4E73-AF63-883B99B8D755}" type="slidenum">
              <a:rPr lang="en-US"/>
              <a:pPr>
                <a:defRPr/>
              </a:pPr>
              <a:t>‹#›</a:t>
            </a:fld>
            <a:endParaRPr lang="en-US"/>
          </a:p>
        </p:txBody>
      </p:sp>
    </p:spTree>
    <p:extLst>
      <p:ext uri="{BB962C8B-B14F-4D97-AF65-F5344CB8AC3E}">
        <p14:creationId xmlns:p14="http://schemas.microsoft.com/office/powerpoint/2010/main" val="1376289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p:cNvSpPr>
            <a:spLocks noGrp="1"/>
          </p:cNvSpPr>
          <p:nvPr>
            <p:ph type="dt" sz="half" idx="10"/>
          </p:nvPr>
        </p:nvSpPr>
        <p:spPr/>
        <p:txBody>
          <a:bodyPr/>
          <a:lstStyle>
            <a:lvl1pPr>
              <a:defRPr/>
            </a:lvl1pPr>
          </a:lstStyle>
          <a:p>
            <a:pPr>
              <a:defRPr/>
            </a:pPr>
            <a:fld id="{692CF2CE-AF30-4C68-A2F8-8191A5E49D67}" type="datetimeFigureOut">
              <a:rPr lang="en-US"/>
              <a:pPr>
                <a:defRPr/>
              </a:pPr>
              <a:t>7/24/2023</a:t>
            </a:fld>
            <a:endParaRPr lang="en-US"/>
          </a:p>
        </p:txBody>
      </p:sp>
      <p:sp>
        <p:nvSpPr>
          <p:cNvPr id="8" name="Nơi giữ chỗ cho Chân trang 4"/>
          <p:cNvSpPr>
            <a:spLocks noGrp="1"/>
          </p:cNvSpPr>
          <p:nvPr>
            <p:ph type="ftr" sz="quarter" idx="11"/>
          </p:nvPr>
        </p:nvSpPr>
        <p:spPr/>
        <p:txBody>
          <a:bodyPr/>
          <a:lstStyle>
            <a:lvl1pPr>
              <a:defRPr/>
            </a:lvl1pPr>
          </a:lstStyle>
          <a:p>
            <a:pPr>
              <a:defRPr/>
            </a:pPr>
            <a:endParaRPr lang="en-US"/>
          </a:p>
        </p:txBody>
      </p:sp>
      <p:sp>
        <p:nvSpPr>
          <p:cNvPr id="9" name="Nơi giữ chỗ cho Số hiệu Bản chiếu 5"/>
          <p:cNvSpPr>
            <a:spLocks noGrp="1"/>
          </p:cNvSpPr>
          <p:nvPr>
            <p:ph type="sldNum" sz="quarter" idx="12"/>
          </p:nvPr>
        </p:nvSpPr>
        <p:spPr/>
        <p:txBody>
          <a:bodyPr/>
          <a:lstStyle>
            <a:lvl1pPr>
              <a:defRPr/>
            </a:lvl1pPr>
          </a:lstStyle>
          <a:p>
            <a:pPr>
              <a:defRPr/>
            </a:pPr>
            <a:fld id="{8747CACD-A9CC-471C-8C25-521235281BD2}" type="slidenum">
              <a:rPr lang="en-US"/>
              <a:pPr>
                <a:defRPr/>
              </a:pPr>
              <a:t>‹#›</a:t>
            </a:fld>
            <a:endParaRPr lang="en-US"/>
          </a:p>
        </p:txBody>
      </p:sp>
    </p:spTree>
    <p:extLst>
      <p:ext uri="{BB962C8B-B14F-4D97-AF65-F5344CB8AC3E}">
        <p14:creationId xmlns:p14="http://schemas.microsoft.com/office/powerpoint/2010/main" val="379966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p:cNvSpPr>
            <a:spLocks noGrp="1"/>
          </p:cNvSpPr>
          <p:nvPr>
            <p:ph type="dt" sz="half" idx="10"/>
          </p:nvPr>
        </p:nvSpPr>
        <p:spPr/>
        <p:txBody>
          <a:bodyPr/>
          <a:lstStyle>
            <a:lvl1pPr>
              <a:defRPr/>
            </a:lvl1pPr>
          </a:lstStyle>
          <a:p>
            <a:pPr>
              <a:defRPr/>
            </a:pPr>
            <a:fld id="{8D8CDD2F-DA41-4192-A9CD-B86410A13754}" type="datetimeFigureOut">
              <a:rPr lang="en-US"/>
              <a:pPr>
                <a:defRPr/>
              </a:pPr>
              <a:t>7/24/2023</a:t>
            </a:fld>
            <a:endParaRPr lang="en-US"/>
          </a:p>
        </p:txBody>
      </p:sp>
      <p:sp>
        <p:nvSpPr>
          <p:cNvPr id="4" name="Nơi giữ chỗ cho Chân trang 4"/>
          <p:cNvSpPr>
            <a:spLocks noGrp="1"/>
          </p:cNvSpPr>
          <p:nvPr>
            <p:ph type="ftr" sz="quarter" idx="11"/>
          </p:nvPr>
        </p:nvSpPr>
        <p:spPr/>
        <p:txBody>
          <a:bodyPr/>
          <a:lstStyle>
            <a:lvl1pPr>
              <a:defRPr/>
            </a:lvl1pPr>
          </a:lstStyle>
          <a:p>
            <a:pPr>
              <a:defRPr/>
            </a:pPr>
            <a:endParaRPr lang="en-US"/>
          </a:p>
        </p:txBody>
      </p:sp>
      <p:sp>
        <p:nvSpPr>
          <p:cNvPr id="5" name="Nơi giữ chỗ cho Số hiệu Bản chiếu 5"/>
          <p:cNvSpPr>
            <a:spLocks noGrp="1"/>
          </p:cNvSpPr>
          <p:nvPr>
            <p:ph type="sldNum" sz="quarter" idx="12"/>
          </p:nvPr>
        </p:nvSpPr>
        <p:spPr/>
        <p:txBody>
          <a:bodyPr/>
          <a:lstStyle>
            <a:lvl1pPr>
              <a:defRPr/>
            </a:lvl1pPr>
          </a:lstStyle>
          <a:p>
            <a:pPr>
              <a:defRPr/>
            </a:pPr>
            <a:fld id="{637732C2-8CE9-489E-91E6-6C4D798D95F9}" type="slidenum">
              <a:rPr lang="en-US"/>
              <a:pPr>
                <a:defRPr/>
              </a:pPr>
              <a:t>‹#›</a:t>
            </a:fld>
            <a:endParaRPr lang="en-US"/>
          </a:p>
        </p:txBody>
      </p:sp>
    </p:spTree>
    <p:extLst>
      <p:ext uri="{BB962C8B-B14F-4D97-AF65-F5344CB8AC3E}">
        <p14:creationId xmlns:p14="http://schemas.microsoft.com/office/powerpoint/2010/main" val="444824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p:cNvSpPr>
            <a:spLocks noGrp="1"/>
          </p:cNvSpPr>
          <p:nvPr>
            <p:ph type="dt" sz="half" idx="10"/>
          </p:nvPr>
        </p:nvSpPr>
        <p:spPr/>
        <p:txBody>
          <a:bodyPr/>
          <a:lstStyle>
            <a:lvl1pPr>
              <a:defRPr/>
            </a:lvl1pPr>
          </a:lstStyle>
          <a:p>
            <a:pPr>
              <a:defRPr/>
            </a:pPr>
            <a:fld id="{841A1CF5-331F-45F7-B10F-6E25A8370069}" type="datetimeFigureOut">
              <a:rPr lang="en-US"/>
              <a:pPr>
                <a:defRPr/>
              </a:pPr>
              <a:t>7/24/2023</a:t>
            </a:fld>
            <a:endParaRPr lang="en-US"/>
          </a:p>
        </p:txBody>
      </p:sp>
      <p:sp>
        <p:nvSpPr>
          <p:cNvPr id="3" name="Nơi giữ chỗ cho Chân trang 4"/>
          <p:cNvSpPr>
            <a:spLocks noGrp="1"/>
          </p:cNvSpPr>
          <p:nvPr>
            <p:ph type="ftr" sz="quarter" idx="11"/>
          </p:nvPr>
        </p:nvSpPr>
        <p:spPr/>
        <p:txBody>
          <a:bodyPr/>
          <a:lstStyle>
            <a:lvl1pPr>
              <a:defRPr/>
            </a:lvl1pPr>
          </a:lstStyle>
          <a:p>
            <a:pPr>
              <a:defRPr/>
            </a:pPr>
            <a:endParaRPr lang="en-US"/>
          </a:p>
        </p:txBody>
      </p:sp>
      <p:sp>
        <p:nvSpPr>
          <p:cNvPr id="4" name="Nơi giữ chỗ cho Số hiệu Bản chiếu 5"/>
          <p:cNvSpPr>
            <a:spLocks noGrp="1"/>
          </p:cNvSpPr>
          <p:nvPr>
            <p:ph type="sldNum" sz="quarter" idx="12"/>
          </p:nvPr>
        </p:nvSpPr>
        <p:spPr/>
        <p:txBody>
          <a:bodyPr/>
          <a:lstStyle>
            <a:lvl1pPr>
              <a:defRPr/>
            </a:lvl1pPr>
          </a:lstStyle>
          <a:p>
            <a:pPr>
              <a:defRPr/>
            </a:pPr>
            <a:fld id="{729705F7-AA85-452C-AB91-6AF7F9B2D5B5}" type="slidenum">
              <a:rPr lang="en-US"/>
              <a:pPr>
                <a:defRPr/>
              </a:pPr>
              <a:t>‹#›</a:t>
            </a:fld>
            <a:endParaRPr lang="en-US"/>
          </a:p>
        </p:txBody>
      </p:sp>
    </p:spTree>
    <p:extLst>
      <p:ext uri="{BB962C8B-B14F-4D97-AF65-F5344CB8AC3E}">
        <p14:creationId xmlns:p14="http://schemas.microsoft.com/office/powerpoint/2010/main" val="2036153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a:defRPr/>
            </a:pPr>
            <a:fld id="{570D306E-6E86-4ABD-BC88-15BD088745D7}" type="datetimeFigureOut">
              <a:rPr lang="en-US"/>
              <a:pPr>
                <a:defRPr/>
              </a:pPr>
              <a:t>7/24/2023</a:t>
            </a:fld>
            <a:endParaRPr lang="en-US"/>
          </a:p>
        </p:txBody>
      </p:sp>
      <p:sp>
        <p:nvSpPr>
          <p:cNvPr id="6" name="Nơi giữ chỗ cho Chân trang 4"/>
          <p:cNvSpPr>
            <a:spLocks noGrp="1"/>
          </p:cNvSpPr>
          <p:nvPr>
            <p:ph type="ftr" sz="quarter" idx="11"/>
          </p:nvPr>
        </p:nvSpPr>
        <p:spPr/>
        <p:txBody>
          <a:bodyPr/>
          <a:lstStyle>
            <a:lvl1pPr>
              <a:defRPr/>
            </a:lvl1pPr>
          </a:lstStyle>
          <a:p>
            <a:pPr>
              <a:defRPr/>
            </a:pPr>
            <a:endParaRPr lang="en-US"/>
          </a:p>
        </p:txBody>
      </p:sp>
      <p:sp>
        <p:nvSpPr>
          <p:cNvPr id="7" name="Nơi giữ chỗ cho Số hiệu Bản chiếu 5"/>
          <p:cNvSpPr>
            <a:spLocks noGrp="1"/>
          </p:cNvSpPr>
          <p:nvPr>
            <p:ph type="sldNum" sz="quarter" idx="12"/>
          </p:nvPr>
        </p:nvSpPr>
        <p:spPr/>
        <p:txBody>
          <a:bodyPr/>
          <a:lstStyle>
            <a:lvl1pPr>
              <a:defRPr/>
            </a:lvl1pPr>
          </a:lstStyle>
          <a:p>
            <a:pPr>
              <a:defRPr/>
            </a:pPr>
            <a:fld id="{18F4D90C-B195-4A86-AB55-41FE2E9F35EF}" type="slidenum">
              <a:rPr lang="en-US"/>
              <a:pPr>
                <a:defRPr/>
              </a:pPr>
              <a:t>‹#›</a:t>
            </a:fld>
            <a:endParaRPr lang="en-US"/>
          </a:p>
        </p:txBody>
      </p:sp>
    </p:spTree>
    <p:extLst>
      <p:ext uri="{BB962C8B-B14F-4D97-AF65-F5344CB8AC3E}">
        <p14:creationId xmlns:p14="http://schemas.microsoft.com/office/powerpoint/2010/main" val="262652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a:defRPr/>
            </a:pPr>
            <a:fld id="{4006EDCC-8B9F-411D-B95E-03AD05FDCCD2}" type="datetimeFigureOut">
              <a:rPr lang="en-US"/>
              <a:pPr>
                <a:defRPr/>
              </a:pPr>
              <a:t>7/24/2023</a:t>
            </a:fld>
            <a:endParaRPr lang="en-US"/>
          </a:p>
        </p:txBody>
      </p:sp>
      <p:sp>
        <p:nvSpPr>
          <p:cNvPr id="6" name="Nơi giữ chỗ cho Chân trang 4"/>
          <p:cNvSpPr>
            <a:spLocks noGrp="1"/>
          </p:cNvSpPr>
          <p:nvPr>
            <p:ph type="ftr" sz="quarter" idx="11"/>
          </p:nvPr>
        </p:nvSpPr>
        <p:spPr/>
        <p:txBody>
          <a:bodyPr/>
          <a:lstStyle>
            <a:lvl1pPr>
              <a:defRPr/>
            </a:lvl1pPr>
          </a:lstStyle>
          <a:p>
            <a:pPr>
              <a:defRPr/>
            </a:pPr>
            <a:endParaRPr lang="en-US"/>
          </a:p>
        </p:txBody>
      </p:sp>
      <p:sp>
        <p:nvSpPr>
          <p:cNvPr id="7" name="Nơi giữ chỗ cho Số hiệu Bản chiếu 5"/>
          <p:cNvSpPr>
            <a:spLocks noGrp="1"/>
          </p:cNvSpPr>
          <p:nvPr>
            <p:ph type="sldNum" sz="quarter" idx="12"/>
          </p:nvPr>
        </p:nvSpPr>
        <p:spPr/>
        <p:txBody>
          <a:bodyPr/>
          <a:lstStyle>
            <a:lvl1pPr>
              <a:defRPr/>
            </a:lvl1pPr>
          </a:lstStyle>
          <a:p>
            <a:pPr>
              <a:defRPr/>
            </a:pPr>
            <a:fld id="{1AA917E2-A6DA-4614-9BC6-19047FD246F5}" type="slidenum">
              <a:rPr lang="en-US"/>
              <a:pPr>
                <a:defRPr/>
              </a:pPr>
              <a:t>‹#›</a:t>
            </a:fld>
            <a:endParaRPr lang="en-US"/>
          </a:p>
        </p:txBody>
      </p:sp>
    </p:spTree>
    <p:extLst>
      <p:ext uri="{BB962C8B-B14F-4D97-AF65-F5344CB8AC3E}">
        <p14:creationId xmlns:p14="http://schemas.microsoft.com/office/powerpoint/2010/main" val="363724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Nơi giữ chỗ cho Tiêu đề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t>Bấm &amp; sửa kiểu tiêu đề</a:t>
            </a:r>
            <a:endParaRPr lang="en-US"/>
          </a:p>
        </p:txBody>
      </p:sp>
      <p:sp>
        <p:nvSpPr>
          <p:cNvPr id="1027" name="Nơi giữ chỗ cho Văn bản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7AEAE9B-EF92-475D-93E3-3800E6FF6E6E}" type="datetimeFigureOut">
              <a:rPr lang="en-US"/>
              <a:pPr>
                <a:defRPr/>
              </a:pPr>
              <a:t>7/24/2023</a:t>
            </a:fld>
            <a:endParaRPr lang="en-US"/>
          </a:p>
        </p:txBody>
      </p:sp>
      <p:sp>
        <p:nvSpPr>
          <p:cNvPr id="5" name="Nơi giữ chỗ cho Chân trang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Nơi giữ chỗ cho Số hiệu Bản chiế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41E590-539D-4C2B-A04F-CF19DEC328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2.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jpeg"/><Relationship Id="rId2" Type="http://schemas.openxmlformats.org/officeDocument/2006/relationships/audio" Target="file:///C:\Users\Laptop%20VINHLINK\Downloads\EmLamKeHoachNho-V.A-2760686.mp3" TargetMode="External"/><Relationship Id="rId1" Type="http://schemas.openxmlformats.org/officeDocument/2006/relationships/audio" Target="file:///D:\Tai%20lieu%20-%20Hang\giao%20vien\Phim%20tu%20lieu%20phuc%20vu%20giang%20day\L1Em%20lam%20kehoachnho.mp3" TargetMode="Externa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gi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audio" Target="file:///C:\Users\PC\Downloads\FAPremierLeagueOfficialTheme-Dannha_37az.mp3"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_ELEARNING - BINH\_Tai nguyen\Hinh nen PowerPoint\Hinh nen\My-Journal-PPT-Backgrounds-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46"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77566" y="0"/>
            <a:ext cx="8431154" cy="64633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3600" b="1">
                <a:ln w="11430"/>
                <a:solidFill>
                  <a:srgbClr val="000066"/>
                </a:solidFill>
                <a:latin typeface="Times New Roman" pitchFamily="18" charset="0"/>
                <a:cs typeface="Times New Roman" pitchFamily="18" charset="0"/>
              </a:rPr>
              <a:t>Đạo </a:t>
            </a:r>
            <a:r>
              <a:rPr lang="en-US" sz="3600" b="1" err="1">
                <a:ln w="11430"/>
                <a:solidFill>
                  <a:srgbClr val="000066"/>
                </a:solidFill>
                <a:latin typeface="Times New Roman" pitchFamily="18" charset="0"/>
                <a:cs typeface="Times New Roman" pitchFamily="18" charset="0"/>
              </a:rPr>
              <a:t>đức</a:t>
            </a:r>
            <a:r>
              <a:rPr lang="en-US" sz="3600" b="1">
                <a:ln w="11430"/>
                <a:solidFill>
                  <a:srgbClr val="000066"/>
                </a:solidFill>
                <a:latin typeface="Times New Roman" pitchFamily="18" charset="0"/>
                <a:cs typeface="Times New Roman" pitchFamily="18" charset="0"/>
              </a:rPr>
              <a:t> </a:t>
            </a:r>
            <a:endParaRPr lang="en-US" sz="3600" b="1" dirty="0">
              <a:ln w="11430"/>
              <a:solidFill>
                <a:srgbClr val="000066"/>
              </a:solidFill>
              <a:latin typeface="Times New Roman" pitchFamily="18" charset="0"/>
              <a:cs typeface="Times New Roman" pitchFamily="18" charset="0"/>
            </a:endParaRPr>
          </a:p>
        </p:txBody>
      </p:sp>
      <p:sp>
        <p:nvSpPr>
          <p:cNvPr id="4" name="TextBox 3"/>
          <p:cNvSpPr txBox="1">
            <a:spLocks noChangeArrowheads="1"/>
          </p:cNvSpPr>
          <p:nvPr/>
        </p:nvSpPr>
        <p:spPr bwMode="auto">
          <a:xfrm>
            <a:off x="990600" y="5029200"/>
            <a:ext cx="1600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400" b="1">
                <a:solidFill>
                  <a:srgbClr val="FF0000"/>
                </a:solidFill>
              </a:rPr>
              <a:t>S11</a:t>
            </a:r>
          </a:p>
        </p:txBody>
      </p:sp>
      <p:pic>
        <p:nvPicPr>
          <p:cNvPr id="6" name="Picture 6" descr="G:\tiết kiệm tiền của lớp 4\tiet.ki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286000"/>
            <a:ext cx="5943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77566" y="1138773"/>
            <a:ext cx="8431154" cy="64633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3600" b="1">
                <a:ln w="11430"/>
                <a:solidFill>
                  <a:srgbClr val="FF0000"/>
                </a:solidFill>
                <a:latin typeface="Times New Roman" pitchFamily="18" charset="0"/>
                <a:cs typeface="Times New Roman" pitchFamily="18" charset="0"/>
              </a:rPr>
              <a:t>Tiết </a:t>
            </a:r>
            <a:r>
              <a:rPr lang="en-US" sz="3600" b="1" dirty="0" err="1">
                <a:ln w="11430"/>
                <a:solidFill>
                  <a:srgbClr val="FF0000"/>
                </a:solidFill>
                <a:latin typeface="Times New Roman" pitchFamily="18" charset="0"/>
                <a:cs typeface="Times New Roman" pitchFamily="18" charset="0"/>
              </a:rPr>
              <a:t>kiệm</a:t>
            </a:r>
            <a:r>
              <a:rPr lang="en-US" sz="3600" b="1" dirty="0">
                <a:ln w="11430"/>
                <a:solidFill>
                  <a:srgbClr val="FF0000"/>
                </a:solidFill>
                <a:latin typeface="Times New Roman" pitchFamily="18" charset="0"/>
                <a:cs typeface="Times New Roman" pitchFamily="18" charset="0"/>
              </a:rPr>
              <a:t> </a:t>
            </a:r>
            <a:r>
              <a:rPr lang="en-US" sz="3600" b="1" dirty="0" err="1">
                <a:ln w="11430"/>
                <a:solidFill>
                  <a:srgbClr val="FF0000"/>
                </a:solidFill>
                <a:latin typeface="Times New Roman" pitchFamily="18" charset="0"/>
                <a:cs typeface="Times New Roman" pitchFamily="18" charset="0"/>
              </a:rPr>
              <a:t>tiền</a:t>
            </a:r>
            <a:r>
              <a:rPr lang="en-US" sz="3600" b="1" dirty="0">
                <a:ln w="11430"/>
                <a:solidFill>
                  <a:srgbClr val="FF0000"/>
                </a:solidFill>
                <a:latin typeface="Times New Roman" pitchFamily="18" charset="0"/>
                <a:cs typeface="Times New Roman" pitchFamily="18" charset="0"/>
              </a:rPr>
              <a:t> </a:t>
            </a:r>
            <a:r>
              <a:rPr lang="en-US" sz="3600" b="1" dirty="0" err="1">
                <a:ln w="11430"/>
                <a:solidFill>
                  <a:srgbClr val="FF0000"/>
                </a:solidFill>
                <a:latin typeface="Times New Roman" pitchFamily="18" charset="0"/>
                <a:cs typeface="Times New Roman" pitchFamily="18" charset="0"/>
              </a:rPr>
              <a:t>của</a:t>
            </a:r>
            <a:r>
              <a:rPr lang="en-US" sz="3600" b="1" dirty="0">
                <a:ln w="11430"/>
                <a:solidFill>
                  <a:srgbClr val="FF0000"/>
                </a:solidFill>
                <a:latin typeface="Times New Roman" pitchFamily="18" charset="0"/>
                <a:cs typeface="Times New Roman" pitchFamily="18" charset="0"/>
              </a:rPr>
              <a:t> (</a:t>
            </a:r>
            <a:r>
              <a:rPr lang="en-US" sz="3600" b="1" dirty="0" err="1">
                <a:ln w="11430"/>
                <a:solidFill>
                  <a:srgbClr val="FF0000"/>
                </a:solidFill>
                <a:latin typeface="Times New Roman" pitchFamily="18" charset="0"/>
                <a:cs typeface="Times New Roman" pitchFamily="18" charset="0"/>
              </a:rPr>
              <a:t>Tiết</a:t>
            </a:r>
            <a:r>
              <a:rPr lang="en-US" sz="3600" b="1" dirty="0">
                <a:ln w="11430"/>
                <a:solidFill>
                  <a:srgbClr val="FF0000"/>
                </a:solidFill>
                <a:latin typeface="Times New Roman" pitchFamily="18" charset="0"/>
                <a:cs typeface="Times New Roman" pitchFamily="18" charset="0"/>
              </a:rPr>
              <a:t>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_ELEARNING - BINH\_Tai nguyen\Hinh nen PowerPoint\Hinh nen\3-768x5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57" y="-76200"/>
            <a:ext cx="96027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57200" y="2752635"/>
            <a:ext cx="8382000" cy="1200329"/>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3600" b="1" dirty="0" err="1">
                <a:ln w="11430"/>
                <a:solidFill>
                  <a:srgbClr val="002060"/>
                </a:solidFill>
                <a:latin typeface="Times New Roman" pitchFamily="18" charset="0"/>
                <a:cs typeface="Times New Roman" pitchFamily="18" charset="0"/>
              </a:rPr>
              <a:t>Hoạt</a:t>
            </a:r>
            <a:r>
              <a:rPr lang="en-US" sz="3600" b="1" dirty="0">
                <a:ln w="11430"/>
                <a:solidFill>
                  <a:srgbClr val="002060"/>
                </a:solidFill>
                <a:latin typeface="Times New Roman" pitchFamily="18" charset="0"/>
                <a:cs typeface="Times New Roman" pitchFamily="18" charset="0"/>
              </a:rPr>
              <a:t> </a:t>
            </a:r>
            <a:r>
              <a:rPr lang="en-US" sz="3600" b="1" dirty="0" err="1">
                <a:ln w="11430"/>
                <a:solidFill>
                  <a:srgbClr val="002060"/>
                </a:solidFill>
                <a:latin typeface="Times New Roman" pitchFamily="18" charset="0"/>
                <a:cs typeface="Times New Roman" pitchFamily="18" charset="0"/>
              </a:rPr>
              <a:t>động</a:t>
            </a:r>
            <a:r>
              <a:rPr lang="en-US" sz="3600" b="1" dirty="0">
                <a:ln w="11430"/>
                <a:solidFill>
                  <a:srgbClr val="002060"/>
                </a:solidFill>
                <a:latin typeface="Times New Roman" pitchFamily="18" charset="0"/>
                <a:cs typeface="Times New Roman" pitchFamily="18" charset="0"/>
              </a:rPr>
              <a:t> 2</a:t>
            </a:r>
            <a:r>
              <a:rPr lang="en-US" sz="3600" b="1">
                <a:ln w="11430"/>
                <a:solidFill>
                  <a:srgbClr val="002060"/>
                </a:solidFill>
                <a:latin typeface="Times New Roman" pitchFamily="18" charset="0"/>
                <a:cs typeface="Times New Roman" pitchFamily="18" charset="0"/>
              </a:rPr>
              <a:t>: Xử </a:t>
            </a:r>
            <a:r>
              <a:rPr lang="en-US" sz="3600" b="1" dirty="0" err="1">
                <a:ln w="11430"/>
                <a:solidFill>
                  <a:srgbClr val="002060"/>
                </a:solidFill>
                <a:latin typeface="Times New Roman" pitchFamily="18" charset="0"/>
                <a:cs typeface="Times New Roman" pitchFamily="18" charset="0"/>
              </a:rPr>
              <a:t>lí</a:t>
            </a:r>
            <a:r>
              <a:rPr lang="en-US" sz="3600" b="1" dirty="0">
                <a:ln w="11430"/>
                <a:solidFill>
                  <a:srgbClr val="002060"/>
                </a:solidFill>
                <a:latin typeface="Times New Roman" pitchFamily="18" charset="0"/>
                <a:cs typeface="Times New Roman" pitchFamily="18" charset="0"/>
              </a:rPr>
              <a:t> </a:t>
            </a:r>
            <a:r>
              <a:rPr lang="en-US" sz="3600" b="1" err="1">
                <a:ln w="11430"/>
                <a:solidFill>
                  <a:srgbClr val="002060"/>
                </a:solidFill>
                <a:latin typeface="Times New Roman" pitchFamily="18" charset="0"/>
                <a:cs typeface="Times New Roman" pitchFamily="18" charset="0"/>
              </a:rPr>
              <a:t>tình</a:t>
            </a:r>
            <a:r>
              <a:rPr lang="en-US" sz="3600" b="1">
                <a:ln w="11430"/>
                <a:solidFill>
                  <a:srgbClr val="002060"/>
                </a:solidFill>
                <a:latin typeface="Times New Roman" pitchFamily="18" charset="0"/>
                <a:cs typeface="Times New Roman" pitchFamily="18" charset="0"/>
              </a:rPr>
              <a:t> huống </a:t>
            </a:r>
          </a:p>
          <a:p>
            <a:pPr algn="ctr" fontAlgn="auto">
              <a:spcBef>
                <a:spcPts val="0"/>
              </a:spcBef>
              <a:spcAft>
                <a:spcPts val="0"/>
              </a:spcAft>
              <a:defRPr/>
            </a:pPr>
            <a:r>
              <a:rPr lang="en-US" sz="3600" b="1">
                <a:ln w="11430"/>
                <a:solidFill>
                  <a:srgbClr val="002060"/>
                </a:solidFill>
                <a:latin typeface="Times New Roman" pitchFamily="18" charset="0"/>
                <a:cs typeface="Times New Roman" pitchFamily="18" charset="0"/>
              </a:rPr>
              <a:t>( Bài tập 5)</a:t>
            </a:r>
            <a:endParaRPr lang="en-US" sz="3600" b="1" dirty="0">
              <a:ln w="11430"/>
              <a:solidFill>
                <a:srgbClr val="002060"/>
              </a:solidFill>
              <a:latin typeface="Times New Roman" pitchFamily="18" charset="0"/>
              <a:cs typeface="Times New Roman" pitchFamily="18" charset="0"/>
            </a:endParaRPr>
          </a:p>
        </p:txBody>
      </p:sp>
      <p:sp>
        <p:nvSpPr>
          <p:cNvPr id="4" name="Text Box 4"/>
          <p:cNvSpPr txBox="1">
            <a:spLocks noChangeArrowheads="1"/>
          </p:cNvSpPr>
          <p:nvPr/>
        </p:nvSpPr>
        <p:spPr bwMode="auto">
          <a:xfrm>
            <a:off x="762000" y="890592"/>
            <a:ext cx="746838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4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152400" y="228600"/>
            <a:ext cx="8610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FF0000"/>
                </a:solidFill>
                <a:latin typeface="Tahoma" pitchFamily="34" charset="0"/>
              </a:rPr>
              <a:t>Bài 5: Em hãy cùng các bạn trong nhóm thảo luận và đóng vai theo các tình huống sau:</a:t>
            </a:r>
          </a:p>
        </p:txBody>
      </p:sp>
      <p:sp>
        <p:nvSpPr>
          <p:cNvPr id="17411" name="Text Box 6"/>
          <p:cNvSpPr txBox="1">
            <a:spLocks noChangeArrowheads="1"/>
          </p:cNvSpPr>
          <p:nvPr/>
        </p:nvSpPr>
        <p:spPr bwMode="auto">
          <a:xfrm>
            <a:off x="381000" y="1784350"/>
            <a:ext cx="8534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rPr>
              <a:t>a) Bằng rủ Tuấn xé sách vở lấy giấy gấp đồ chơi .Tuấn sẽ giải quyết thế nào?</a:t>
            </a:r>
          </a:p>
        </p:txBody>
      </p:sp>
      <p:sp>
        <p:nvSpPr>
          <p:cNvPr id="17412" name="Text Box 7"/>
          <p:cNvSpPr txBox="1">
            <a:spLocks noChangeArrowheads="1"/>
          </p:cNvSpPr>
          <p:nvPr/>
        </p:nvSpPr>
        <p:spPr bwMode="auto">
          <a:xfrm>
            <a:off x="381000" y="3087688"/>
            <a:ext cx="838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rPr>
              <a:t>b) Em của Tâm đòi mẹ mua cho đồ chơi mới trong khi đã có quá nhiều đồ chơi. Tâm sẽ nói gì với em ?</a:t>
            </a:r>
          </a:p>
        </p:txBody>
      </p:sp>
      <p:sp>
        <p:nvSpPr>
          <p:cNvPr id="17413" name="Text Box 8"/>
          <p:cNvSpPr txBox="1">
            <a:spLocks noChangeArrowheads="1"/>
          </p:cNvSpPr>
          <p:nvPr/>
        </p:nvSpPr>
        <p:spPr bwMode="auto">
          <a:xfrm>
            <a:off x="381000" y="4984750"/>
            <a:ext cx="8458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rPr>
              <a:t>c)Cường nhìn thấy bạn Hà lấy vở mới ra dùng trong khi vở đang dùng vẫn còn nhiều giấy trắng. Cường sẽ nói gì với Hà?</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D:\_ELEARNING - BINH\_Tai nguyen\Hinh nen PowerPoint\Hinh nen\beautiful-sun-flower-backgrou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69"/>
            <a:ext cx="9144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p:cNvSpPr txBox="1">
            <a:spLocks noChangeArrowheads="1"/>
          </p:cNvSpPr>
          <p:nvPr/>
        </p:nvSpPr>
        <p:spPr bwMode="auto">
          <a:xfrm>
            <a:off x="381000" y="2826299"/>
            <a:ext cx="8534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rPr>
              <a:t>a) Bằng rủ Tuấn xé sách vở lấy giấy gấp đồ chơi .Tuấn sẽ giải quyết thế nào?</a:t>
            </a:r>
          </a:p>
        </p:txBody>
      </p:sp>
      <p:sp>
        <p:nvSpPr>
          <p:cNvPr id="5" name="Text Box 7"/>
          <p:cNvSpPr txBox="1">
            <a:spLocks noChangeArrowheads="1"/>
          </p:cNvSpPr>
          <p:nvPr/>
        </p:nvSpPr>
        <p:spPr bwMode="auto">
          <a:xfrm>
            <a:off x="533400" y="2667000"/>
            <a:ext cx="838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rPr>
              <a:t>b) Em của Tâm đòi mẹ mua cho đồ chơi mới trong khi đã có quá nhiều đồ chơi. Tâm sẽ nói gì với em ?</a:t>
            </a:r>
          </a:p>
        </p:txBody>
      </p:sp>
      <p:sp>
        <p:nvSpPr>
          <p:cNvPr id="6" name="Text Box 8"/>
          <p:cNvSpPr txBox="1">
            <a:spLocks noChangeArrowheads="1"/>
          </p:cNvSpPr>
          <p:nvPr/>
        </p:nvSpPr>
        <p:spPr bwMode="auto">
          <a:xfrm>
            <a:off x="528711" y="2826299"/>
            <a:ext cx="8458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rPr>
              <a:t>c)Cường nhìn thấy bạn Hà lấy vở mới ra dùng trong khi vở đang dùng vẫn còn nhiều giấy trắng. Cường sẽ nói gì với Hà?</a:t>
            </a:r>
          </a:p>
        </p:txBody>
      </p:sp>
      <p:sp>
        <p:nvSpPr>
          <p:cNvPr id="7" name="AutoShape 16"/>
          <p:cNvSpPr>
            <a:spLocks noChangeArrowheads="1"/>
          </p:cNvSpPr>
          <p:nvPr/>
        </p:nvSpPr>
        <p:spPr bwMode="auto">
          <a:xfrm>
            <a:off x="1219200" y="1338971"/>
            <a:ext cx="6172200" cy="914400"/>
          </a:xfrm>
          <a:prstGeom prst="ribbon2">
            <a:avLst>
              <a:gd name="adj1" fmla="val 12500"/>
              <a:gd name="adj2" fmla="val 50000"/>
            </a:avLst>
          </a:prstGeom>
          <a:solidFill>
            <a:srgbClr val="99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Times New Roman" panose="02020603050405020304" pitchFamily="18" charset="0"/>
            </a:endParaRPr>
          </a:p>
        </p:txBody>
      </p:sp>
      <p:sp>
        <p:nvSpPr>
          <p:cNvPr id="8" name="Text Box 17"/>
          <p:cNvSpPr txBox="1">
            <a:spLocks noChangeArrowheads="1"/>
          </p:cNvSpPr>
          <p:nvPr/>
        </p:nvSpPr>
        <p:spPr bwMode="auto">
          <a:xfrm>
            <a:off x="2628900" y="1440767"/>
            <a:ext cx="335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50000"/>
              </a:spcBef>
              <a:buFontTx/>
              <a:buNone/>
            </a:pPr>
            <a:r>
              <a:rPr lang="en-US" altLang="en-US" sz="3600" b="1" u="sng">
                <a:solidFill>
                  <a:schemeClr val="bg1"/>
                </a:solidFill>
                <a:latin typeface="Times New Roman" panose="02020603050405020304" pitchFamily="18" charset="0"/>
                <a:cs typeface="Times New Roman" panose="02020603050405020304" pitchFamily="18" charset="0"/>
              </a:rPr>
              <a:t>Tình huống</a:t>
            </a:r>
          </a:p>
        </p:txBody>
      </p:sp>
      <p:sp>
        <p:nvSpPr>
          <p:cNvPr id="9" name="Text Box 4"/>
          <p:cNvSpPr txBox="1">
            <a:spLocks noChangeArrowheads="1"/>
          </p:cNvSpPr>
          <p:nvPr/>
        </p:nvSpPr>
        <p:spPr bwMode="auto">
          <a:xfrm>
            <a:off x="914009" y="9017"/>
            <a:ext cx="746838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4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xit" presetSubtype="16" fill="hold" grpId="0" nodeType="clickEffect">
                                  <p:stCondLst>
                                    <p:cond delay="0"/>
                                  </p:stCondLst>
                                  <p:childTnLst>
                                    <p:animEffect transition="out" filter="diamond(in)">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xit" presetSubtype="16" fill="hold" grpId="1" nodeType="clickEffect">
                                  <p:stCondLst>
                                    <p:cond delay="0"/>
                                  </p:stCondLst>
                                  <p:childTnLst>
                                    <p:animEffect transition="out" filter="diamond(in)">
                                      <p:cBhvr>
                                        <p:cTn id="14" dur="2000"/>
                                        <p:tgtEl>
                                          <p:spTgt spid="5"/>
                                        </p:tgtEl>
                                      </p:cBhvr>
                                    </p:animEffect>
                                    <p:set>
                                      <p:cBhvr>
                                        <p:cTn id="15" dur="1" fill="hold">
                                          <p:stCondLst>
                                            <p:cond delay="1999"/>
                                          </p:stCondLst>
                                        </p:cTn>
                                        <p:tgtEl>
                                          <p:spTgt spid="5"/>
                                        </p:tgtEl>
                                        <p:attrNameLst>
                                          <p:attrName>style.visibility</p:attrName>
                                        </p:attrNameLst>
                                      </p:cBhvr>
                                      <p:to>
                                        <p:strVal val="hidden"/>
                                      </p:to>
                                    </p:set>
                                  </p:childTnLst>
                                </p:cTn>
                              </p:par>
                              <p:par>
                                <p:cTn id="16" presetID="8"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5" grpId="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914009" y="78815"/>
            <a:ext cx="746838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4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pic>
        <p:nvPicPr>
          <p:cNvPr id="4" name="Picture 4">
            <a:extLst>
              <a:ext uri="{FF2B5EF4-FFF2-40B4-BE49-F238E27FC236}">
                <a16:creationId xmlns:a16="http://schemas.microsoft.com/office/drawing/2014/main" id="{4017E0DB-8B36-40EC-BDDD-C2FEB3D7D16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44" y="971367"/>
            <a:ext cx="5661921" cy="37734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9F0FADF5-41C7-4051-A1A1-9AF963E58D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4668" y="3340680"/>
            <a:ext cx="5277609" cy="3517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43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_ELEARNING - BINH\_Tai nguyen\Hinh nen PowerPoint\Hinh nen\3-768x5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193"/>
            <a:ext cx="96027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447800" y="2590800"/>
            <a:ext cx="7010400" cy="1200329"/>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just" eaLnBrk="1" hangingPunct="1">
              <a:spcBef>
                <a:spcPct val="50000"/>
              </a:spcBef>
            </a:pPr>
            <a:r>
              <a:rPr lang="en-US" sz="3600" b="1">
                <a:solidFill>
                  <a:srgbClr val="FF0000"/>
                </a:solidFill>
                <a:latin typeface="Times New Roman" pitchFamily="18" charset="0"/>
                <a:cs typeface="Times New Roman" pitchFamily="18" charset="0"/>
              </a:rPr>
              <a:t>Hãy kể về một người biết tiết kiệm tiền của mà em biết?</a:t>
            </a:r>
          </a:p>
        </p:txBody>
      </p:sp>
      <p:sp>
        <p:nvSpPr>
          <p:cNvPr id="4" name="Text Box 4"/>
          <p:cNvSpPr txBox="1">
            <a:spLocks noChangeArrowheads="1"/>
          </p:cNvSpPr>
          <p:nvPr/>
        </p:nvSpPr>
        <p:spPr bwMode="auto">
          <a:xfrm>
            <a:off x="762000" y="890592"/>
            <a:ext cx="74683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8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
        <p:nvSpPr>
          <p:cNvPr id="5" name="Rectangle 4"/>
          <p:cNvSpPr/>
          <p:nvPr/>
        </p:nvSpPr>
        <p:spPr>
          <a:xfrm>
            <a:off x="1538459" y="4114800"/>
            <a:ext cx="7010400" cy="646331"/>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just" eaLnBrk="1" hangingPunct="1">
              <a:spcBef>
                <a:spcPct val="50000"/>
              </a:spcBef>
            </a:pPr>
            <a:r>
              <a:rPr lang="en-US" sz="3600" b="1">
                <a:solidFill>
                  <a:srgbClr val="FF0000"/>
                </a:solidFill>
                <a:latin typeface="Times New Roman" pitchFamily="18" charset="0"/>
                <a:cs typeface="Times New Roman" pitchFamily="18" charset="0"/>
              </a:rPr>
              <a:t>C</a:t>
            </a:r>
          </a:p>
        </p:txBody>
      </p:sp>
      <p:sp>
        <p:nvSpPr>
          <p:cNvPr id="6" name="Rectangle 5"/>
          <p:cNvSpPr/>
          <p:nvPr/>
        </p:nvSpPr>
        <p:spPr>
          <a:xfrm>
            <a:off x="2865523" y="2708529"/>
            <a:ext cx="3871741" cy="1477328"/>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eaLnBrk="1" hangingPunct="1">
              <a:spcBef>
                <a:spcPct val="50000"/>
              </a:spcBef>
            </a:pPr>
            <a:r>
              <a:rPr lang="en-US" sz="3600" b="1">
                <a:solidFill>
                  <a:srgbClr val="0070C0"/>
                </a:solidFill>
                <a:latin typeface="Times New Roman" pitchFamily="18" charset="0"/>
                <a:cs typeface="Times New Roman" pitchFamily="18" charset="0"/>
              </a:rPr>
              <a:t>Chuyện </a:t>
            </a:r>
          </a:p>
          <a:p>
            <a:pPr algn="ctr" eaLnBrk="1" hangingPunct="1">
              <a:spcBef>
                <a:spcPct val="50000"/>
              </a:spcBef>
            </a:pPr>
            <a:r>
              <a:rPr lang="en-US" sz="3600" b="1">
                <a:solidFill>
                  <a:srgbClr val="FF0000"/>
                </a:solidFill>
                <a:latin typeface="Times New Roman" pitchFamily="18" charset="0"/>
                <a:cs typeface="Times New Roman" pitchFamily="18" charset="0"/>
              </a:rPr>
              <a:t>Một que diêm</a:t>
            </a:r>
          </a:p>
        </p:txBody>
      </p:sp>
    </p:spTree>
    <p:extLst>
      <p:ext uri="{BB962C8B-B14F-4D97-AF65-F5344CB8AC3E}">
        <p14:creationId xmlns:p14="http://schemas.microsoft.com/office/powerpoint/2010/main" val="99302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6" presetClass="exit" presetSubtype="21" fill="hold" grpId="0" nodeType="withEffect">
                                  <p:stCondLst>
                                    <p:cond delay="0"/>
                                  </p:stCondLst>
                                  <p:childTnLst>
                                    <p:animEffect transition="out" filter="barn(inVertic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271463" y="128588"/>
            <a:ext cx="8597900" cy="6172200"/>
            <a:chOff x="271382" y="152400"/>
            <a:chExt cx="8597981" cy="6172200"/>
          </a:xfrm>
        </p:grpSpPr>
        <p:pic>
          <p:nvPicPr>
            <p:cNvPr id="19460" name="Picture 3" descr="G:\tiết kiệm tiền của lớp 4\500_9d851847-71e8-46f9-8df0-794a914048e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248602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descr="G:\tiết kiệm tiền của lớp 4\18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3429000"/>
              <a:ext cx="4049566"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5" descr="G:\tiết kiệm tiền của lớp 4\small_8378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382" y="3429000"/>
              <a:ext cx="3509355" cy="289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6" descr="G:\tiết kiệm tiền của lớp 4\tiet.kie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228600"/>
              <a:ext cx="3230563"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7" descr="G:\tiết kiệm tiền của lớp 4\untitle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304800"/>
              <a:ext cx="31718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5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057400"/>
            <a:ext cx="12192000" cy="1051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2538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8194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9109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554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5088"/>
            <a:ext cx="8001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356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c_lite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200" y="228600"/>
            <a:ext cx="8991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6" descr="!c_lite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268288" y="6172200"/>
            <a:ext cx="8991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7"/>
          <p:cNvSpPr txBox="1">
            <a:spLocks noChangeArrowheads="1"/>
          </p:cNvSpPr>
          <p:nvPr/>
        </p:nvSpPr>
        <p:spPr bwMode="auto">
          <a:xfrm>
            <a:off x="76200" y="1927225"/>
            <a:ext cx="93741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endParaRPr lang="en-US" altLang="en-US" sz="6000">
              <a:solidFill>
                <a:srgbClr val="0000CC"/>
              </a:solidFill>
              <a:latin typeface=".VnAristote" pitchFamily="34" charset="0"/>
            </a:endParaRPr>
          </a:p>
          <a:p>
            <a:pPr algn="ctr" eaLnBrk="1" hangingPunct="1">
              <a:spcBef>
                <a:spcPct val="50000"/>
              </a:spcBef>
            </a:pPr>
            <a:endParaRPr lang="en-US" altLang="en-US" sz="3400" b="1" i="1">
              <a:solidFill>
                <a:srgbClr val="0000CC"/>
              </a:solidFill>
              <a:latin typeface=".VnCentury Schoolbook" pitchFamily="34" charset="0"/>
            </a:endParaRPr>
          </a:p>
        </p:txBody>
      </p:sp>
      <p:sp>
        <p:nvSpPr>
          <p:cNvPr id="52232" name="Text Box 8"/>
          <p:cNvSpPr txBox="1">
            <a:spLocks noChangeArrowheads="1"/>
          </p:cNvSpPr>
          <p:nvPr/>
        </p:nvSpPr>
        <p:spPr bwMode="auto">
          <a:xfrm>
            <a:off x="203200" y="1371600"/>
            <a:ext cx="83312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3600" b="1" i="1">
                <a:solidFill>
                  <a:srgbClr val="0000CC"/>
                </a:solidFill>
                <a:latin typeface="Times New Roman" pitchFamily="18" charset="0"/>
                <a:cs typeface="Times New Roman" pitchFamily="18" charset="0"/>
              </a:rPr>
              <a:t>Một dân tộc biết cần, kiệm, </a:t>
            </a:r>
          </a:p>
          <a:p>
            <a:pPr eaLnBrk="1" hangingPunct="1">
              <a:spcBef>
                <a:spcPct val="50000"/>
              </a:spcBef>
            </a:pPr>
            <a:r>
              <a:rPr lang="en-US" altLang="en-US" sz="3600" b="1" i="1">
                <a:solidFill>
                  <a:srgbClr val="0000CC"/>
                </a:solidFill>
                <a:latin typeface="Times New Roman" pitchFamily="18" charset="0"/>
                <a:cs typeface="Times New Roman" pitchFamily="18" charset="0"/>
              </a:rPr>
              <a:t>biết liêm , là một dân tộc </a:t>
            </a:r>
          </a:p>
          <a:p>
            <a:pPr eaLnBrk="1" hangingPunct="1">
              <a:spcBef>
                <a:spcPct val="50000"/>
              </a:spcBef>
            </a:pPr>
            <a:r>
              <a:rPr lang="en-US" altLang="en-US" sz="3600" b="1" i="1">
                <a:solidFill>
                  <a:srgbClr val="0000CC"/>
                </a:solidFill>
                <a:latin typeface="Times New Roman" pitchFamily="18" charset="0"/>
                <a:cs typeface="Times New Roman" pitchFamily="18" charset="0"/>
              </a:rPr>
              <a:t>giàu về vật chất, mạnh về </a:t>
            </a:r>
          </a:p>
          <a:p>
            <a:pPr eaLnBrk="1" hangingPunct="1">
              <a:spcBef>
                <a:spcPct val="50000"/>
              </a:spcBef>
            </a:pPr>
            <a:r>
              <a:rPr lang="en-US" altLang="en-US" sz="3600" b="1" i="1">
                <a:solidFill>
                  <a:srgbClr val="0000CC"/>
                </a:solidFill>
                <a:latin typeface="Times New Roman" pitchFamily="18" charset="0"/>
                <a:cs typeface="Times New Roman" pitchFamily="18" charset="0"/>
              </a:rPr>
              <a:t>tinh thần, là một dân tộc </a:t>
            </a:r>
          </a:p>
          <a:p>
            <a:pPr eaLnBrk="1" hangingPunct="1">
              <a:spcBef>
                <a:spcPct val="50000"/>
              </a:spcBef>
            </a:pPr>
            <a:r>
              <a:rPr lang="en-US" altLang="en-US" sz="3600" b="1" i="1">
                <a:solidFill>
                  <a:srgbClr val="0000CC"/>
                </a:solidFill>
                <a:latin typeface="Times New Roman" pitchFamily="18" charset="0"/>
                <a:cs typeface="Times New Roman" pitchFamily="18" charset="0"/>
              </a:rPr>
              <a:t>văn minh tiến bộ.</a:t>
            </a:r>
          </a:p>
        </p:txBody>
      </p:sp>
      <p:pic>
        <p:nvPicPr>
          <p:cNvPr id="52236" name="L1Em lam kehoachnho.mp3">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457200" y="5867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EmLamKeHoachNho-V.A-2760686.mp3">
            <a:hlinkClick r:id="" action="ppaction://media"/>
          </p:cNvPr>
          <p:cNvPicPr>
            <a:picLocks noRot="1" noChangeAspect="1"/>
          </p:cNvPicPr>
          <p:nvPr>
            <a:audioFile r:link="rId2"/>
          </p:nvPr>
        </p:nvPicPr>
        <p:blipFill>
          <a:blip r:embed="rId6">
            <a:extLst>
              <a:ext uri="{28A0092B-C50C-407E-A947-70E740481C1C}">
                <a14:useLocalDpi xmlns:a14="http://schemas.microsoft.com/office/drawing/2010/main" val="0"/>
              </a:ext>
            </a:extLst>
          </a:blip>
          <a:srcRect/>
          <a:stretch>
            <a:fillRect/>
          </a:stretch>
        </p:blipFill>
        <p:spPr bwMode="auto">
          <a:xfrm>
            <a:off x="539750" y="5715000"/>
            <a:ext cx="60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5150" y="-914400"/>
            <a:ext cx="3733800" cy="853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98428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52232"/>
                                        </p:tgtEl>
                                        <p:attrNameLst>
                                          <p:attrName>style.visibility</p:attrName>
                                        </p:attrNameLst>
                                      </p:cBhvr>
                                      <p:to>
                                        <p:strVal val="visible"/>
                                      </p:to>
                                    </p:set>
                                    <p:anim calcmode="lin" valueType="num">
                                      <p:cBhvr additive="base">
                                        <p:cTn id="7" dur="3000" fill="hold"/>
                                        <p:tgtEl>
                                          <p:spTgt spid="52232"/>
                                        </p:tgtEl>
                                        <p:attrNameLst>
                                          <p:attrName>ppt_x</p:attrName>
                                        </p:attrNameLst>
                                      </p:cBhvr>
                                      <p:tavLst>
                                        <p:tav tm="0">
                                          <p:val>
                                            <p:strVal val="0-#ppt_w/2"/>
                                          </p:val>
                                        </p:tav>
                                        <p:tav tm="100000">
                                          <p:val>
                                            <p:strVal val="#ppt_x"/>
                                          </p:val>
                                        </p:tav>
                                      </p:tavLst>
                                    </p:anim>
                                    <p:anim calcmode="lin" valueType="num">
                                      <p:cBhvr additive="base">
                                        <p:cTn id="8" dur="3000" fill="hold"/>
                                        <p:tgtEl>
                                          <p:spTgt spid="52232"/>
                                        </p:tgtEl>
                                        <p:attrNameLst>
                                          <p:attrName>ppt_y</p:attrName>
                                        </p:attrNameLst>
                                      </p:cBhvr>
                                      <p:tavLst>
                                        <p:tav tm="0">
                                          <p:val>
                                            <p:strVal val="#ppt_y"/>
                                          </p:val>
                                        </p:tav>
                                        <p:tav tm="100000">
                                          <p:val>
                                            <p:strVal val="#ppt_y"/>
                                          </p:val>
                                        </p:tav>
                                      </p:tavLst>
                                    </p:anim>
                                  </p:childTnLst>
                                </p:cTn>
                              </p:par>
                              <p:par>
                                <p:cTn id="9" presetID="1" presetClass="mediacall" presetSubtype="0" fill="hold" nodeType="withEffect">
                                  <p:stCondLst>
                                    <p:cond delay="0"/>
                                  </p:stCondLst>
                                  <p:childTnLst>
                                    <p:cmd type="call" cmd="playFrom(0.0)">
                                      <p:cBhvr>
                                        <p:cTn id="10" dur="64664" fill="hold"/>
                                        <p:tgtEl>
                                          <p:spTgt spid="5223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52236"/>
                </p:tgtEl>
              </p:cMediaNode>
            </p:audio>
            <p:seq concurrent="1" nextAc="seek">
              <p:cTn id="12" restart="whenNotActive" fill="hold" evtFilter="cancelBubble" nodeType="interactiveSeq">
                <p:stCondLst>
                  <p:cond evt="onClick" delay="0">
                    <p:tgtEl>
                      <p:spTgt spid="2"/>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1" presetClass="mediacall" presetSubtype="0" fill="hold" nodeType="clickEffect">
                                  <p:stCondLst>
                                    <p:cond delay="0"/>
                                  </p:stCondLst>
                                  <p:childTnLst>
                                    <p:cmd type="call" cmd="playFrom(0.0)">
                                      <p:cBhvr>
                                        <p:cTn id="16" dur="1"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522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_ELEARNING - BINH\_Tai nguyen\Hinh nen PowerPoint\Hinh nen\3-768x5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194" y="0"/>
            <a:ext cx="96027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09800" y="2551837"/>
            <a:ext cx="5562600" cy="1754326"/>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600" b="1">
                <a:ln w="11430"/>
                <a:solidFill>
                  <a:srgbClr val="002060"/>
                </a:solidFill>
                <a:latin typeface="Times New Roman" pitchFamily="18" charset="0"/>
                <a:cs typeface="Times New Roman" pitchFamily="18" charset="0"/>
              </a:rPr>
              <a:t>Bài 4:   HT cá nhân</a:t>
            </a:r>
          </a:p>
          <a:p>
            <a:pPr fontAlgn="auto">
              <a:spcBef>
                <a:spcPts val="0"/>
              </a:spcBef>
              <a:spcAft>
                <a:spcPts val="0"/>
              </a:spcAft>
              <a:defRPr/>
            </a:pPr>
            <a:r>
              <a:rPr lang="en-US" sz="3600" b="1">
                <a:ln w="11430"/>
                <a:solidFill>
                  <a:srgbClr val="002060"/>
                </a:solidFill>
                <a:latin typeface="Times New Roman" pitchFamily="18" charset="0"/>
                <a:cs typeface="Times New Roman" pitchFamily="18" charset="0"/>
              </a:rPr>
              <a:t>Bài 5:   HT Nhóm 4</a:t>
            </a:r>
          </a:p>
          <a:p>
            <a:pPr fontAlgn="auto">
              <a:spcBef>
                <a:spcPts val="0"/>
              </a:spcBef>
              <a:spcAft>
                <a:spcPts val="0"/>
              </a:spcAft>
              <a:defRPr/>
            </a:pPr>
            <a:r>
              <a:rPr lang="en-US" sz="3600" b="1">
                <a:ln w="11430"/>
                <a:solidFill>
                  <a:srgbClr val="002060"/>
                </a:solidFill>
                <a:latin typeface="Times New Roman" pitchFamily="18" charset="0"/>
                <a:cs typeface="Times New Roman" pitchFamily="18" charset="0"/>
              </a:rPr>
              <a:t>Bài 7:   HT nhóm đôi</a:t>
            </a:r>
            <a:endParaRPr lang="en-US" sz="3600" b="1" dirty="0">
              <a:ln w="11430"/>
              <a:solidFill>
                <a:srgbClr val="002060"/>
              </a:solidFill>
              <a:latin typeface="Times New Roman" pitchFamily="18" charset="0"/>
              <a:cs typeface="Times New Roman" pitchFamily="18" charset="0"/>
            </a:endParaRPr>
          </a:p>
        </p:txBody>
      </p:sp>
      <p:sp>
        <p:nvSpPr>
          <p:cNvPr id="4" name="Rectangle 3"/>
          <p:cNvSpPr/>
          <p:nvPr/>
        </p:nvSpPr>
        <p:spPr>
          <a:xfrm>
            <a:off x="1241258" y="2736502"/>
            <a:ext cx="7499684" cy="1384995"/>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4800" b="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3600" b="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Hoạt động 1:Xác định hành vi </a:t>
            </a:r>
          </a:p>
          <a:p>
            <a:pPr fontAlgn="auto">
              <a:spcBef>
                <a:spcPts val="0"/>
              </a:spcBef>
              <a:spcAft>
                <a:spcPts val="0"/>
              </a:spcAft>
              <a:defRPr/>
            </a:pPr>
            <a:r>
              <a:rPr lang="en-US" sz="3600" b="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                       (Bài tập 4)</a:t>
            </a:r>
            <a:endParaRPr lang="en-US" sz="36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endParaRPr>
          </a:p>
        </p:txBody>
      </p:sp>
      <p:sp>
        <p:nvSpPr>
          <p:cNvPr id="5" name="Text Box 4"/>
          <p:cNvSpPr txBox="1">
            <a:spLocks noChangeArrowheads="1"/>
          </p:cNvSpPr>
          <p:nvPr/>
        </p:nvSpPr>
        <p:spPr bwMode="auto">
          <a:xfrm>
            <a:off x="878305" y="911683"/>
            <a:ext cx="74683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8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xit" presetSubtype="21" fill="hold" grpId="0" nodeType="withEffect">
                                  <p:stCondLst>
                                    <p:cond delay="0"/>
                                  </p:stCondLst>
                                  <p:childTnLst>
                                    <p:animEffect transition="out" filter="barn(inVertic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a:spLocks noGrp="1" noChangeArrowheads="1"/>
          </p:cNvSpPr>
          <p:nvPr>
            <p:ph idx="1"/>
          </p:nvPr>
        </p:nvSpPr>
        <p:spPr>
          <a:xfrm>
            <a:off x="152400" y="304800"/>
            <a:ext cx="8229600" cy="5908675"/>
          </a:xfrm>
        </p:spPr>
        <p:txBody>
          <a:bodyPr lIns="91433" tIns="45717" rIns="91433" bIns="45717">
            <a:spAutoFit/>
          </a:bodyPr>
          <a:lstStyle/>
          <a:p>
            <a:pPr eaLnBrk="1" hangingPunct="1">
              <a:spcBef>
                <a:spcPct val="50000"/>
              </a:spcBef>
              <a:buFontTx/>
              <a:buNone/>
            </a:pPr>
            <a:r>
              <a:rPr lang="en-US" altLang="en-US" sz="3600" b="1" i="1">
                <a:solidFill>
                  <a:srgbClr val="0000CC"/>
                </a:solidFill>
                <a:latin typeface="Times New Roman" pitchFamily="18" charset="0"/>
                <a:cs typeface="Times New Roman" pitchFamily="18" charset="0"/>
              </a:rPr>
              <a:t>Tiết kiệm không phải là bủn</a:t>
            </a:r>
          </a:p>
          <a:p>
            <a:pPr eaLnBrk="1" hangingPunct="1">
              <a:spcBef>
                <a:spcPct val="50000"/>
              </a:spcBef>
              <a:buFontTx/>
              <a:buNone/>
            </a:pPr>
            <a:r>
              <a:rPr lang="en-US" altLang="en-US" sz="3600" b="1" i="1">
                <a:solidFill>
                  <a:srgbClr val="0000CC"/>
                </a:solidFill>
                <a:latin typeface="Times New Roman" pitchFamily="18" charset="0"/>
                <a:cs typeface="Times New Roman" pitchFamily="18" charset="0"/>
              </a:rPr>
              <a:t> xỉn. Khi không nên tiêu xài</a:t>
            </a:r>
          </a:p>
          <a:p>
            <a:pPr eaLnBrk="1" hangingPunct="1">
              <a:spcBef>
                <a:spcPct val="50000"/>
              </a:spcBef>
              <a:buFontTx/>
              <a:buNone/>
            </a:pPr>
            <a:r>
              <a:rPr lang="en-US" altLang="en-US" sz="3600" b="1" i="1">
                <a:solidFill>
                  <a:srgbClr val="0000CC"/>
                </a:solidFill>
                <a:latin typeface="Times New Roman" pitchFamily="18" charset="0"/>
                <a:cs typeface="Times New Roman" pitchFamily="18" charset="0"/>
              </a:rPr>
              <a:t> thì một đồng xu cũng không</a:t>
            </a:r>
          </a:p>
          <a:p>
            <a:pPr eaLnBrk="1" hangingPunct="1">
              <a:spcBef>
                <a:spcPct val="50000"/>
              </a:spcBef>
              <a:buFontTx/>
              <a:buNone/>
            </a:pPr>
            <a:r>
              <a:rPr lang="en-US" altLang="en-US" sz="3600" b="1" i="1">
                <a:solidFill>
                  <a:srgbClr val="0000CC"/>
                </a:solidFill>
                <a:latin typeface="Times New Roman" pitchFamily="18" charset="0"/>
                <a:cs typeface="Times New Roman" pitchFamily="18" charset="0"/>
              </a:rPr>
              <a:t> nên tiêu. Khi có việc đáng </a:t>
            </a:r>
          </a:p>
          <a:p>
            <a:pPr eaLnBrk="1" hangingPunct="1">
              <a:spcBef>
                <a:spcPct val="50000"/>
              </a:spcBef>
              <a:buFontTx/>
              <a:buNone/>
            </a:pPr>
            <a:r>
              <a:rPr lang="en-US" altLang="en-US" sz="3600" b="1" i="1">
                <a:solidFill>
                  <a:srgbClr val="0000CC"/>
                </a:solidFill>
                <a:latin typeface="Times New Roman" pitchFamily="18" charset="0"/>
                <a:cs typeface="Times New Roman" pitchFamily="18" charset="0"/>
              </a:rPr>
              <a:t>làm, việc ích lợi cho đồng </a:t>
            </a:r>
          </a:p>
          <a:p>
            <a:pPr eaLnBrk="1" hangingPunct="1">
              <a:spcBef>
                <a:spcPct val="50000"/>
              </a:spcBef>
              <a:buFontTx/>
              <a:buNone/>
            </a:pPr>
            <a:r>
              <a:rPr lang="en-US" altLang="en-US" sz="3600" b="1" i="1">
                <a:solidFill>
                  <a:srgbClr val="0000CC"/>
                </a:solidFill>
                <a:latin typeface="Times New Roman" pitchFamily="18" charset="0"/>
                <a:cs typeface="Times New Roman" pitchFamily="18" charset="0"/>
              </a:rPr>
              <a:t>bào, cho Tổ quốc thì  dù bao nhiêu công, tốn bao nhiêu của cũng vui lòng. Như thế mới đúng mới đúng là tiết kiệm.</a:t>
            </a:r>
          </a:p>
        </p:txBody>
      </p:sp>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100" y="-339725"/>
            <a:ext cx="373380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9" descr="A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891088"/>
            <a:ext cx="22733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734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0-#ppt_w/2"/>
                                          </p:val>
                                        </p:tav>
                                        <p:tav tm="100000">
                                          <p:val>
                                            <p:strVal val="#ppt_x"/>
                                          </p:val>
                                        </p:tav>
                                      </p:tavLst>
                                    </p:anim>
                                    <p:anim calcmode="lin" valueType="num">
                                      <p:cBhvr additive="base">
                                        <p:cTn id="8" dur="3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d_Trim_Tri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flipH="1">
            <a:off x="685800" y="-22412"/>
            <a:ext cx="8077200" cy="6923974"/>
          </a:xfrm>
          <a:prstGeom prst="rect">
            <a:avLst/>
          </a:prstGeom>
        </p:spPr>
      </p:pic>
    </p:spTree>
    <p:extLst>
      <p:ext uri="{BB962C8B-B14F-4D97-AF65-F5344CB8AC3E}">
        <p14:creationId xmlns:p14="http://schemas.microsoft.com/office/powerpoint/2010/main" val="198999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_ELEARNING - BINH\_Tai nguyen\Hinh nen PowerPoint\Hinh nen\3-768x5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57" y="-76200"/>
            <a:ext cx="96027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447800" y="2590800"/>
            <a:ext cx="7010400" cy="1754326"/>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3600" b="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Hoạt động 3</a:t>
            </a:r>
          </a:p>
          <a:p>
            <a:pPr algn="ctr" fontAlgn="auto">
              <a:spcBef>
                <a:spcPts val="0"/>
              </a:spcBef>
              <a:spcAft>
                <a:spcPts val="0"/>
              </a:spcAft>
              <a:defRPr/>
            </a:pPr>
            <a:r>
              <a:rPr lang="en-US" sz="3600" b="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Lập kế hoạch tiết kiệm tiền của</a:t>
            </a:r>
          </a:p>
          <a:p>
            <a:pPr algn="ctr" fontAlgn="auto">
              <a:spcBef>
                <a:spcPts val="0"/>
              </a:spcBef>
              <a:spcAft>
                <a:spcPts val="0"/>
              </a:spcAft>
              <a:defRPr/>
            </a:pPr>
            <a:r>
              <a:rPr lang="en-US" sz="3600" b="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(Bài tập 7)</a:t>
            </a:r>
            <a:endParaRPr lang="en-US" sz="36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endParaRPr>
          </a:p>
        </p:txBody>
      </p:sp>
      <p:sp>
        <p:nvSpPr>
          <p:cNvPr id="4" name="Text Box 4"/>
          <p:cNvSpPr txBox="1">
            <a:spLocks noChangeArrowheads="1"/>
          </p:cNvSpPr>
          <p:nvPr/>
        </p:nvSpPr>
        <p:spPr bwMode="auto">
          <a:xfrm>
            <a:off x="762000" y="890592"/>
            <a:ext cx="74683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8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Tree>
    <p:extLst>
      <p:ext uri="{BB962C8B-B14F-4D97-AF65-F5344CB8AC3E}">
        <p14:creationId xmlns:p14="http://schemas.microsoft.com/office/powerpoint/2010/main" val="3174573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3" descr="phot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7738" y="403225"/>
            <a:ext cx="690562"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44" descr="phot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8" y="1914525"/>
            <a:ext cx="650876"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43" descr="phot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63" y="6294438"/>
            <a:ext cx="4149725"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44" descr="phot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2600" y="-228600"/>
            <a:ext cx="45720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7" descr="cac hanh tinh"/>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28600"/>
            <a:ext cx="1981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5" name="Picture 17" descr="xmascand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248525" y="5705475"/>
            <a:ext cx="18954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4"/>
          <p:cNvSpPr txBox="1">
            <a:spLocks noChangeArrowheads="1"/>
          </p:cNvSpPr>
          <p:nvPr/>
        </p:nvSpPr>
        <p:spPr bwMode="auto">
          <a:xfrm>
            <a:off x="1092322" y="215205"/>
            <a:ext cx="74683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8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
        <p:nvSpPr>
          <p:cNvPr id="15" name="Text Box 4"/>
          <p:cNvSpPr txBox="1">
            <a:spLocks noChangeArrowheads="1"/>
          </p:cNvSpPr>
          <p:nvPr/>
        </p:nvSpPr>
        <p:spPr bwMode="auto">
          <a:xfrm>
            <a:off x="713044" y="2478087"/>
            <a:ext cx="7854694"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u="sng">
                <a:solidFill>
                  <a:srgbClr val="FF0000"/>
                </a:solidFill>
                <a:latin typeface="Times New Roman" pitchFamily="18" charset="0"/>
                <a:cs typeface="Times New Roman" pitchFamily="18" charset="0"/>
              </a:rPr>
              <a:t>Bài 7</a:t>
            </a:r>
            <a:r>
              <a:rPr lang="en-US" sz="3200" b="1">
                <a:solidFill>
                  <a:srgbClr val="FF0000"/>
                </a:solidFill>
                <a:latin typeface="Times New Roman" pitchFamily="18" charset="0"/>
                <a:cs typeface="Times New Roman" pitchFamily="18" charset="0"/>
              </a:rPr>
              <a:t>:</a:t>
            </a:r>
            <a:r>
              <a:rPr lang="en-US" sz="3200" b="1">
                <a:solidFill>
                  <a:srgbClr val="0070C0"/>
                </a:solidFill>
                <a:latin typeface="Times New Roman" pitchFamily="18" charset="0"/>
                <a:cs typeface="Times New Roman" pitchFamily="18" charset="0"/>
              </a:rPr>
              <a:t> Em đã biết tiết kiệm chưa? Em dự định sẽ tiết kiệm sách vở, đồ dùng, đồ chơi như thế nào? Hãy trao đổi về dự định của em với các bạn trong nhóm.</a:t>
            </a:r>
          </a:p>
        </p:txBody>
      </p:sp>
    </p:spTree>
    <p:extLst>
      <p:ext uri="{BB962C8B-B14F-4D97-AF65-F5344CB8AC3E}">
        <p14:creationId xmlns:p14="http://schemas.microsoft.com/office/powerpoint/2010/main" val="376350084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D:\_ELEARNING - BINH\_Tai nguyen\Hinh nen PowerPoint\Hinh nen\hands_up_kid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7199" y="3089097"/>
            <a:ext cx="597408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730888" y="628348"/>
            <a:ext cx="4751622" cy="2123658"/>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6600" b="1" dirty="0" err="1">
                <a:ln w="11430"/>
                <a:solidFill>
                  <a:srgbClr val="FF0000"/>
                </a:solidFill>
                <a:effectLst>
                  <a:outerShdw blurRad="50800" dist="39000" dir="5460000" algn="tl">
                    <a:srgbClr val="000000">
                      <a:alpha val="38000"/>
                    </a:srgbClr>
                  </a:outerShdw>
                </a:effectLst>
              </a:rPr>
              <a:t>Trò</a:t>
            </a:r>
            <a:r>
              <a:rPr lang="en-US" sz="6600" b="1" dirty="0">
                <a:ln w="11430"/>
                <a:solidFill>
                  <a:srgbClr val="FF0000"/>
                </a:solidFill>
                <a:effectLst>
                  <a:outerShdw blurRad="50800" dist="39000" dir="5460000" algn="tl">
                    <a:srgbClr val="000000">
                      <a:alpha val="38000"/>
                    </a:srgbClr>
                  </a:outerShdw>
                </a:effectLst>
              </a:rPr>
              <a:t> </a:t>
            </a:r>
            <a:r>
              <a:rPr lang="en-US" sz="6600" b="1" dirty="0" err="1">
                <a:ln w="11430"/>
                <a:solidFill>
                  <a:srgbClr val="FF0000"/>
                </a:solidFill>
                <a:effectLst>
                  <a:outerShdw blurRad="50800" dist="39000" dir="5460000" algn="tl">
                    <a:srgbClr val="000000">
                      <a:alpha val="38000"/>
                    </a:srgbClr>
                  </a:outerShdw>
                </a:effectLst>
              </a:rPr>
              <a:t>chơi</a:t>
            </a:r>
            <a:r>
              <a:rPr lang="en-US" sz="6600" b="1" dirty="0">
                <a:ln w="11430"/>
                <a:solidFill>
                  <a:srgbClr val="FF0000"/>
                </a:solidFill>
                <a:effectLst>
                  <a:outerShdw blurRad="50800" dist="39000" dir="5460000" algn="tl">
                    <a:srgbClr val="000000">
                      <a:alpha val="38000"/>
                    </a:srgbClr>
                  </a:outerShdw>
                </a:effectLst>
              </a:rPr>
              <a:t> </a:t>
            </a:r>
          </a:p>
          <a:p>
            <a:pPr algn="ctr">
              <a:defRPr/>
            </a:pPr>
            <a:r>
              <a:rPr lang="en-US" sz="6600" b="1">
                <a:ln w="11430"/>
                <a:solidFill>
                  <a:srgbClr val="FF0000"/>
                </a:solidFill>
                <a:effectLst>
                  <a:outerShdw blurRad="50800" dist="39000" dir="5460000" algn="tl">
                    <a:srgbClr val="000000">
                      <a:alpha val="38000"/>
                    </a:srgbClr>
                  </a:outerShdw>
                </a:effectLst>
              </a:rPr>
              <a:t>Phóng viên</a:t>
            </a:r>
            <a:endParaRPr lang="en-US" sz="6600" b="1" dirty="0">
              <a:ln w="11430"/>
              <a:solidFill>
                <a:srgbClr val="FF0000"/>
              </a:solidFill>
              <a:effectLst>
                <a:outerShdw blurRad="50800" dist="39000" dir="5460000" algn="tl">
                  <a:srgbClr val="000000">
                    <a:alpha val="38000"/>
                  </a:srgbClr>
                </a:outerShdw>
              </a:effectLst>
            </a:endParaRPr>
          </a:p>
        </p:txBody>
      </p:sp>
      <p:pic>
        <p:nvPicPr>
          <p:cNvPr id="285" name="FAPremierLeagueOfficialTheme-Dannha_37az.mp3">
            <a:hlinkClick r:id="" action="ppaction://media"/>
          </p:cNvPr>
          <p:cNvPicPr>
            <a:picLocks noRot="1" noChangeAspect="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8229600" y="6705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iterate type="lt">
                                    <p:tmAbs val="0"/>
                                  </p:iterate>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par>
                                <p:cTn id="8" presetID="1" presetClass="mediacall" presetSubtype="0" fill="hold" nodeType="withEffect">
                                  <p:stCondLst>
                                    <p:cond delay="0"/>
                                  </p:stCondLst>
                                  <p:childTnLst>
                                    <p:cmd type="call" cmd="playFrom(0.0)">
                                      <p:cBhvr>
                                        <p:cTn id="9" dur="60341" fill="hold"/>
                                        <p:tgtEl>
                                          <p:spTgt spid="285"/>
                                        </p:tgtEl>
                                      </p:cBhvr>
                                    </p:cmd>
                                  </p:childTnLst>
                                </p:cTn>
                              </p:par>
                            </p:childTnLst>
                          </p:cTn>
                        </p:par>
                        <p:par>
                          <p:cTn id="10" fill="hold" nodeType="afterGroup">
                            <p:stCondLst>
                              <p:cond delay="60341"/>
                            </p:stCondLst>
                            <p:childTnLst>
                              <p:par>
                                <p:cTn id="11" presetID="8" presetClass="emph" presetSubtype="0" repeatCount="2000" fill="hold" nodeType="afterEffect">
                                  <p:stCondLst>
                                    <p:cond delay="3000"/>
                                  </p:stCondLst>
                                  <p:iterate type="lt">
                                    <p:tmPct val="0"/>
                                  </p:iterate>
                                  <p:childTnLst>
                                    <p:animRot by="21600000">
                                      <p:cBhvr>
                                        <p:cTn id="12" dur="5000" fill="hold"/>
                                        <p:tgtEl>
                                          <p:spTgt spid="4"/>
                                        </p:tgtEl>
                                        <p:attrNameLst>
                                          <p:attrName>r</p:attrName>
                                        </p:attrNameLst>
                                      </p:cBhvr>
                                    </p:animRot>
                                  </p:childTnLst>
                                  <p:subTnLst>
                                    <p:audio>
                                      <p:cMediaNode>
                                        <p:cTn display="0" masterRel="sameClick">
                                          <p:stCondLst>
                                            <p:cond evt="begin" delay="0">
                                              <p:tn val="11"/>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28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90F58916-F54A-47DE-89B8-2B1546A8B8B1}"/>
              </a:ext>
            </a:extLst>
          </p:cNvPr>
          <p:cNvPicPr>
            <a:picLocks noChangeAspect="1"/>
          </p:cNvPicPr>
          <p:nvPr/>
        </p:nvPicPr>
        <p:blipFill>
          <a:blip r:embed="rId3"/>
          <a:stretch>
            <a:fillRect/>
          </a:stretch>
        </p:blipFill>
        <p:spPr>
          <a:xfrm>
            <a:off x="-1" y="-837"/>
            <a:ext cx="9183245" cy="6858837"/>
          </a:xfrm>
          <a:prstGeom prst="rect">
            <a:avLst/>
          </a:prstGeom>
        </p:spPr>
      </p:pic>
      <p:pic>
        <p:nvPicPr>
          <p:cNvPr id="6" name="Hình ảnh 5">
            <a:extLst>
              <a:ext uri="{FF2B5EF4-FFF2-40B4-BE49-F238E27FC236}">
                <a16:creationId xmlns:a16="http://schemas.microsoft.com/office/drawing/2014/main" id="{2E56C354-3095-4DFE-BE2D-2946DB76B36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04800" y="3661796"/>
            <a:ext cx="4613591" cy="3634736"/>
          </a:xfrm>
          <a:prstGeom prst="rect">
            <a:avLst/>
          </a:prstGeom>
        </p:spPr>
      </p:pic>
      <p:sp>
        <p:nvSpPr>
          <p:cNvPr id="8" name="Bong bóng Lời nói: Hình bầu dục 7">
            <a:extLst>
              <a:ext uri="{FF2B5EF4-FFF2-40B4-BE49-F238E27FC236}">
                <a16:creationId xmlns:a16="http://schemas.microsoft.com/office/drawing/2014/main" id="{48CB0119-7D90-4ED1-9062-06EF8D3D4BCE}"/>
              </a:ext>
            </a:extLst>
          </p:cNvPr>
          <p:cNvSpPr/>
          <p:nvPr/>
        </p:nvSpPr>
        <p:spPr>
          <a:xfrm flipH="1">
            <a:off x="533400" y="2794545"/>
            <a:ext cx="2236303" cy="91310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err="1"/>
              <a:t>Bạn</a:t>
            </a:r>
            <a:r>
              <a:rPr lang="en-US" sz="1500" dirty="0"/>
              <a:t> </a:t>
            </a:r>
            <a:r>
              <a:rPr lang="en-US" sz="1500" dirty="0" err="1"/>
              <a:t>đã</a:t>
            </a:r>
            <a:r>
              <a:rPr lang="en-US" sz="1500" dirty="0"/>
              <a:t> </a:t>
            </a:r>
            <a:r>
              <a:rPr lang="en-US" sz="1500" dirty="0" err="1"/>
              <a:t>làm</a:t>
            </a:r>
            <a:r>
              <a:rPr lang="en-US" sz="1500" dirty="0"/>
              <a:t> </a:t>
            </a:r>
            <a:r>
              <a:rPr lang="en-US" sz="1500" dirty="0" err="1"/>
              <a:t>gì</a:t>
            </a:r>
            <a:r>
              <a:rPr lang="en-US" sz="1500" dirty="0"/>
              <a:t> </a:t>
            </a:r>
            <a:r>
              <a:rPr lang="en-US" sz="1500" dirty="0" err="1"/>
              <a:t>để</a:t>
            </a:r>
            <a:r>
              <a:rPr lang="en-US" sz="1500" dirty="0"/>
              <a:t> </a:t>
            </a:r>
            <a:r>
              <a:rPr lang="en-US" sz="1500" dirty="0" err="1"/>
              <a:t>tiết</a:t>
            </a:r>
            <a:r>
              <a:rPr lang="en-US" sz="1500" dirty="0"/>
              <a:t> </a:t>
            </a:r>
            <a:r>
              <a:rPr lang="en-US" sz="1500" dirty="0" err="1"/>
              <a:t>kiệm</a:t>
            </a:r>
            <a:r>
              <a:rPr lang="en-US" sz="1500" dirty="0"/>
              <a:t> </a:t>
            </a:r>
            <a:r>
              <a:rPr lang="en-US" sz="1500" dirty="0" err="1"/>
              <a:t>tiền</a:t>
            </a:r>
            <a:r>
              <a:rPr lang="en-US" sz="1500" dirty="0"/>
              <a:t> </a:t>
            </a:r>
            <a:r>
              <a:rPr lang="en-US" sz="1500" dirty="0" err="1"/>
              <a:t>của</a:t>
            </a:r>
            <a:r>
              <a:rPr lang="en-US" sz="1500" dirty="0"/>
              <a:t>?</a:t>
            </a:r>
          </a:p>
        </p:txBody>
      </p:sp>
      <p:sp>
        <p:nvSpPr>
          <p:cNvPr id="9" name="Hộp Văn bản 8">
            <a:extLst>
              <a:ext uri="{FF2B5EF4-FFF2-40B4-BE49-F238E27FC236}">
                <a16:creationId xmlns:a16="http://schemas.microsoft.com/office/drawing/2014/main" id="{3106EFE7-1762-4072-8D98-B09549657B06}"/>
              </a:ext>
            </a:extLst>
          </p:cNvPr>
          <p:cNvSpPr txBox="1"/>
          <p:nvPr/>
        </p:nvSpPr>
        <p:spPr>
          <a:xfrm>
            <a:off x="1262270" y="2616476"/>
            <a:ext cx="34289" cy="369332"/>
          </a:xfrm>
          <a:prstGeom prst="rect">
            <a:avLst/>
          </a:prstGeom>
          <a:noFill/>
        </p:spPr>
        <p:txBody>
          <a:bodyPr wrap="square" rtlCol="0">
            <a:spAutoFit/>
          </a:bodyPr>
          <a:lstStyle/>
          <a:p>
            <a:endParaRPr lang="en-US" dirty="0"/>
          </a:p>
        </p:txBody>
      </p:sp>
      <p:sp>
        <p:nvSpPr>
          <p:cNvPr id="10" name="Hộp Văn bản 9">
            <a:extLst>
              <a:ext uri="{FF2B5EF4-FFF2-40B4-BE49-F238E27FC236}">
                <a16:creationId xmlns:a16="http://schemas.microsoft.com/office/drawing/2014/main" id="{0A5C3993-B7BF-472E-900A-012B63B650A2}"/>
              </a:ext>
            </a:extLst>
          </p:cNvPr>
          <p:cNvSpPr txBox="1"/>
          <p:nvPr/>
        </p:nvSpPr>
        <p:spPr>
          <a:xfrm>
            <a:off x="1063488" y="2437572"/>
            <a:ext cx="34289" cy="369332"/>
          </a:xfrm>
          <a:prstGeom prst="rect">
            <a:avLst/>
          </a:prstGeom>
          <a:noFill/>
        </p:spPr>
        <p:txBody>
          <a:bodyPr wrap="square" rtlCol="0">
            <a:spAutoFit/>
          </a:bodyPr>
          <a:lstStyle/>
          <a:p>
            <a:endParaRPr lang="en-US" dirty="0"/>
          </a:p>
        </p:txBody>
      </p:sp>
      <p:sp>
        <p:nvSpPr>
          <p:cNvPr id="2" name="Subtitle 1">
            <a:extLst>
              <a:ext uri="{FF2B5EF4-FFF2-40B4-BE49-F238E27FC236}">
                <a16:creationId xmlns:a16="http://schemas.microsoft.com/office/drawing/2014/main" id="{48E917AB-00DC-423C-B67B-6116A7770CF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965366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34235DFD-B2C8-42B1-86AE-54DAEB28FACE}"/>
              </a:ext>
            </a:extLst>
          </p:cNvPr>
          <p:cNvSpPr>
            <a:spLocks noGrp="1"/>
          </p:cNvSpPr>
          <p:nvPr>
            <p:ph idx="1"/>
          </p:nvPr>
        </p:nvSpPr>
        <p:spPr>
          <a:xfrm>
            <a:off x="753465" y="1381849"/>
            <a:ext cx="8072483" cy="4474784"/>
          </a:xfrm>
        </p:spPr>
        <p:txBody>
          <a:bodyPr/>
          <a:lstStyle/>
          <a:p>
            <a:pPr marL="0" indent="0">
              <a:buNone/>
            </a:pPr>
            <a:r>
              <a:rPr lang="en-US" sz="1800" b="1" u="sng"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Đạo</a:t>
            </a:r>
            <a:r>
              <a:rPr lang="en-US" sz="1800"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đức</a:t>
            </a:r>
            <a:r>
              <a:rPr lang="en-US" sz="1800"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1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 4</a:t>
            </a:r>
            <a:r>
              <a:rPr lang="en-US" sz="1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TIẾT KIỆM TIỀN CỦA (</a:t>
            </a:r>
            <a:r>
              <a:rPr lang="en-US" sz="1800" b="1"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tiết</a:t>
            </a:r>
            <a:r>
              <a:rPr lang="en-US" sz="1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2050" name="Picture 2" descr="Hiệu quả chương trình tiết kiệm điện trong trường học - Trang tin ngành điện">
            <a:extLst>
              <a:ext uri="{FF2B5EF4-FFF2-40B4-BE49-F238E27FC236}">
                <a16:creationId xmlns:a16="http://schemas.microsoft.com/office/drawing/2014/main" id="{C5F846EE-CE3B-4334-8365-42517A1A6E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053" y="1960494"/>
            <a:ext cx="2822713" cy="21866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iết kiệm nước không chỉ cho mình - Tuổi Trẻ Online">
            <a:extLst>
              <a:ext uri="{FF2B5EF4-FFF2-40B4-BE49-F238E27FC236}">
                <a16:creationId xmlns:a16="http://schemas.microsoft.com/office/drawing/2014/main" id="{B5A76D2F-6A91-42D6-9FB2-FB25BC40C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5581" y="1980373"/>
            <a:ext cx="2548811" cy="21600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MT - QLNT">
            <a:extLst>
              <a:ext uri="{FF2B5EF4-FFF2-40B4-BE49-F238E27FC236}">
                <a16:creationId xmlns:a16="http://schemas.microsoft.com/office/drawing/2014/main" id="{AB3106FC-DD54-4BB7-B848-031CD5964E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9207" y="1980373"/>
            <a:ext cx="2897831" cy="21600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Độc đáo thùng rác, bàn ghế làm từ chai nhựa phế thải - Pháp Luật Môi Trường  Điện Tử">
            <a:extLst>
              <a:ext uri="{FF2B5EF4-FFF2-40B4-BE49-F238E27FC236}">
                <a16:creationId xmlns:a16="http://schemas.microsoft.com/office/drawing/2014/main" id="{EB352035-3B38-4523-9BC6-03F5228E26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053" y="4304422"/>
            <a:ext cx="2822712" cy="16725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ách tái chế thùng carton để sử dụng vào mục đích khác">
            <a:extLst>
              <a:ext uri="{FF2B5EF4-FFF2-40B4-BE49-F238E27FC236}">
                <a16:creationId xmlns:a16="http://schemas.microsoft.com/office/drawing/2014/main" id="{56B4CD0C-8E26-4466-8244-37AB6E2375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8876" y="4358000"/>
            <a:ext cx="4639089" cy="167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87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arn(inVertic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wipe(down)">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 calcmode="lin" valueType="num">
                                      <p:cBhvr additive="base">
                                        <p:cTn id="22" dur="500" fill="hold"/>
                                        <p:tgtEl>
                                          <p:spTgt spid="2054"/>
                                        </p:tgtEl>
                                        <p:attrNameLst>
                                          <p:attrName>ppt_x</p:attrName>
                                        </p:attrNameLst>
                                      </p:cBhvr>
                                      <p:tavLst>
                                        <p:tav tm="0">
                                          <p:val>
                                            <p:strVal val="#ppt_x"/>
                                          </p:val>
                                        </p:tav>
                                        <p:tav tm="100000">
                                          <p:val>
                                            <p:strVal val="#ppt_x"/>
                                          </p:val>
                                        </p:tav>
                                      </p:tavLst>
                                    </p:anim>
                                    <p:anim calcmode="lin" valueType="num">
                                      <p:cBhvr additive="base">
                                        <p:cTn id="23"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056"/>
                                        </p:tgtEl>
                                        <p:attrNameLst>
                                          <p:attrName>style.visibility</p:attrName>
                                        </p:attrNameLst>
                                      </p:cBhvr>
                                      <p:to>
                                        <p:strVal val="visible"/>
                                      </p:to>
                                    </p:set>
                                    <p:animEffect transition="in" filter="barn(inVertical)">
                                      <p:cBhvr>
                                        <p:cTn id="28" dur="500"/>
                                        <p:tgtEl>
                                          <p:spTgt spid="205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058"/>
                                        </p:tgtEl>
                                        <p:attrNameLst>
                                          <p:attrName>style.visibility</p:attrName>
                                        </p:attrNameLst>
                                      </p:cBhvr>
                                      <p:to>
                                        <p:strVal val="visible"/>
                                      </p:to>
                                    </p:set>
                                    <p:animEffect transition="in" filter="barn(inVertical)">
                                      <p:cBhvr>
                                        <p:cTn id="33" dur="5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44491" y="1441938"/>
            <a:ext cx="9144000" cy="51816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p:nvSpPr>
        <p:spPr>
          <a:xfrm>
            <a:off x="3666395" y="1828800"/>
            <a:ext cx="1975220" cy="646331"/>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600" b="1" dirty="0" err="1">
                <a:ln w="11430"/>
                <a:solidFill>
                  <a:srgbClr val="FF0000"/>
                </a:solidFill>
                <a:effectLst>
                  <a:outerShdw blurRad="50800" dist="39000" dir="5460000" algn="tl">
                    <a:srgbClr val="000000">
                      <a:alpha val="38000"/>
                    </a:srgbClr>
                  </a:outerShdw>
                </a:effectLst>
              </a:rPr>
              <a:t>Ghi</a:t>
            </a:r>
            <a:r>
              <a:rPr lang="en-US" sz="3600" b="1" dirty="0">
                <a:ln w="11430"/>
                <a:solidFill>
                  <a:srgbClr val="FF0000"/>
                </a:solidFill>
                <a:effectLst>
                  <a:outerShdw blurRad="50800" dist="39000" dir="5460000" algn="tl">
                    <a:srgbClr val="000000">
                      <a:alpha val="38000"/>
                    </a:srgbClr>
                  </a:outerShdw>
                </a:effectLst>
              </a:rPr>
              <a:t> </a:t>
            </a:r>
            <a:r>
              <a:rPr lang="en-US" sz="3600" b="1" dirty="0" err="1">
                <a:ln w="11430"/>
                <a:solidFill>
                  <a:srgbClr val="FF0000"/>
                </a:solidFill>
                <a:effectLst>
                  <a:outerShdw blurRad="50800" dist="39000" dir="5460000" algn="tl">
                    <a:srgbClr val="000000">
                      <a:alpha val="38000"/>
                    </a:srgbClr>
                  </a:outerShdw>
                </a:effectLst>
              </a:rPr>
              <a:t>nhớ</a:t>
            </a:r>
            <a:endParaRPr lang="en-US" sz="3600" b="1" dirty="0">
              <a:ln w="11430"/>
              <a:solidFill>
                <a:srgbClr val="FF0000"/>
              </a:solidFill>
              <a:effectLst>
                <a:outerShdw blurRad="50800" dist="39000" dir="5460000" algn="tl">
                  <a:srgbClr val="000000">
                    <a:alpha val="38000"/>
                  </a:srgbClr>
                </a:outerShdw>
              </a:effectLst>
            </a:endParaRPr>
          </a:p>
        </p:txBody>
      </p:sp>
      <p:sp>
        <p:nvSpPr>
          <p:cNvPr id="6" name="Text Box 12"/>
          <p:cNvSpPr txBox="1">
            <a:spLocks noChangeArrowheads="1"/>
          </p:cNvSpPr>
          <p:nvPr/>
        </p:nvSpPr>
        <p:spPr bwMode="auto">
          <a:xfrm>
            <a:off x="609600" y="2598152"/>
            <a:ext cx="80772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3200" b="1">
                <a:solidFill>
                  <a:srgbClr val="000066"/>
                </a:solidFill>
                <a:latin typeface="Times New Roman" pitchFamily="18" charset="0"/>
                <a:cs typeface="Times New Roman" pitchFamily="18" charset="0"/>
              </a:rPr>
              <a:t>Tiền bạc, của cải là mồ hôi công sức của bao người lao động. Vì vậy, chúng ta cần phải tiết kiệm, không được sử dụng tiền của phung phí.</a:t>
            </a:r>
          </a:p>
        </p:txBody>
      </p:sp>
      <p:sp>
        <p:nvSpPr>
          <p:cNvPr id="9" name="Text Box 12"/>
          <p:cNvSpPr txBox="1">
            <a:spLocks noChangeArrowheads="1"/>
          </p:cNvSpPr>
          <p:nvPr/>
        </p:nvSpPr>
        <p:spPr bwMode="auto">
          <a:xfrm>
            <a:off x="615405" y="4414034"/>
            <a:ext cx="8077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3200" b="1">
                <a:solidFill>
                  <a:srgbClr val="0070C0"/>
                </a:solidFill>
                <a:latin typeface="Times New Roman" pitchFamily="18" charset="0"/>
                <a:cs typeface="Times New Roman" pitchFamily="18" charset="0"/>
              </a:rPr>
              <a:t>Ở đây một hạt cơm rơi </a:t>
            </a:r>
          </a:p>
          <a:p>
            <a:pPr algn="ctr" eaLnBrk="1" hangingPunct="1"/>
            <a:r>
              <a:rPr lang="en-US" sz="3200" b="1">
                <a:solidFill>
                  <a:srgbClr val="0070C0"/>
                </a:solidFill>
                <a:latin typeface="Times New Roman" pitchFamily="18" charset="0"/>
                <a:cs typeface="Times New Roman" pitchFamily="18" charset="0"/>
              </a:rPr>
              <a:t>Ngoài kia bao giọt mồ hôi thấm đồng</a:t>
            </a:r>
          </a:p>
        </p:txBody>
      </p:sp>
      <p:sp>
        <p:nvSpPr>
          <p:cNvPr id="10" name="Text Box 4"/>
          <p:cNvSpPr txBox="1">
            <a:spLocks noChangeArrowheads="1"/>
          </p:cNvSpPr>
          <p:nvPr/>
        </p:nvSpPr>
        <p:spPr bwMode="auto">
          <a:xfrm>
            <a:off x="914009" y="78815"/>
            <a:ext cx="74683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8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
        <p:nvSpPr>
          <p:cNvPr id="11" name="TextBox 2"/>
          <p:cNvSpPr txBox="1">
            <a:spLocks noChangeArrowheads="1"/>
          </p:cNvSpPr>
          <p:nvPr/>
        </p:nvSpPr>
        <p:spPr bwMode="auto">
          <a:xfrm>
            <a:off x="607199" y="2982872"/>
            <a:ext cx="845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b="1">
                <a:solidFill>
                  <a:srgbClr val="FF0000"/>
                </a:solidFill>
                <a:latin typeface="Times New Roman" pitchFamily="18" charset="0"/>
                <a:cs typeface="Times New Roman" pitchFamily="18" charset="0"/>
              </a:rPr>
              <a:t>Vì sao chúng ta phải tiết kiệm tiền của? </a:t>
            </a:r>
          </a:p>
        </p:txBody>
      </p:sp>
      <p:sp>
        <p:nvSpPr>
          <p:cNvPr id="12" name="TextBox 2"/>
          <p:cNvSpPr txBox="1">
            <a:spLocks noChangeArrowheads="1"/>
          </p:cNvSpPr>
          <p:nvPr/>
        </p:nvSpPr>
        <p:spPr bwMode="auto">
          <a:xfrm>
            <a:off x="631817" y="4352478"/>
            <a:ext cx="8458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b="1">
                <a:solidFill>
                  <a:srgbClr val="FF0000"/>
                </a:solidFill>
                <a:latin typeface="Times New Roman" pitchFamily="18" charset="0"/>
                <a:cs typeface="Times New Roman" pitchFamily="18" charset="0"/>
              </a:rPr>
              <a:t>Em hãy kể những câu  ca dao, tục ngữ nói về tiết kiệm tiền của?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plus(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6" presetClass="exit" presetSubtype="21" fill="hold" grpId="1" nodeType="withEffect">
                                  <p:stCondLst>
                                    <p:cond delay="0"/>
                                  </p:stCondLst>
                                  <p:childTnLst>
                                    <p:animEffect transition="out" filter="barn(inVertical)">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16" presetClass="exit" presetSubtype="21" fill="hold" grpId="1" nodeType="withEffect">
                                  <p:stCondLst>
                                    <p:cond delay="0"/>
                                  </p:stCondLst>
                                  <p:childTnLst>
                                    <p:animEffect transition="out" filter="barn(inVertical)">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1" grpId="0"/>
      <p:bldP spid="11" grpId="1"/>
      <p:bldP spid="12" grpId="0"/>
      <p:bldP spid="12"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6170260-705E-42D8-BC3D-1CC3D996BC3C}"/>
              </a:ext>
            </a:extLst>
          </p:cNvPr>
          <p:cNvSpPr>
            <a:spLocks noGrp="1"/>
          </p:cNvSpPr>
          <p:nvPr>
            <p:ph type="title"/>
          </p:nvPr>
        </p:nvSpPr>
        <p:spPr>
          <a:xfrm>
            <a:off x="628650" y="871071"/>
            <a:ext cx="7886700" cy="510778"/>
          </a:xfrm>
        </p:spPr>
        <p:txBody>
          <a:bodyPr>
            <a:normAutofit/>
          </a:bodyPr>
          <a:lstStyle/>
          <a:p>
            <a:pPr algn="r"/>
            <a:r>
              <a:rPr lang="en-US" sz="1500">
                <a:latin typeface="Times New Roman" panose="02020603050405020304" pitchFamily="18" charset="0"/>
                <a:cs typeface="Times New Roman" panose="02020603050405020304" pitchFamily="18" charset="0"/>
              </a:rPr>
              <a:t>Thứ        </a:t>
            </a:r>
            <a:r>
              <a:rPr lang="en-US" sz="1500" err="1">
                <a:latin typeface="Times New Roman" panose="02020603050405020304" pitchFamily="18" charset="0"/>
                <a:cs typeface="Times New Roman" panose="02020603050405020304" pitchFamily="18" charset="0"/>
              </a:rPr>
              <a:t>ngày</a:t>
            </a:r>
            <a:r>
              <a:rPr lang="en-US" sz="1500">
                <a:latin typeface="Times New Roman" panose="02020603050405020304" pitchFamily="18" charset="0"/>
                <a:cs typeface="Times New Roman" panose="02020603050405020304" pitchFamily="18" charset="0"/>
              </a:rPr>
              <a:t>       </a:t>
            </a:r>
            <a:r>
              <a:rPr lang="en-US" sz="1500" err="1">
                <a:latin typeface="Times New Roman" panose="02020603050405020304" pitchFamily="18" charset="0"/>
                <a:cs typeface="Times New Roman" panose="02020603050405020304" pitchFamily="18" charset="0"/>
              </a:rPr>
              <a:t>tháng</a:t>
            </a:r>
            <a:r>
              <a:rPr lang="en-US" sz="1500">
                <a:latin typeface="Times New Roman" panose="02020603050405020304" pitchFamily="18" charset="0"/>
                <a:cs typeface="Times New Roman" panose="02020603050405020304" pitchFamily="18" charset="0"/>
              </a:rPr>
              <a:t>           </a:t>
            </a:r>
            <a:r>
              <a:rPr lang="en-US" sz="1500" err="1">
                <a:latin typeface="Times New Roman" panose="02020603050405020304" pitchFamily="18" charset="0"/>
                <a:cs typeface="Times New Roman" panose="02020603050405020304" pitchFamily="18" charset="0"/>
              </a:rPr>
              <a:t>năm</a:t>
            </a:r>
            <a:r>
              <a:rPr lang="en-US" sz="1500">
                <a:latin typeface="Times New Roman" panose="02020603050405020304" pitchFamily="18" charset="0"/>
                <a:cs typeface="Times New Roman" panose="02020603050405020304" pitchFamily="18" charset="0"/>
              </a:rPr>
              <a:t> 2021 </a:t>
            </a:r>
            <a:endParaRPr lang="en-US" sz="15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CF50B7E-97FE-4136-9331-05946FA4FA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20" y="-30145"/>
            <a:ext cx="9144001" cy="6858000"/>
          </a:xfrm>
          <a:prstGeom prst="rect">
            <a:avLst/>
          </a:prstGeom>
        </p:spPr>
      </p:pic>
      <p:sp>
        <p:nvSpPr>
          <p:cNvPr id="3" name="Chỗ dành sẵn cho Nội dung 2">
            <a:extLst>
              <a:ext uri="{FF2B5EF4-FFF2-40B4-BE49-F238E27FC236}">
                <a16:creationId xmlns:a16="http://schemas.microsoft.com/office/drawing/2014/main" id="{34235DFD-B2C8-42B1-86AE-54DAEB28FACE}"/>
              </a:ext>
            </a:extLst>
          </p:cNvPr>
          <p:cNvSpPr>
            <a:spLocks noGrp="1"/>
          </p:cNvSpPr>
          <p:nvPr>
            <p:ph idx="1"/>
          </p:nvPr>
        </p:nvSpPr>
        <p:spPr>
          <a:xfrm>
            <a:off x="1528142" y="457200"/>
            <a:ext cx="7553739" cy="4481150"/>
          </a:xfrm>
          <a:solidFill>
            <a:schemeClr val="accent2">
              <a:alpha val="0"/>
            </a:schemeClr>
          </a:solidFill>
        </p:spPr>
        <p:txBody>
          <a:bodyPr/>
          <a:lstStyle/>
          <a:p>
            <a:pPr marL="0" indent="0">
              <a:buNone/>
            </a:pPr>
            <a:r>
              <a:rPr lang="en-US" b="1" u="sng"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Đạo</a:t>
            </a:r>
            <a:r>
              <a:rPr lang="en-US"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u="sng"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đức</a:t>
            </a:r>
            <a:r>
              <a:rPr lang="en-US" b="1" u="sng">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KIỆM TIỀN CỦA </a:t>
            </a:r>
            <a:r>
              <a:rPr lang="en-US" sz="1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1800" b="1"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tiết</a:t>
            </a:r>
            <a:r>
              <a:rPr lang="en-US" sz="1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Ca dao:</a:t>
            </a:r>
            <a:endParaRPr lang="en-US" dirty="0">
              <a:latin typeface="Times New Roman" panose="02020603050405020304" pitchFamily="18" charset="0"/>
              <a:cs typeface="Times New Roman" panose="02020603050405020304" pitchFamily="18" charset="0"/>
            </a:endParaRPr>
          </a:p>
          <a:p>
            <a:pPr marL="0" indent="0" algn="ctr">
              <a:buNone/>
            </a:pPr>
            <a:r>
              <a:rPr lang="en-US">
                <a:latin typeface="Times New Roman" panose="02020603050405020304" pitchFamily="18" charset="0"/>
                <a:cs typeface="Times New Roman" panose="02020603050405020304" pitchFamily="18" charset="0"/>
              </a:rPr>
              <a:t>Buôn tàu bán bè không bằng ăn dè, tiết kiệm.</a:t>
            </a:r>
            <a:endParaRPr lang="vi-VN" dirty="0">
              <a:latin typeface="Times New Roman" panose="02020603050405020304" pitchFamily="18" charset="0"/>
              <a:cs typeface="Times New Roman" panose="02020603050405020304" pitchFamily="18" charset="0"/>
            </a:endParaRPr>
          </a:p>
          <a:p>
            <a:pPr marL="0" indent="0">
              <a:buNone/>
            </a:pPr>
            <a:r>
              <a:rPr lang="vi-VN" dirty="0">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Tục ngữ:</a:t>
            </a:r>
            <a:endParaRPr lang="en-US" dirty="0">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        Ít chắt chiu hơn nhiều phung phí.</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7770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mantic-floral-background-with-color-details_23-2147601178.jpg"/>
          <p:cNvPicPr>
            <a:picLocks noChangeAspect="1"/>
          </p:cNvPicPr>
          <p:nvPr/>
        </p:nvPicPr>
        <p:blipFill>
          <a:blip r:embed="rId2"/>
          <a:stretch>
            <a:fillRect/>
          </a:stretch>
        </p:blipFill>
        <p:spPr>
          <a:xfrm>
            <a:off x="0" y="0"/>
            <a:ext cx="9144000" cy="6858000"/>
          </a:xfrm>
          <a:prstGeom prst="rect">
            <a:avLst/>
          </a:prstGeom>
        </p:spPr>
      </p:pic>
      <p:sp>
        <p:nvSpPr>
          <p:cNvPr id="6" name="Title 5"/>
          <p:cNvSpPr>
            <a:spLocks noGrp="1"/>
          </p:cNvSpPr>
          <p:nvPr>
            <p:ph type="ctrTitle"/>
          </p:nvPr>
        </p:nvSpPr>
        <p:spPr>
          <a:xfrm>
            <a:off x="714348" y="2000240"/>
            <a:ext cx="7772400" cy="2243152"/>
          </a:xfrm>
        </p:spPr>
        <p:style>
          <a:lnRef idx="1">
            <a:schemeClr val="accent5"/>
          </a:lnRef>
          <a:fillRef idx="2">
            <a:schemeClr val="accent5"/>
          </a:fillRef>
          <a:effectRef idx="1">
            <a:schemeClr val="accent5"/>
          </a:effectRef>
          <a:fontRef idx="minor">
            <a:schemeClr val="dk1"/>
          </a:fontRef>
        </p:style>
        <p:txBody>
          <a:bodyPr>
            <a:normAutofit/>
          </a:bodyPr>
          <a:lstStyle/>
          <a:p>
            <a:r>
              <a:rPr lang="vi-VN" dirty="0">
                <a:latin typeface="+mj-lt"/>
              </a:rPr>
              <a:t>Tiết kiệm là một thói quen tốt, là biểu hiện của con người văn minh, xã hội văn minh.</a:t>
            </a:r>
            <a:endParaRPr lang="en-US"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232117" y="1387202"/>
            <a:ext cx="8686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2800" b="1" u="sng">
                <a:solidFill>
                  <a:srgbClr val="0070C0"/>
                </a:solidFill>
                <a:latin typeface="Times New Roman" pitchFamily="18" charset="0"/>
                <a:cs typeface="Times New Roman" pitchFamily="18" charset="0"/>
              </a:rPr>
              <a:t>Bài 4</a:t>
            </a:r>
            <a:r>
              <a:rPr lang="en-US" sz="2800" b="1">
                <a:solidFill>
                  <a:srgbClr val="0070C0"/>
                </a:solidFill>
                <a:latin typeface="Times New Roman" pitchFamily="18" charset="0"/>
                <a:cs typeface="Times New Roman" pitchFamily="18" charset="0"/>
              </a:rPr>
              <a:t>: Những việc làm nào trong các việc dưới đây là tiết kiệm tiền của ?</a:t>
            </a:r>
          </a:p>
        </p:txBody>
      </p:sp>
      <p:sp>
        <p:nvSpPr>
          <p:cNvPr id="3" name="Text Box 5"/>
          <p:cNvSpPr txBox="1">
            <a:spLocks noChangeArrowheads="1"/>
          </p:cNvSpPr>
          <p:nvPr/>
        </p:nvSpPr>
        <p:spPr bwMode="auto">
          <a:xfrm>
            <a:off x="236806" y="2341309"/>
            <a:ext cx="8763000" cy="4401205"/>
          </a:xfrm>
          <a:prstGeom prst="rect">
            <a:avLst/>
          </a:prstGeom>
          <a:noFill/>
          <a:ln w="9525">
            <a:noFill/>
            <a:miter lim="800000"/>
            <a:headEnd/>
            <a:tailEnd/>
          </a:ln>
          <a:effectLst/>
        </p:spPr>
        <p:txBody>
          <a:bodyPr wrap="square">
            <a:spAutoFit/>
          </a:bodyPr>
          <a:lstStyle/>
          <a:p>
            <a:r>
              <a:rPr lang="en-US" sz="2800" b="1">
                <a:latin typeface="Times New Roman" pitchFamily="18" charset="0"/>
                <a:cs typeface="Times New Roman" pitchFamily="18" charset="0"/>
              </a:rPr>
              <a:t>a)</a:t>
            </a:r>
            <a:r>
              <a:rPr lang="en-US" sz="2800">
                <a:latin typeface="Times New Roman" pitchFamily="18" charset="0"/>
                <a:cs typeface="Times New Roman" pitchFamily="18" charset="0"/>
              </a:rPr>
              <a:t>  Giữ gìn sách vở, đồ dùng học tập .</a:t>
            </a:r>
          </a:p>
          <a:p>
            <a:r>
              <a:rPr lang="en-US" sz="2800" b="1">
                <a:latin typeface="Times New Roman" pitchFamily="18" charset="0"/>
                <a:cs typeface="Times New Roman" pitchFamily="18" charset="0"/>
              </a:rPr>
              <a:t>b)</a:t>
            </a:r>
            <a:r>
              <a:rPr lang="en-US" sz="2800">
                <a:latin typeface="Times New Roman" pitchFamily="18" charset="0"/>
                <a:cs typeface="Times New Roman" pitchFamily="18" charset="0"/>
              </a:rPr>
              <a:t>  Giữ gìn quần áo, đồ dùng, đồ chơi .</a:t>
            </a:r>
          </a:p>
          <a:p>
            <a:r>
              <a:rPr lang="en-US" sz="2800" b="1">
                <a:latin typeface="Times New Roman" pitchFamily="18" charset="0"/>
                <a:cs typeface="Times New Roman" pitchFamily="18" charset="0"/>
              </a:rPr>
              <a:t>c)</a:t>
            </a:r>
            <a:r>
              <a:rPr lang="en-US" sz="2800">
                <a:latin typeface="Times New Roman" pitchFamily="18" charset="0"/>
                <a:cs typeface="Times New Roman" pitchFamily="18" charset="0"/>
              </a:rPr>
              <a:t> Vẽ bậy, bôi bẩn ra sách vở, bàn ghế, tường lớp học </a:t>
            </a:r>
          </a:p>
          <a:p>
            <a:r>
              <a:rPr lang="en-US" sz="2800" b="1">
                <a:latin typeface="Times New Roman" pitchFamily="18" charset="0"/>
                <a:cs typeface="Times New Roman" pitchFamily="18" charset="0"/>
              </a:rPr>
              <a:t>d)</a:t>
            </a:r>
            <a:r>
              <a:rPr lang="en-US" sz="2800">
                <a:latin typeface="Times New Roman" pitchFamily="18" charset="0"/>
                <a:cs typeface="Times New Roman" pitchFamily="18" charset="0"/>
              </a:rPr>
              <a:t>  Xé sách vở .</a:t>
            </a:r>
          </a:p>
          <a:p>
            <a:r>
              <a:rPr lang="en-US" sz="2800" b="1">
                <a:latin typeface="Times New Roman" pitchFamily="18" charset="0"/>
                <a:cs typeface="Times New Roman" pitchFamily="18" charset="0"/>
              </a:rPr>
              <a:t>đ)</a:t>
            </a:r>
            <a:r>
              <a:rPr lang="en-US" sz="2800">
                <a:latin typeface="Times New Roman" pitchFamily="18" charset="0"/>
                <a:cs typeface="Times New Roman" pitchFamily="18" charset="0"/>
              </a:rPr>
              <a:t>  Làm mất sách vở, đồ dùng học tập .</a:t>
            </a:r>
          </a:p>
          <a:p>
            <a:r>
              <a:rPr lang="en-US" sz="2800" b="1">
                <a:latin typeface="Times New Roman" pitchFamily="18" charset="0"/>
                <a:cs typeface="Times New Roman" pitchFamily="18" charset="0"/>
              </a:rPr>
              <a:t>e)</a:t>
            </a:r>
            <a:r>
              <a:rPr lang="en-US" sz="2800">
                <a:latin typeface="Times New Roman" pitchFamily="18" charset="0"/>
                <a:cs typeface="Times New Roman" pitchFamily="18" charset="0"/>
              </a:rPr>
              <a:t>  Vứt sách vở, đồ dùng đồ chơi bừa bãi .</a:t>
            </a:r>
          </a:p>
          <a:p>
            <a:r>
              <a:rPr lang="en-US" sz="2800" b="1">
                <a:latin typeface="Times New Roman" pitchFamily="18" charset="0"/>
                <a:cs typeface="Times New Roman" pitchFamily="18" charset="0"/>
              </a:rPr>
              <a:t>g) </a:t>
            </a:r>
            <a:r>
              <a:rPr lang="en-US" sz="2800">
                <a:latin typeface="Times New Roman" pitchFamily="18" charset="0"/>
                <a:cs typeface="Times New Roman" pitchFamily="18" charset="0"/>
              </a:rPr>
              <a:t> Không xin tiền ăn quà vặt.</a:t>
            </a:r>
          </a:p>
          <a:p>
            <a:r>
              <a:rPr lang="en-US" sz="2800" b="1">
                <a:latin typeface="Times New Roman" pitchFamily="18" charset="0"/>
                <a:cs typeface="Times New Roman" pitchFamily="18" charset="0"/>
              </a:rPr>
              <a:t>h)</a:t>
            </a:r>
            <a:r>
              <a:rPr lang="en-US" sz="2800">
                <a:latin typeface="Times New Roman" pitchFamily="18" charset="0"/>
                <a:cs typeface="Times New Roman" pitchFamily="18" charset="0"/>
              </a:rPr>
              <a:t>  Ăn hết suất cơm của mình.</a:t>
            </a:r>
          </a:p>
          <a:p>
            <a:r>
              <a:rPr lang="en-US" sz="2800" b="1">
                <a:latin typeface="Times New Roman" pitchFamily="18" charset="0"/>
                <a:cs typeface="Times New Roman" pitchFamily="18" charset="0"/>
              </a:rPr>
              <a:t>i)</a:t>
            </a:r>
            <a:r>
              <a:rPr lang="en-US" sz="2800">
                <a:latin typeface="Times New Roman" pitchFamily="18" charset="0"/>
                <a:cs typeface="Times New Roman" pitchFamily="18" charset="0"/>
              </a:rPr>
              <a:t>  Quên khóa vòi nước .</a:t>
            </a:r>
          </a:p>
          <a:p>
            <a:r>
              <a:rPr lang="en-US" sz="2800" b="1">
                <a:latin typeface="Times New Roman" pitchFamily="18" charset="0"/>
                <a:cs typeface="Times New Roman" pitchFamily="18" charset="0"/>
              </a:rPr>
              <a:t>k)</a:t>
            </a:r>
            <a:r>
              <a:rPr lang="en-US" sz="2800">
                <a:latin typeface="Times New Roman" pitchFamily="18" charset="0"/>
                <a:cs typeface="Times New Roman" pitchFamily="18" charset="0"/>
              </a:rPr>
              <a:t>  Tắt điện khi ra khỏi phòng .</a:t>
            </a:r>
          </a:p>
        </p:txBody>
      </p:sp>
      <p:sp>
        <p:nvSpPr>
          <p:cNvPr id="14" name="Text Box 4"/>
          <p:cNvSpPr txBox="1">
            <a:spLocks noChangeArrowheads="1"/>
          </p:cNvSpPr>
          <p:nvPr/>
        </p:nvSpPr>
        <p:spPr bwMode="auto">
          <a:xfrm>
            <a:off x="884115" y="7658"/>
            <a:ext cx="74683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a:r>
              <a:rPr lang="en-US" sz="2800" b="1" u="sng">
                <a:solidFill>
                  <a:srgbClr val="000000"/>
                </a:solidFill>
                <a:latin typeface="Times New Roman" pitchFamily="18" charset="0"/>
                <a:cs typeface="Times New Roman" pitchFamily="18" charset="0"/>
              </a:rPr>
              <a:t>Đạo đức</a:t>
            </a:r>
          </a:p>
          <a:p>
            <a:pPr algn="ctr"/>
            <a:r>
              <a:rPr lang="en-US" sz="2800" b="1">
                <a:solidFill>
                  <a:srgbClr val="FF0000"/>
                </a:solidFill>
                <a:latin typeface="Times New Roman" pitchFamily="18" charset="0"/>
                <a:cs typeface="Times New Roman" pitchFamily="18" charset="0"/>
              </a:rPr>
              <a:t>Tiết kiệm tiền của (tiết 2)</a:t>
            </a:r>
          </a:p>
        </p:txBody>
      </p:sp>
    </p:spTree>
    <p:extLst>
      <p:ext uri="{BB962C8B-B14F-4D97-AF65-F5344CB8AC3E}">
        <p14:creationId xmlns:p14="http://schemas.microsoft.com/office/powerpoint/2010/main" val="2591673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descr="White marble"/>
          <p:cNvSpPr>
            <a:spLocks noChangeArrowheads="1"/>
          </p:cNvSpPr>
          <p:nvPr/>
        </p:nvSpPr>
        <p:spPr bwMode="auto">
          <a:xfrm>
            <a:off x="1752600" y="2021645"/>
            <a:ext cx="5181600" cy="1143000"/>
          </a:xfrm>
          <a:prstGeom prst="horizontalScroll">
            <a:avLst>
              <a:gd name="adj" fmla="val 12500"/>
            </a:avLst>
          </a:prstGeom>
          <a:blipFill dpi="0" rotWithShape="1">
            <a:blip r:embed="rId2"/>
            <a:srcRect/>
            <a:tile tx="0" ty="0" sx="100000" sy="100000" flip="none" algn="tl"/>
          </a:blipFill>
          <a:ln w="9525">
            <a:solidFill>
              <a:sysClr val="windowText" lastClr="000000"/>
            </a:solidFill>
            <a:round/>
            <a:headEnd/>
            <a:tailEnd/>
          </a:ln>
        </p:spPr>
        <p:txBody>
          <a:bodyPr wrap="none" anchor="ctr"/>
          <a:lstStyle/>
          <a:p>
            <a:pPr fontAlgn="auto">
              <a:spcBef>
                <a:spcPts val="0"/>
              </a:spcBef>
              <a:spcAft>
                <a:spcPts val="0"/>
              </a:spcAft>
              <a:defRPr/>
            </a:pPr>
            <a:r>
              <a:rPr lang="en-US" sz="3600" b="1" kern="0">
                <a:solidFill>
                  <a:sysClr val="windowText" lastClr="000000"/>
                </a:solidFill>
                <a:latin typeface="Times New Roman" pitchFamily="18" charset="0"/>
              </a:rPr>
              <a:t>  Vận dụng- sáng tạo</a:t>
            </a:r>
          </a:p>
        </p:txBody>
      </p:sp>
      <p:sp>
        <p:nvSpPr>
          <p:cNvPr id="10" name="Text Box 5"/>
          <p:cNvSpPr txBox="1">
            <a:spLocks noChangeArrowheads="1"/>
          </p:cNvSpPr>
          <p:nvPr/>
        </p:nvSpPr>
        <p:spPr bwMode="auto">
          <a:xfrm>
            <a:off x="838200" y="3453595"/>
            <a:ext cx="78041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spcBef>
                <a:spcPts val="600"/>
              </a:spcBef>
              <a:buFont typeface="Wingdings" pitchFamily="2" charset="2"/>
              <a:buChar char="v"/>
            </a:pPr>
            <a:r>
              <a:rPr lang="en-US" sz="3200">
                <a:solidFill>
                  <a:srgbClr val="0000FF"/>
                </a:solidFill>
                <a:latin typeface="Times New Roman" pitchFamily="18" charset="0"/>
                <a:cs typeface="Times New Roman" pitchFamily="18" charset="0"/>
              </a:rPr>
              <a:t>Em hãy lập kế hoạch tiết kiệm điện, nước,… cho gia đình em.</a:t>
            </a:r>
          </a:p>
        </p:txBody>
      </p:sp>
      <p:sp>
        <p:nvSpPr>
          <p:cNvPr id="11" name="Text Box 5"/>
          <p:cNvSpPr txBox="1">
            <a:spLocks noChangeArrowheads="1"/>
          </p:cNvSpPr>
          <p:nvPr/>
        </p:nvSpPr>
        <p:spPr bwMode="auto">
          <a:xfrm>
            <a:off x="763588" y="4628257"/>
            <a:ext cx="78041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spcBef>
                <a:spcPts val="600"/>
              </a:spcBef>
              <a:buFont typeface="Wingdings" pitchFamily="2" charset="2"/>
              <a:buChar char="v"/>
            </a:pPr>
            <a:r>
              <a:rPr lang="en-US" sz="3200">
                <a:solidFill>
                  <a:srgbClr val="0000FF"/>
                </a:solidFill>
                <a:latin typeface="Times New Roman" pitchFamily="18" charset="0"/>
                <a:cs typeface="Times New Roman" pitchFamily="18" charset="0"/>
              </a:rPr>
              <a:t>Em thực hiện đúng theo kế hoạch mà mình đã lập.  </a:t>
            </a:r>
          </a:p>
        </p:txBody>
      </p:sp>
    </p:spTree>
    <p:extLst>
      <p:ext uri="{BB962C8B-B14F-4D97-AF65-F5344CB8AC3E}">
        <p14:creationId xmlns:p14="http://schemas.microsoft.com/office/powerpoint/2010/main" val="16259210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228600" y="114624"/>
            <a:ext cx="1295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sz="2200" b="1">
                <a:solidFill>
                  <a:srgbClr val="FF0000"/>
                </a:solidFill>
                <a:latin typeface="Times New Roman" pitchFamily="18" charset="0"/>
                <a:cs typeface="Times New Roman" pitchFamily="18" charset="0"/>
              </a:rPr>
              <a:t>Bài 4:</a:t>
            </a:r>
          </a:p>
        </p:txBody>
      </p:sp>
      <p:sp>
        <p:nvSpPr>
          <p:cNvPr id="3" name="Text Box 5"/>
          <p:cNvSpPr txBox="1">
            <a:spLocks noChangeArrowheads="1"/>
          </p:cNvSpPr>
          <p:nvPr/>
        </p:nvSpPr>
        <p:spPr bwMode="auto">
          <a:xfrm>
            <a:off x="46892" y="540766"/>
            <a:ext cx="4419600" cy="830997"/>
          </a:xfrm>
          <a:prstGeom prst="rect">
            <a:avLst/>
          </a:prstGeom>
          <a:noFill/>
          <a:ln w="9525">
            <a:noFill/>
            <a:miter lim="800000"/>
            <a:headEnd/>
            <a:tailEnd/>
          </a:ln>
          <a:effectLst/>
        </p:spPr>
        <p:txBody>
          <a:bodyPr wrap="square">
            <a:spAutoFit/>
          </a:bodyPr>
          <a:lstStyle/>
          <a:p>
            <a:pPr>
              <a:spcBef>
                <a:spcPct val="50000"/>
              </a:spcBef>
              <a:defRPr/>
            </a:pPr>
            <a:r>
              <a:rPr lang="en-US" sz="2400" b="1" dirty="0">
                <a:solidFill>
                  <a:srgbClr val="FF0000"/>
                </a:solidFill>
                <a:latin typeface="Arial" pitchFamily="34" charset="0"/>
                <a:cs typeface="Arial" pitchFamily="34" charset="0"/>
              </a:rPr>
              <a:t>a)</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Giữ</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gìn</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sách</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vở</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đồ</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dùng</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học</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tập</a:t>
            </a:r>
            <a:r>
              <a:rPr lang="en-US" sz="2400" b="1" dirty="0">
                <a:solidFill>
                  <a:schemeClr val="tx2">
                    <a:lumMod val="50000"/>
                  </a:schemeClr>
                </a:solidFill>
                <a:latin typeface="Arial" pitchFamily="34" charset="0"/>
                <a:cs typeface="Arial" pitchFamily="34" charset="0"/>
              </a:rPr>
              <a:t> .</a:t>
            </a:r>
          </a:p>
        </p:txBody>
      </p:sp>
      <p:sp>
        <p:nvSpPr>
          <p:cNvPr id="4" name="Text Box 6"/>
          <p:cNvSpPr txBox="1">
            <a:spLocks noChangeArrowheads="1"/>
          </p:cNvSpPr>
          <p:nvPr/>
        </p:nvSpPr>
        <p:spPr bwMode="auto">
          <a:xfrm>
            <a:off x="-1172" y="1394037"/>
            <a:ext cx="4572000" cy="830997"/>
          </a:xfrm>
          <a:prstGeom prst="rect">
            <a:avLst/>
          </a:prstGeom>
          <a:noFill/>
          <a:ln w="9525">
            <a:noFill/>
            <a:miter lim="800000"/>
            <a:headEnd/>
            <a:tailEnd/>
          </a:ln>
          <a:effectLst/>
        </p:spPr>
        <p:txBody>
          <a:bodyPr wrap="square">
            <a:spAutoFit/>
          </a:bodyPr>
          <a:lstStyle/>
          <a:p>
            <a:pPr>
              <a:spcBef>
                <a:spcPct val="50000"/>
              </a:spcBef>
              <a:defRPr/>
            </a:pPr>
            <a:r>
              <a:rPr lang="en-US" sz="2400" b="1" dirty="0">
                <a:solidFill>
                  <a:srgbClr val="FF0000"/>
                </a:solidFill>
                <a:latin typeface="Arial" pitchFamily="34" charset="0"/>
                <a:cs typeface="Arial" pitchFamily="34" charset="0"/>
              </a:rPr>
              <a:t>b)</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Giữ</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gìn</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quần</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áo</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đồ</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dùng</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đồ</a:t>
            </a:r>
            <a:r>
              <a:rPr lang="en-US" sz="2400" b="1" dirty="0">
                <a:solidFill>
                  <a:schemeClr val="tx2">
                    <a:lumMod val="50000"/>
                  </a:schemeClr>
                </a:solidFill>
                <a:latin typeface="Arial" pitchFamily="34" charset="0"/>
                <a:cs typeface="Arial" pitchFamily="34" charset="0"/>
              </a:rPr>
              <a:t> </a:t>
            </a:r>
            <a:r>
              <a:rPr lang="en-US" sz="2400" b="1" dirty="0" err="1">
                <a:solidFill>
                  <a:schemeClr val="tx2">
                    <a:lumMod val="50000"/>
                  </a:schemeClr>
                </a:solidFill>
                <a:latin typeface="Arial" pitchFamily="34" charset="0"/>
                <a:cs typeface="Arial" pitchFamily="34" charset="0"/>
              </a:rPr>
              <a:t>chơi</a:t>
            </a:r>
            <a:r>
              <a:rPr lang="en-US" sz="2400" b="1" dirty="0">
                <a:solidFill>
                  <a:schemeClr val="tx2">
                    <a:lumMod val="50000"/>
                  </a:schemeClr>
                </a:solidFill>
                <a:latin typeface="Arial" pitchFamily="34" charset="0"/>
                <a:cs typeface="Arial" pitchFamily="34" charset="0"/>
              </a:rPr>
              <a:t> .</a:t>
            </a:r>
          </a:p>
        </p:txBody>
      </p:sp>
      <p:sp>
        <p:nvSpPr>
          <p:cNvPr id="8197" name="Text Box 7"/>
          <p:cNvSpPr txBox="1">
            <a:spLocks noChangeArrowheads="1"/>
          </p:cNvSpPr>
          <p:nvPr/>
        </p:nvSpPr>
        <p:spPr bwMode="auto">
          <a:xfrm>
            <a:off x="46892" y="2225034"/>
            <a:ext cx="47156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400" b="1">
                <a:solidFill>
                  <a:srgbClr val="FF0000"/>
                </a:solidFill>
              </a:rPr>
              <a:t>c)</a:t>
            </a:r>
            <a:r>
              <a:rPr lang="en-US" sz="2400" b="1"/>
              <a:t>Vẽ bậy, bôi bẩn ra sách vở, bàn ghế, tường lớp học .</a:t>
            </a:r>
          </a:p>
        </p:txBody>
      </p:sp>
      <p:sp>
        <p:nvSpPr>
          <p:cNvPr id="8198" name="Text Box 8"/>
          <p:cNvSpPr txBox="1">
            <a:spLocks noChangeArrowheads="1"/>
          </p:cNvSpPr>
          <p:nvPr/>
        </p:nvSpPr>
        <p:spPr bwMode="auto">
          <a:xfrm>
            <a:off x="8792" y="2958680"/>
            <a:ext cx="44664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400" b="1">
                <a:solidFill>
                  <a:srgbClr val="FF0000"/>
                </a:solidFill>
              </a:rPr>
              <a:t>d) </a:t>
            </a:r>
            <a:r>
              <a:rPr lang="en-US" sz="2400" b="1"/>
              <a:t>Xé sách vở .</a:t>
            </a:r>
          </a:p>
        </p:txBody>
      </p:sp>
      <p:sp>
        <p:nvSpPr>
          <p:cNvPr id="7" name="Text Box 9"/>
          <p:cNvSpPr txBox="1">
            <a:spLocks noChangeArrowheads="1"/>
          </p:cNvSpPr>
          <p:nvPr/>
        </p:nvSpPr>
        <p:spPr bwMode="auto">
          <a:xfrm>
            <a:off x="-77372" y="3420345"/>
            <a:ext cx="4724400" cy="830997"/>
          </a:xfrm>
          <a:prstGeom prst="rect">
            <a:avLst/>
          </a:prstGeom>
          <a:noFill/>
          <a:ln w="9525">
            <a:noFill/>
            <a:miter lim="800000"/>
            <a:headEnd/>
            <a:tailEnd/>
          </a:ln>
          <a:effectLst/>
        </p:spPr>
        <p:txBody>
          <a:bodyPr wrap="square">
            <a:spAutoFit/>
          </a:bodyPr>
          <a:lstStyle/>
          <a:p>
            <a:pPr>
              <a:spcBef>
                <a:spcPct val="50000"/>
              </a:spcBef>
              <a:defRPr/>
            </a:pPr>
            <a:r>
              <a:rPr lang="en-US" sz="2400" b="1">
                <a:solidFill>
                  <a:srgbClr val="FF0000"/>
                </a:solidFill>
              </a:rPr>
              <a:t> đ</a:t>
            </a:r>
            <a:r>
              <a:rPr lang="en-US" sz="2400" b="1" dirty="0">
                <a:solidFill>
                  <a:srgbClr val="FF0000"/>
                </a:solidFill>
              </a:rPr>
              <a:t>)</a:t>
            </a:r>
            <a:r>
              <a:rPr lang="en-US" sz="2400" b="1" dirty="0">
                <a:solidFill>
                  <a:schemeClr val="tx2">
                    <a:lumMod val="50000"/>
                  </a:schemeClr>
                </a:solidFill>
              </a:rPr>
              <a:t> </a:t>
            </a:r>
            <a:r>
              <a:rPr lang="en-US" sz="2400" b="1" dirty="0" err="1">
                <a:solidFill>
                  <a:schemeClr val="tx2">
                    <a:lumMod val="50000"/>
                  </a:schemeClr>
                </a:solidFill>
              </a:rPr>
              <a:t>Làm</a:t>
            </a:r>
            <a:r>
              <a:rPr lang="en-US" sz="2400" b="1" dirty="0">
                <a:solidFill>
                  <a:schemeClr val="tx2">
                    <a:lumMod val="50000"/>
                  </a:schemeClr>
                </a:solidFill>
              </a:rPr>
              <a:t> </a:t>
            </a:r>
            <a:r>
              <a:rPr lang="en-US" sz="2400" b="1" dirty="0" err="1">
                <a:solidFill>
                  <a:schemeClr val="tx2">
                    <a:lumMod val="50000"/>
                  </a:schemeClr>
                </a:solidFill>
              </a:rPr>
              <a:t>mất</a:t>
            </a:r>
            <a:r>
              <a:rPr lang="en-US" sz="2400" b="1" dirty="0">
                <a:solidFill>
                  <a:schemeClr val="tx2">
                    <a:lumMod val="50000"/>
                  </a:schemeClr>
                </a:solidFill>
              </a:rPr>
              <a:t> </a:t>
            </a:r>
            <a:r>
              <a:rPr lang="en-US" sz="2400" b="1" dirty="0" err="1">
                <a:solidFill>
                  <a:schemeClr val="tx2">
                    <a:lumMod val="50000"/>
                  </a:schemeClr>
                </a:solidFill>
              </a:rPr>
              <a:t>sách</a:t>
            </a:r>
            <a:r>
              <a:rPr lang="en-US" sz="2400" b="1" dirty="0">
                <a:solidFill>
                  <a:schemeClr val="tx2">
                    <a:lumMod val="50000"/>
                  </a:schemeClr>
                </a:solidFill>
              </a:rPr>
              <a:t> </a:t>
            </a:r>
            <a:r>
              <a:rPr lang="en-US" sz="2400" b="1" dirty="0" err="1">
                <a:solidFill>
                  <a:schemeClr val="tx2">
                    <a:lumMod val="50000"/>
                  </a:schemeClr>
                </a:solidFill>
              </a:rPr>
              <a:t>vở</a:t>
            </a:r>
            <a:r>
              <a:rPr lang="en-US" sz="2400" b="1" dirty="0">
                <a:solidFill>
                  <a:schemeClr val="tx2">
                    <a:lumMod val="50000"/>
                  </a:schemeClr>
                </a:solidFill>
              </a:rPr>
              <a:t>, </a:t>
            </a:r>
            <a:r>
              <a:rPr lang="en-US" sz="2400" b="1" err="1">
                <a:solidFill>
                  <a:schemeClr val="tx2">
                    <a:lumMod val="50000"/>
                  </a:schemeClr>
                </a:solidFill>
              </a:rPr>
              <a:t>đồ</a:t>
            </a:r>
            <a:r>
              <a:rPr lang="en-US" sz="2400" b="1">
                <a:solidFill>
                  <a:schemeClr val="tx2">
                    <a:lumMod val="50000"/>
                  </a:schemeClr>
                </a:solidFill>
              </a:rPr>
              <a:t> dùng     học </a:t>
            </a:r>
            <a:r>
              <a:rPr lang="en-US" sz="2400" b="1" dirty="0" err="1">
                <a:solidFill>
                  <a:schemeClr val="tx2">
                    <a:lumMod val="50000"/>
                  </a:schemeClr>
                </a:solidFill>
              </a:rPr>
              <a:t>tập</a:t>
            </a:r>
            <a:r>
              <a:rPr lang="en-US" sz="2400" b="1" dirty="0">
                <a:solidFill>
                  <a:schemeClr val="tx2">
                    <a:lumMod val="50000"/>
                  </a:schemeClr>
                </a:solidFill>
              </a:rPr>
              <a:t> .</a:t>
            </a:r>
          </a:p>
        </p:txBody>
      </p:sp>
      <p:sp>
        <p:nvSpPr>
          <p:cNvPr id="8" name="Text Box 10"/>
          <p:cNvSpPr txBox="1">
            <a:spLocks noChangeArrowheads="1"/>
          </p:cNvSpPr>
          <p:nvPr/>
        </p:nvSpPr>
        <p:spPr bwMode="auto">
          <a:xfrm>
            <a:off x="0" y="4202667"/>
            <a:ext cx="4724400" cy="830997"/>
          </a:xfrm>
          <a:prstGeom prst="rect">
            <a:avLst/>
          </a:prstGeom>
          <a:noFill/>
          <a:ln w="9525">
            <a:noFill/>
            <a:miter lim="800000"/>
            <a:headEnd/>
            <a:tailEnd/>
          </a:ln>
          <a:effectLst/>
        </p:spPr>
        <p:txBody>
          <a:bodyPr wrap="square">
            <a:spAutoFit/>
          </a:bodyPr>
          <a:lstStyle/>
          <a:p>
            <a:pPr>
              <a:spcBef>
                <a:spcPct val="50000"/>
              </a:spcBef>
              <a:defRPr/>
            </a:pPr>
            <a:r>
              <a:rPr lang="en-US" sz="2400" b="1" dirty="0">
                <a:solidFill>
                  <a:srgbClr val="FF0000"/>
                </a:solidFill>
              </a:rPr>
              <a:t>e) </a:t>
            </a:r>
            <a:r>
              <a:rPr lang="en-US" sz="2400" b="1" dirty="0" err="1">
                <a:solidFill>
                  <a:schemeClr val="tx2">
                    <a:lumMod val="50000"/>
                  </a:schemeClr>
                </a:solidFill>
              </a:rPr>
              <a:t>Vứt</a:t>
            </a:r>
            <a:r>
              <a:rPr lang="en-US" sz="2400" b="1" dirty="0">
                <a:solidFill>
                  <a:schemeClr val="tx2">
                    <a:lumMod val="50000"/>
                  </a:schemeClr>
                </a:solidFill>
              </a:rPr>
              <a:t> </a:t>
            </a:r>
            <a:r>
              <a:rPr lang="en-US" sz="2400" b="1" dirty="0" err="1">
                <a:solidFill>
                  <a:schemeClr val="tx2">
                    <a:lumMod val="50000"/>
                  </a:schemeClr>
                </a:solidFill>
              </a:rPr>
              <a:t>sách</a:t>
            </a:r>
            <a:r>
              <a:rPr lang="en-US" sz="2400" b="1" dirty="0">
                <a:solidFill>
                  <a:schemeClr val="tx2">
                    <a:lumMod val="50000"/>
                  </a:schemeClr>
                </a:solidFill>
              </a:rPr>
              <a:t> </a:t>
            </a:r>
            <a:r>
              <a:rPr lang="en-US" sz="2400" b="1" dirty="0" err="1">
                <a:solidFill>
                  <a:schemeClr val="tx2">
                    <a:lumMod val="50000"/>
                  </a:schemeClr>
                </a:solidFill>
              </a:rPr>
              <a:t>vở</a:t>
            </a:r>
            <a:r>
              <a:rPr lang="en-US" sz="2400" b="1" dirty="0">
                <a:solidFill>
                  <a:schemeClr val="tx2">
                    <a:lumMod val="50000"/>
                  </a:schemeClr>
                </a:solidFill>
              </a:rPr>
              <a:t>, </a:t>
            </a:r>
            <a:r>
              <a:rPr lang="en-US" sz="2400" b="1" dirty="0" err="1">
                <a:solidFill>
                  <a:schemeClr val="tx2">
                    <a:lumMod val="50000"/>
                  </a:schemeClr>
                </a:solidFill>
              </a:rPr>
              <a:t>đồ</a:t>
            </a:r>
            <a:r>
              <a:rPr lang="en-US" sz="2400" b="1" dirty="0">
                <a:solidFill>
                  <a:schemeClr val="tx2">
                    <a:lumMod val="50000"/>
                  </a:schemeClr>
                </a:solidFill>
              </a:rPr>
              <a:t> </a:t>
            </a:r>
            <a:r>
              <a:rPr lang="en-US" sz="2400" b="1" dirty="0" err="1">
                <a:solidFill>
                  <a:schemeClr val="tx2">
                    <a:lumMod val="50000"/>
                  </a:schemeClr>
                </a:solidFill>
              </a:rPr>
              <a:t>dùng</a:t>
            </a:r>
            <a:r>
              <a:rPr lang="en-US" sz="2400" b="1" dirty="0">
                <a:solidFill>
                  <a:schemeClr val="tx2">
                    <a:lumMod val="50000"/>
                  </a:schemeClr>
                </a:solidFill>
              </a:rPr>
              <a:t> </a:t>
            </a:r>
            <a:r>
              <a:rPr lang="en-US" sz="2400" b="1" dirty="0" err="1">
                <a:solidFill>
                  <a:schemeClr val="tx2">
                    <a:lumMod val="50000"/>
                  </a:schemeClr>
                </a:solidFill>
              </a:rPr>
              <a:t>đồ</a:t>
            </a:r>
            <a:r>
              <a:rPr lang="en-US" sz="2400" b="1" dirty="0">
                <a:solidFill>
                  <a:schemeClr val="tx2">
                    <a:lumMod val="50000"/>
                  </a:schemeClr>
                </a:solidFill>
              </a:rPr>
              <a:t> </a:t>
            </a:r>
            <a:r>
              <a:rPr lang="en-US" sz="2400" b="1" dirty="0" err="1">
                <a:solidFill>
                  <a:schemeClr val="tx2">
                    <a:lumMod val="50000"/>
                  </a:schemeClr>
                </a:solidFill>
              </a:rPr>
              <a:t>chơi</a:t>
            </a:r>
            <a:r>
              <a:rPr lang="en-US" sz="2400" b="1" dirty="0">
                <a:solidFill>
                  <a:schemeClr val="tx2">
                    <a:lumMod val="50000"/>
                  </a:schemeClr>
                </a:solidFill>
              </a:rPr>
              <a:t> </a:t>
            </a:r>
            <a:r>
              <a:rPr lang="en-US" sz="2400" b="1" dirty="0" err="1">
                <a:solidFill>
                  <a:schemeClr val="tx2">
                    <a:lumMod val="50000"/>
                  </a:schemeClr>
                </a:solidFill>
              </a:rPr>
              <a:t>bừa</a:t>
            </a:r>
            <a:r>
              <a:rPr lang="en-US" sz="2400" b="1" dirty="0">
                <a:solidFill>
                  <a:schemeClr val="tx2">
                    <a:lumMod val="50000"/>
                  </a:schemeClr>
                </a:solidFill>
              </a:rPr>
              <a:t> </a:t>
            </a:r>
            <a:r>
              <a:rPr lang="en-US" sz="2400" b="1" dirty="0" err="1">
                <a:solidFill>
                  <a:schemeClr val="tx2">
                    <a:lumMod val="50000"/>
                  </a:schemeClr>
                </a:solidFill>
              </a:rPr>
              <a:t>bãi</a:t>
            </a:r>
            <a:r>
              <a:rPr lang="en-US" sz="2400" b="1" dirty="0">
                <a:solidFill>
                  <a:schemeClr val="tx2">
                    <a:lumMod val="50000"/>
                  </a:schemeClr>
                </a:solidFill>
              </a:rPr>
              <a:t> .</a:t>
            </a:r>
          </a:p>
        </p:txBody>
      </p:sp>
      <p:sp>
        <p:nvSpPr>
          <p:cNvPr id="9" name="Text Box 11"/>
          <p:cNvSpPr txBox="1">
            <a:spLocks noChangeArrowheads="1"/>
          </p:cNvSpPr>
          <p:nvPr/>
        </p:nvSpPr>
        <p:spPr bwMode="auto">
          <a:xfrm>
            <a:off x="0" y="4981919"/>
            <a:ext cx="4647028" cy="461665"/>
          </a:xfrm>
          <a:prstGeom prst="rect">
            <a:avLst/>
          </a:prstGeom>
          <a:noFill/>
          <a:ln w="9525">
            <a:noFill/>
            <a:miter lim="800000"/>
            <a:headEnd/>
            <a:tailEnd/>
          </a:ln>
          <a:effectLst/>
        </p:spPr>
        <p:txBody>
          <a:bodyPr wrap="square">
            <a:spAutoFit/>
          </a:bodyPr>
          <a:lstStyle/>
          <a:p>
            <a:pPr>
              <a:spcBef>
                <a:spcPct val="50000"/>
              </a:spcBef>
              <a:defRPr/>
            </a:pPr>
            <a:r>
              <a:rPr lang="en-US" sz="2400" b="1" dirty="0">
                <a:solidFill>
                  <a:srgbClr val="FF0000"/>
                </a:solidFill>
              </a:rPr>
              <a:t>g)</a:t>
            </a:r>
            <a:r>
              <a:rPr lang="en-US" sz="2400" b="1" dirty="0">
                <a:solidFill>
                  <a:schemeClr val="tx2">
                    <a:lumMod val="50000"/>
                  </a:schemeClr>
                </a:solidFill>
              </a:rPr>
              <a:t> </a:t>
            </a:r>
            <a:r>
              <a:rPr lang="en-US" sz="2400" b="1" dirty="0" err="1">
                <a:solidFill>
                  <a:schemeClr val="tx2">
                    <a:lumMod val="50000"/>
                  </a:schemeClr>
                </a:solidFill>
              </a:rPr>
              <a:t>Không</a:t>
            </a:r>
            <a:r>
              <a:rPr lang="en-US" sz="2400" b="1" dirty="0">
                <a:solidFill>
                  <a:schemeClr val="tx2">
                    <a:lumMod val="50000"/>
                  </a:schemeClr>
                </a:solidFill>
              </a:rPr>
              <a:t> </a:t>
            </a:r>
            <a:r>
              <a:rPr lang="en-US" sz="2400" b="1" dirty="0" err="1">
                <a:solidFill>
                  <a:schemeClr val="tx2">
                    <a:lumMod val="50000"/>
                  </a:schemeClr>
                </a:solidFill>
              </a:rPr>
              <a:t>xin</a:t>
            </a:r>
            <a:r>
              <a:rPr lang="en-US" sz="2400" b="1" dirty="0">
                <a:solidFill>
                  <a:schemeClr val="tx2">
                    <a:lumMod val="50000"/>
                  </a:schemeClr>
                </a:solidFill>
              </a:rPr>
              <a:t> </a:t>
            </a:r>
            <a:r>
              <a:rPr lang="en-US" sz="2400" b="1" err="1">
                <a:solidFill>
                  <a:schemeClr val="tx2">
                    <a:lumMod val="50000"/>
                  </a:schemeClr>
                </a:solidFill>
              </a:rPr>
              <a:t>tiền</a:t>
            </a:r>
            <a:r>
              <a:rPr lang="en-US" sz="2400" b="1">
                <a:solidFill>
                  <a:schemeClr val="tx2">
                    <a:lumMod val="50000"/>
                  </a:schemeClr>
                </a:solidFill>
              </a:rPr>
              <a:t> ăn </a:t>
            </a:r>
            <a:r>
              <a:rPr lang="en-US" sz="2400" b="1" dirty="0" err="1">
                <a:solidFill>
                  <a:schemeClr val="tx2">
                    <a:lumMod val="50000"/>
                  </a:schemeClr>
                </a:solidFill>
              </a:rPr>
              <a:t>quà</a:t>
            </a:r>
            <a:r>
              <a:rPr lang="en-US" sz="2400" b="1" dirty="0">
                <a:solidFill>
                  <a:schemeClr val="tx2">
                    <a:lumMod val="50000"/>
                  </a:schemeClr>
                </a:solidFill>
              </a:rPr>
              <a:t> </a:t>
            </a:r>
            <a:r>
              <a:rPr lang="en-US" sz="2400" b="1" dirty="0" err="1">
                <a:solidFill>
                  <a:schemeClr val="tx2">
                    <a:lumMod val="50000"/>
                  </a:schemeClr>
                </a:solidFill>
              </a:rPr>
              <a:t>vặt</a:t>
            </a:r>
            <a:r>
              <a:rPr lang="en-US" sz="2400" b="1" dirty="0">
                <a:solidFill>
                  <a:schemeClr val="tx2">
                    <a:lumMod val="50000"/>
                  </a:schemeClr>
                </a:solidFill>
              </a:rPr>
              <a:t>.</a:t>
            </a:r>
          </a:p>
        </p:txBody>
      </p:sp>
      <p:sp>
        <p:nvSpPr>
          <p:cNvPr id="10" name="Text Box 13"/>
          <p:cNvSpPr txBox="1">
            <a:spLocks noChangeArrowheads="1"/>
          </p:cNvSpPr>
          <p:nvPr/>
        </p:nvSpPr>
        <p:spPr bwMode="auto">
          <a:xfrm>
            <a:off x="46892" y="5454472"/>
            <a:ext cx="4647028" cy="461665"/>
          </a:xfrm>
          <a:prstGeom prst="rect">
            <a:avLst/>
          </a:prstGeom>
          <a:noFill/>
          <a:ln w="9525">
            <a:noFill/>
            <a:miter lim="800000"/>
            <a:headEnd/>
            <a:tailEnd/>
          </a:ln>
          <a:effectLst/>
        </p:spPr>
        <p:txBody>
          <a:bodyPr wrap="square">
            <a:spAutoFit/>
          </a:bodyPr>
          <a:lstStyle/>
          <a:p>
            <a:pPr>
              <a:spcBef>
                <a:spcPct val="50000"/>
              </a:spcBef>
              <a:defRPr/>
            </a:pPr>
            <a:r>
              <a:rPr lang="en-US" sz="2400" b="1">
                <a:solidFill>
                  <a:srgbClr val="FF0000"/>
                </a:solidFill>
              </a:rPr>
              <a:t>h) </a:t>
            </a:r>
            <a:r>
              <a:rPr lang="en-US" sz="2400" b="1">
                <a:solidFill>
                  <a:schemeClr val="tx2">
                    <a:lumMod val="50000"/>
                  </a:schemeClr>
                </a:solidFill>
              </a:rPr>
              <a:t>Ăn </a:t>
            </a:r>
            <a:r>
              <a:rPr lang="en-US" sz="2400" b="1" dirty="0" err="1">
                <a:solidFill>
                  <a:schemeClr val="tx2">
                    <a:lumMod val="50000"/>
                  </a:schemeClr>
                </a:solidFill>
              </a:rPr>
              <a:t>hết</a:t>
            </a:r>
            <a:r>
              <a:rPr lang="en-US" sz="2400" b="1" dirty="0">
                <a:solidFill>
                  <a:schemeClr val="tx2">
                    <a:lumMod val="50000"/>
                  </a:schemeClr>
                </a:solidFill>
              </a:rPr>
              <a:t> </a:t>
            </a:r>
            <a:r>
              <a:rPr lang="en-US" sz="2400" b="1" dirty="0" err="1">
                <a:solidFill>
                  <a:schemeClr val="tx2">
                    <a:lumMod val="50000"/>
                  </a:schemeClr>
                </a:solidFill>
              </a:rPr>
              <a:t>suất</a:t>
            </a:r>
            <a:r>
              <a:rPr lang="en-US" sz="2400" b="1" dirty="0">
                <a:solidFill>
                  <a:schemeClr val="tx2">
                    <a:lumMod val="50000"/>
                  </a:schemeClr>
                </a:solidFill>
              </a:rPr>
              <a:t> </a:t>
            </a:r>
            <a:r>
              <a:rPr lang="en-US" sz="2400" b="1" dirty="0" err="1">
                <a:solidFill>
                  <a:schemeClr val="tx2">
                    <a:lumMod val="50000"/>
                  </a:schemeClr>
                </a:solidFill>
              </a:rPr>
              <a:t>cơm</a:t>
            </a:r>
            <a:r>
              <a:rPr lang="en-US" sz="2400" b="1" dirty="0">
                <a:solidFill>
                  <a:schemeClr val="tx2">
                    <a:lumMod val="50000"/>
                  </a:schemeClr>
                </a:solidFill>
              </a:rPr>
              <a:t> </a:t>
            </a:r>
            <a:r>
              <a:rPr lang="en-US" sz="2400" b="1" dirty="0" err="1">
                <a:solidFill>
                  <a:schemeClr val="tx2">
                    <a:lumMod val="50000"/>
                  </a:schemeClr>
                </a:solidFill>
              </a:rPr>
              <a:t>của</a:t>
            </a:r>
            <a:r>
              <a:rPr lang="en-US" sz="2400" b="1" dirty="0">
                <a:solidFill>
                  <a:schemeClr val="tx2">
                    <a:lumMod val="50000"/>
                  </a:schemeClr>
                </a:solidFill>
              </a:rPr>
              <a:t> </a:t>
            </a:r>
            <a:r>
              <a:rPr lang="en-US" sz="2400" b="1" dirty="0" err="1">
                <a:solidFill>
                  <a:schemeClr val="tx2">
                    <a:lumMod val="50000"/>
                  </a:schemeClr>
                </a:solidFill>
              </a:rPr>
              <a:t>mình</a:t>
            </a:r>
            <a:r>
              <a:rPr lang="en-US" sz="2400" b="1" dirty="0">
                <a:solidFill>
                  <a:schemeClr val="tx2">
                    <a:lumMod val="50000"/>
                  </a:schemeClr>
                </a:solidFill>
              </a:rPr>
              <a:t>.</a:t>
            </a:r>
          </a:p>
        </p:txBody>
      </p:sp>
      <p:sp>
        <p:nvSpPr>
          <p:cNvPr id="11" name="Text Box 14"/>
          <p:cNvSpPr txBox="1">
            <a:spLocks noChangeArrowheads="1"/>
          </p:cNvSpPr>
          <p:nvPr/>
        </p:nvSpPr>
        <p:spPr bwMode="auto">
          <a:xfrm>
            <a:off x="20515" y="5916137"/>
            <a:ext cx="4466492" cy="461665"/>
          </a:xfrm>
          <a:prstGeom prst="rect">
            <a:avLst/>
          </a:prstGeom>
          <a:noFill/>
          <a:ln w="9525">
            <a:noFill/>
            <a:miter lim="800000"/>
            <a:headEnd/>
            <a:tailEnd/>
          </a:ln>
          <a:effectLst/>
        </p:spPr>
        <p:txBody>
          <a:bodyPr wrap="square">
            <a:spAutoFit/>
          </a:bodyPr>
          <a:lstStyle/>
          <a:p>
            <a:pPr>
              <a:spcBef>
                <a:spcPct val="50000"/>
              </a:spcBef>
              <a:defRPr/>
            </a:pPr>
            <a:r>
              <a:rPr lang="en-US" sz="2400" b="1">
                <a:solidFill>
                  <a:srgbClr val="FF0000"/>
                </a:solidFill>
              </a:rPr>
              <a:t>i)</a:t>
            </a:r>
            <a:r>
              <a:rPr lang="en-US" sz="2400" b="1">
                <a:solidFill>
                  <a:schemeClr val="tx2">
                    <a:lumMod val="50000"/>
                  </a:schemeClr>
                </a:solidFill>
              </a:rPr>
              <a:t> Quên </a:t>
            </a:r>
            <a:r>
              <a:rPr lang="en-US" sz="2400" b="1" dirty="0" err="1">
                <a:solidFill>
                  <a:schemeClr val="tx2">
                    <a:lumMod val="50000"/>
                  </a:schemeClr>
                </a:solidFill>
              </a:rPr>
              <a:t>khóa</a:t>
            </a:r>
            <a:r>
              <a:rPr lang="en-US" sz="2400" b="1" dirty="0">
                <a:solidFill>
                  <a:schemeClr val="tx2">
                    <a:lumMod val="50000"/>
                  </a:schemeClr>
                </a:solidFill>
              </a:rPr>
              <a:t> </a:t>
            </a:r>
            <a:r>
              <a:rPr lang="en-US" sz="2400" b="1" dirty="0" err="1">
                <a:solidFill>
                  <a:schemeClr val="tx2">
                    <a:lumMod val="50000"/>
                  </a:schemeClr>
                </a:solidFill>
              </a:rPr>
              <a:t>vòi</a:t>
            </a:r>
            <a:r>
              <a:rPr lang="en-US" sz="2400" b="1" dirty="0">
                <a:solidFill>
                  <a:schemeClr val="tx2">
                    <a:lumMod val="50000"/>
                  </a:schemeClr>
                </a:solidFill>
              </a:rPr>
              <a:t> </a:t>
            </a:r>
            <a:r>
              <a:rPr lang="en-US" sz="2400" b="1" dirty="0" err="1">
                <a:solidFill>
                  <a:schemeClr val="tx2">
                    <a:lumMod val="50000"/>
                  </a:schemeClr>
                </a:solidFill>
              </a:rPr>
              <a:t>nước</a:t>
            </a:r>
            <a:r>
              <a:rPr lang="en-US" sz="2400" b="1" dirty="0">
                <a:solidFill>
                  <a:schemeClr val="tx2">
                    <a:lumMod val="50000"/>
                  </a:schemeClr>
                </a:solidFill>
              </a:rPr>
              <a:t> .</a:t>
            </a:r>
          </a:p>
        </p:txBody>
      </p:sp>
      <p:sp>
        <p:nvSpPr>
          <p:cNvPr id="12" name="Text Box 15"/>
          <p:cNvSpPr txBox="1">
            <a:spLocks noChangeArrowheads="1"/>
          </p:cNvSpPr>
          <p:nvPr/>
        </p:nvSpPr>
        <p:spPr bwMode="auto">
          <a:xfrm>
            <a:off x="-1172" y="6377802"/>
            <a:ext cx="4724400" cy="461665"/>
          </a:xfrm>
          <a:prstGeom prst="rect">
            <a:avLst/>
          </a:prstGeom>
          <a:noFill/>
          <a:ln w="9525">
            <a:noFill/>
            <a:miter lim="800000"/>
            <a:headEnd/>
            <a:tailEnd/>
          </a:ln>
          <a:effectLst/>
        </p:spPr>
        <p:txBody>
          <a:bodyPr wrap="square">
            <a:spAutoFit/>
          </a:bodyPr>
          <a:lstStyle/>
          <a:p>
            <a:pPr>
              <a:spcBef>
                <a:spcPct val="50000"/>
              </a:spcBef>
              <a:defRPr/>
            </a:pPr>
            <a:r>
              <a:rPr lang="en-US" sz="2400" b="1" dirty="0">
                <a:solidFill>
                  <a:srgbClr val="FF0000"/>
                </a:solidFill>
              </a:rPr>
              <a:t>k)</a:t>
            </a:r>
            <a:r>
              <a:rPr lang="en-US" sz="2400" b="1" dirty="0" err="1">
                <a:solidFill>
                  <a:schemeClr val="tx2">
                    <a:lumMod val="75000"/>
                  </a:schemeClr>
                </a:solidFill>
              </a:rPr>
              <a:t>Tắt</a:t>
            </a:r>
            <a:r>
              <a:rPr lang="en-US" sz="2400" b="1" dirty="0">
                <a:solidFill>
                  <a:schemeClr val="tx2">
                    <a:lumMod val="75000"/>
                  </a:schemeClr>
                </a:solidFill>
              </a:rPr>
              <a:t> </a:t>
            </a:r>
            <a:r>
              <a:rPr lang="en-US" sz="2400" b="1" dirty="0" err="1">
                <a:solidFill>
                  <a:schemeClr val="tx2">
                    <a:lumMod val="75000"/>
                  </a:schemeClr>
                </a:solidFill>
              </a:rPr>
              <a:t>điện</a:t>
            </a:r>
            <a:r>
              <a:rPr lang="en-US" sz="2400" b="1" dirty="0">
                <a:solidFill>
                  <a:schemeClr val="tx2">
                    <a:lumMod val="75000"/>
                  </a:schemeClr>
                </a:solidFill>
              </a:rPr>
              <a:t> </a:t>
            </a:r>
            <a:r>
              <a:rPr lang="en-US" sz="2400" b="1" dirty="0" err="1">
                <a:solidFill>
                  <a:schemeClr val="tx2">
                    <a:lumMod val="75000"/>
                  </a:schemeClr>
                </a:solidFill>
              </a:rPr>
              <a:t>khi</a:t>
            </a:r>
            <a:r>
              <a:rPr lang="en-US" sz="2400" b="1" dirty="0">
                <a:solidFill>
                  <a:schemeClr val="tx2">
                    <a:lumMod val="75000"/>
                  </a:schemeClr>
                </a:solidFill>
              </a:rPr>
              <a:t> </a:t>
            </a:r>
            <a:r>
              <a:rPr lang="en-US" sz="2400" b="1" dirty="0" err="1">
                <a:solidFill>
                  <a:schemeClr val="tx2">
                    <a:lumMod val="75000"/>
                  </a:schemeClr>
                </a:solidFill>
              </a:rPr>
              <a:t>ra</a:t>
            </a:r>
            <a:r>
              <a:rPr lang="en-US" sz="2400" b="1" dirty="0">
                <a:solidFill>
                  <a:schemeClr val="tx2">
                    <a:lumMod val="75000"/>
                  </a:schemeClr>
                </a:solidFill>
              </a:rPr>
              <a:t> </a:t>
            </a:r>
            <a:r>
              <a:rPr lang="en-US" sz="2400" b="1" dirty="0" err="1">
                <a:solidFill>
                  <a:schemeClr val="tx2">
                    <a:lumMod val="75000"/>
                  </a:schemeClr>
                </a:solidFill>
              </a:rPr>
              <a:t>khỏi</a:t>
            </a:r>
            <a:r>
              <a:rPr lang="en-US" sz="2400" b="1" dirty="0">
                <a:solidFill>
                  <a:schemeClr val="tx2">
                    <a:lumMod val="75000"/>
                  </a:schemeClr>
                </a:solidFill>
              </a:rPr>
              <a:t> </a:t>
            </a:r>
            <a:r>
              <a:rPr lang="en-US" sz="2400" b="1" dirty="0" err="1">
                <a:solidFill>
                  <a:schemeClr val="tx2">
                    <a:lumMod val="75000"/>
                  </a:schemeClr>
                </a:solidFill>
              </a:rPr>
              <a:t>phòng</a:t>
            </a:r>
            <a:r>
              <a:rPr lang="en-US" sz="2400" b="1" dirty="0">
                <a:solidFill>
                  <a:schemeClr val="tx2">
                    <a:lumMod val="75000"/>
                  </a:schemeClr>
                </a:solidFill>
              </a:rPr>
              <a:t> .</a:t>
            </a:r>
          </a:p>
        </p:txBody>
      </p:sp>
      <p:cxnSp>
        <p:nvCxnSpPr>
          <p:cNvPr id="13" name="Straight Connector 12"/>
          <p:cNvCxnSpPr/>
          <p:nvPr/>
        </p:nvCxnSpPr>
        <p:spPr>
          <a:xfrm>
            <a:off x="4724400" y="0"/>
            <a:ext cx="38100" cy="69342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TextBox 15"/>
          <p:cNvSpPr txBox="1">
            <a:spLocks noChangeArrowheads="1"/>
          </p:cNvSpPr>
          <p:nvPr/>
        </p:nvSpPr>
        <p:spPr bwMode="auto">
          <a:xfrm>
            <a:off x="4743450" y="114624"/>
            <a:ext cx="4495800" cy="461665"/>
          </a:xfrm>
          <a:prstGeom prst="rect">
            <a:avLst/>
          </a:prstGeom>
          <a:noFill/>
          <a:ln w="9525">
            <a:solidFill>
              <a:schemeClr val="tx2">
                <a:lumMod val="75000"/>
              </a:schemeClr>
            </a:solidFill>
            <a:miter lim="800000"/>
            <a:headEnd/>
            <a:tailEnd/>
          </a:ln>
        </p:spPr>
        <p:txBody>
          <a:bodyPr wrap="square">
            <a:spAutoFit/>
          </a:bodyPr>
          <a:lstStyle/>
          <a:p>
            <a:pPr algn="ctr">
              <a:defRPr/>
            </a:pPr>
            <a:r>
              <a:rPr lang="en-US" sz="2400" b="1" dirty="0" err="1">
                <a:solidFill>
                  <a:srgbClr val="FF0000"/>
                </a:solidFill>
              </a:rPr>
              <a:t>Những</a:t>
            </a:r>
            <a:r>
              <a:rPr lang="en-US" sz="2400" b="1" dirty="0">
                <a:solidFill>
                  <a:srgbClr val="FF0000"/>
                </a:solidFill>
              </a:rPr>
              <a:t> </a:t>
            </a:r>
            <a:r>
              <a:rPr lang="en-US" sz="2400" b="1" dirty="0" err="1">
                <a:solidFill>
                  <a:srgbClr val="FF0000"/>
                </a:solidFill>
              </a:rPr>
              <a:t>việc</a:t>
            </a:r>
            <a:r>
              <a:rPr lang="en-US" sz="2400" b="1" dirty="0">
                <a:solidFill>
                  <a:srgbClr val="FF0000"/>
                </a:solidFill>
              </a:rPr>
              <a:t> </a:t>
            </a:r>
            <a:r>
              <a:rPr lang="en-US" sz="2400" b="1" err="1">
                <a:solidFill>
                  <a:srgbClr val="FF0000"/>
                </a:solidFill>
              </a:rPr>
              <a:t>tiết</a:t>
            </a:r>
            <a:r>
              <a:rPr lang="en-US" sz="2400" b="1">
                <a:solidFill>
                  <a:srgbClr val="FF0000"/>
                </a:solidFill>
              </a:rPr>
              <a:t> kiệm</a:t>
            </a:r>
            <a:r>
              <a:rPr lang="en-US" sz="2400" b="1" dirty="0">
                <a:solidFill>
                  <a:srgbClr val="FF0000"/>
                </a:solidFill>
              </a:rPr>
              <a:t> </a:t>
            </a:r>
            <a:r>
              <a:rPr lang="en-US" sz="2400" b="1">
                <a:solidFill>
                  <a:srgbClr val="FF0000"/>
                </a:solidFill>
              </a:rPr>
              <a:t>tiền </a:t>
            </a:r>
            <a:r>
              <a:rPr lang="en-US" sz="2400" b="1" dirty="0" err="1">
                <a:solidFill>
                  <a:srgbClr val="FF0000"/>
                </a:solidFill>
              </a:rPr>
              <a:t>của</a:t>
            </a:r>
            <a:endParaRPr lang="en-US" sz="2400" b="1" dirty="0">
              <a:solidFill>
                <a:srgbClr val="FF0000"/>
              </a:solidFill>
            </a:endParaRPr>
          </a:p>
        </p:txBody>
      </p:sp>
    </p:spTree>
    <p:extLst>
      <p:ext uri="{BB962C8B-B14F-4D97-AF65-F5344CB8AC3E}">
        <p14:creationId xmlns:p14="http://schemas.microsoft.com/office/powerpoint/2010/main" val="364476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7" presetClass="path" presetSubtype="0" accel="50000" decel="50000" fill="hold" grpId="0" nodeType="clickEffect">
                                  <p:stCondLst>
                                    <p:cond delay="0"/>
                                  </p:stCondLst>
                                  <p:childTnLst>
                                    <p:animMotion origin="layout" path="M -0.00521 0.0717 L 0.13403 0.1161 C 0.1632 0.12604 0.20695 0.13159 0.25244 0.13159 C 0.30435 0.13159 0.34601 0.12604 0.37518 0.1161 L 0.51459 0.0717 " pathEditMode="relative" rAng="0" ptsTypes="FffFF">
                                      <p:cBhvr>
                                        <p:cTn id="14" dur="2000" fill="hold"/>
                                        <p:tgtEl>
                                          <p:spTgt spid="3"/>
                                        </p:tgtEl>
                                        <p:attrNameLst>
                                          <p:attrName>ppt_x</p:attrName>
                                          <p:attrName>ppt_y</p:attrName>
                                        </p:attrNameLst>
                                      </p:cBhvr>
                                      <p:rCtr x="25990" y="2983"/>
                                    </p:animMotion>
                                  </p:childTnLst>
                                </p:cTn>
                              </p:par>
                            </p:childTnLst>
                          </p:cTn>
                        </p:par>
                      </p:childTnLst>
                    </p:cTn>
                  </p:par>
                  <p:par>
                    <p:cTn id="15" fill="hold">
                      <p:stCondLst>
                        <p:cond delay="indefinite"/>
                      </p:stCondLst>
                      <p:childTnLst>
                        <p:par>
                          <p:cTn id="16" fill="hold">
                            <p:stCondLst>
                              <p:cond delay="0"/>
                            </p:stCondLst>
                            <p:childTnLst>
                              <p:par>
                                <p:cTn id="17" presetID="37" presetClass="path" presetSubtype="0" accel="50000" decel="50000" fill="hold" grpId="0" nodeType="clickEffect">
                                  <p:stCondLst>
                                    <p:cond delay="0"/>
                                  </p:stCondLst>
                                  <p:childTnLst>
                                    <p:animMotion origin="layout" path="M 0.00017 0.10269 L 0.1408 0.15704 C 0.17048 0.16929 0.21458 0.176 0.26041 0.176 C 0.31302 0.176 0.35486 0.16929 0.38455 0.15704 L 0.52534 0.10269 " pathEditMode="relative" rAng="0" ptsTypes="FffFF">
                                      <p:cBhvr>
                                        <p:cTn id="18" dur="2000" fill="hold"/>
                                        <p:tgtEl>
                                          <p:spTgt spid="4"/>
                                        </p:tgtEl>
                                        <p:attrNameLst>
                                          <p:attrName>ppt_x</p:attrName>
                                          <p:attrName>ppt_y</p:attrName>
                                        </p:attrNameLst>
                                      </p:cBhvr>
                                      <p:rCtr x="26250" y="3654"/>
                                    </p:animMotion>
                                  </p:childTnLst>
                                </p:cTn>
                              </p:par>
                            </p:childTnLst>
                          </p:cTn>
                        </p:par>
                      </p:childTnLst>
                    </p:cTn>
                  </p:par>
                  <p:par>
                    <p:cTn id="19" fill="hold">
                      <p:stCondLst>
                        <p:cond delay="indefinite"/>
                      </p:stCondLst>
                      <p:childTnLst>
                        <p:par>
                          <p:cTn id="20" fill="hold">
                            <p:stCondLst>
                              <p:cond delay="0"/>
                            </p:stCondLst>
                            <p:childTnLst>
                              <p:par>
                                <p:cTn id="21" presetID="37" presetClass="path" presetSubtype="0" accel="50000" decel="50000" fill="hold" grpId="0" nodeType="clickEffect">
                                  <p:stCondLst>
                                    <p:cond delay="0"/>
                                  </p:stCondLst>
                                  <p:childTnLst>
                                    <p:animMotion origin="layout" path="M 0.01268 -0.22641 L 0.14879 -0.16674 C 0.17743 -0.15333 0.22014 -0.14593 0.26441 -0.14593 C 0.31545 -0.14593 0.35591 -0.15333 0.38455 -0.16674 L 0.52101 -0.22641 " pathEditMode="relative" rAng="0" ptsTypes="FffFF">
                                      <p:cBhvr>
                                        <p:cTn id="22" dur="2000" fill="hold"/>
                                        <p:tgtEl>
                                          <p:spTgt spid="9"/>
                                        </p:tgtEl>
                                        <p:attrNameLst>
                                          <p:attrName>ppt_x</p:attrName>
                                          <p:attrName>ppt_y</p:attrName>
                                        </p:attrNameLst>
                                      </p:cBhvr>
                                      <p:rCtr x="25417" y="4024"/>
                                    </p:animMotion>
                                  </p:childTnLst>
                                </p:cTn>
                              </p:par>
                            </p:childTnLst>
                          </p:cTn>
                        </p:par>
                      </p:childTnLst>
                    </p:cTn>
                  </p:par>
                  <p:par>
                    <p:cTn id="23" fill="hold">
                      <p:stCondLst>
                        <p:cond delay="indefinite"/>
                      </p:stCondLst>
                      <p:childTnLst>
                        <p:par>
                          <p:cTn id="24" fill="hold">
                            <p:stCondLst>
                              <p:cond delay="0"/>
                            </p:stCondLst>
                            <p:childTnLst>
                              <p:par>
                                <p:cTn id="25" presetID="37" presetClass="path" presetSubtype="0" accel="50000" decel="50000" fill="hold" grpId="0" nodeType="clickEffect">
                                  <p:stCondLst>
                                    <p:cond delay="0"/>
                                  </p:stCondLst>
                                  <p:childTnLst>
                                    <p:animMotion origin="layout" path="M -0.01753 -0.16212 L 0.12292 -0.00231 C 0.15243 0.03376 0.19653 0.05388 0.24254 0.05388 C 0.29497 0.05388 0.33698 0.03376 0.36649 -0.00231 L 0.50747 -0.16212 " pathEditMode="relative" rAng="0" ptsTypes="FffFF">
                                      <p:cBhvr>
                                        <p:cTn id="26" dur="2000" fill="hold"/>
                                        <p:tgtEl>
                                          <p:spTgt spid="10"/>
                                        </p:tgtEl>
                                        <p:attrNameLst>
                                          <p:attrName>ppt_x</p:attrName>
                                          <p:attrName>ppt_y</p:attrName>
                                        </p:attrNameLst>
                                      </p:cBhvr>
                                      <p:rCtr x="26250" y="10800"/>
                                    </p:animMotion>
                                  </p:childTnLst>
                                </p:cTn>
                              </p:par>
                            </p:childTnLst>
                          </p:cTn>
                        </p:par>
                      </p:childTnLst>
                    </p:cTn>
                  </p:par>
                  <p:par>
                    <p:cTn id="27" fill="hold">
                      <p:stCondLst>
                        <p:cond delay="indefinite"/>
                      </p:stCondLst>
                      <p:childTnLst>
                        <p:par>
                          <p:cTn id="28" fill="hold">
                            <p:stCondLst>
                              <p:cond delay="0"/>
                            </p:stCondLst>
                            <p:childTnLst>
                              <p:par>
                                <p:cTn id="29" presetID="50" presetClass="path" presetSubtype="0" accel="50000" decel="50000" fill="hold" grpId="0" nodeType="clickEffect">
                                  <p:stCondLst>
                                    <p:cond delay="0"/>
                                  </p:stCondLst>
                                  <p:childTnLst>
                                    <p:animMotion origin="layout" path="M 0.02292 -0.01481 L 0.11441 0.06498 C 0.11372 0.14338 0.23542 0.11494 0.33108 0.01711 L 0.4934 -0.14755 " pathEditMode="relative" rAng="3154338" ptsTypes="FfFF">
                                      <p:cBhvr>
                                        <p:cTn id="30" dur="2000" fill="hold"/>
                                        <p:tgtEl>
                                          <p:spTgt spid="12"/>
                                        </p:tgtEl>
                                        <p:attrNameLst>
                                          <p:attrName>ppt_x</p:attrName>
                                          <p:attrName>ppt_y</p:attrName>
                                        </p:attrNameLst>
                                      </p:cBhvr>
                                      <p:rCtr x="23507" y="-6637"/>
                                    </p:animMotion>
                                  </p:childTnLst>
                                </p:cTn>
                              </p:par>
                            </p:childTnLst>
                          </p:cTn>
                        </p:par>
                      </p:childTnLst>
                    </p:cTn>
                  </p:par>
                  <p:par>
                    <p:cTn id="31" fill="hold">
                      <p:stCondLst>
                        <p:cond delay="indefinite"/>
                      </p:stCondLst>
                      <p:childTnLst>
                        <p:par>
                          <p:cTn id="32" fill="hold">
                            <p:stCondLst>
                              <p:cond delay="0"/>
                            </p:stCondLst>
                            <p:childTnLst>
                              <p:par>
                                <p:cTn id="33" presetID="32" presetClass="emph" presetSubtype="0" fill="hold" grpId="0" nodeType="clickEffect">
                                  <p:stCondLst>
                                    <p:cond delay="0"/>
                                  </p:stCondLst>
                                  <p:childTnLst>
                                    <p:animRot by="120000">
                                      <p:cBhvr>
                                        <p:cTn id="34" dur="100" fill="hold">
                                          <p:stCondLst>
                                            <p:cond delay="0"/>
                                          </p:stCondLst>
                                        </p:cTn>
                                        <p:tgtEl>
                                          <p:spTgt spid="8197"/>
                                        </p:tgtEl>
                                        <p:attrNameLst>
                                          <p:attrName>r</p:attrName>
                                        </p:attrNameLst>
                                      </p:cBhvr>
                                    </p:animRot>
                                    <p:animRot by="-240000">
                                      <p:cBhvr>
                                        <p:cTn id="35" dur="200" fill="hold">
                                          <p:stCondLst>
                                            <p:cond delay="200"/>
                                          </p:stCondLst>
                                        </p:cTn>
                                        <p:tgtEl>
                                          <p:spTgt spid="8197"/>
                                        </p:tgtEl>
                                        <p:attrNameLst>
                                          <p:attrName>r</p:attrName>
                                        </p:attrNameLst>
                                      </p:cBhvr>
                                    </p:animRot>
                                    <p:animRot by="240000">
                                      <p:cBhvr>
                                        <p:cTn id="36" dur="200" fill="hold">
                                          <p:stCondLst>
                                            <p:cond delay="400"/>
                                          </p:stCondLst>
                                        </p:cTn>
                                        <p:tgtEl>
                                          <p:spTgt spid="8197"/>
                                        </p:tgtEl>
                                        <p:attrNameLst>
                                          <p:attrName>r</p:attrName>
                                        </p:attrNameLst>
                                      </p:cBhvr>
                                    </p:animRot>
                                    <p:animRot by="-240000">
                                      <p:cBhvr>
                                        <p:cTn id="37" dur="200" fill="hold">
                                          <p:stCondLst>
                                            <p:cond delay="600"/>
                                          </p:stCondLst>
                                        </p:cTn>
                                        <p:tgtEl>
                                          <p:spTgt spid="8197"/>
                                        </p:tgtEl>
                                        <p:attrNameLst>
                                          <p:attrName>r</p:attrName>
                                        </p:attrNameLst>
                                      </p:cBhvr>
                                    </p:animRot>
                                    <p:animRot by="120000">
                                      <p:cBhvr>
                                        <p:cTn id="38" dur="200" fill="hold">
                                          <p:stCondLst>
                                            <p:cond delay="800"/>
                                          </p:stCondLst>
                                        </p:cTn>
                                        <p:tgtEl>
                                          <p:spTgt spid="8197"/>
                                        </p:tgtEl>
                                        <p:attrNameLst>
                                          <p:attrName>r</p:attrName>
                                        </p:attrNameLst>
                                      </p:cBhvr>
                                    </p:animRot>
                                  </p:childTnLst>
                                </p:cTn>
                              </p:par>
                              <p:par>
                                <p:cTn id="39" presetID="32" presetClass="emph" presetSubtype="0" fill="hold" grpId="0" nodeType="withEffect">
                                  <p:stCondLst>
                                    <p:cond delay="0"/>
                                  </p:stCondLst>
                                  <p:childTnLst>
                                    <p:animRot by="120000">
                                      <p:cBhvr>
                                        <p:cTn id="40" dur="100" fill="hold">
                                          <p:stCondLst>
                                            <p:cond delay="0"/>
                                          </p:stCondLst>
                                        </p:cTn>
                                        <p:tgtEl>
                                          <p:spTgt spid="8198"/>
                                        </p:tgtEl>
                                        <p:attrNameLst>
                                          <p:attrName>r</p:attrName>
                                        </p:attrNameLst>
                                      </p:cBhvr>
                                    </p:animRot>
                                    <p:animRot by="-240000">
                                      <p:cBhvr>
                                        <p:cTn id="41" dur="200" fill="hold">
                                          <p:stCondLst>
                                            <p:cond delay="200"/>
                                          </p:stCondLst>
                                        </p:cTn>
                                        <p:tgtEl>
                                          <p:spTgt spid="8198"/>
                                        </p:tgtEl>
                                        <p:attrNameLst>
                                          <p:attrName>r</p:attrName>
                                        </p:attrNameLst>
                                      </p:cBhvr>
                                    </p:animRot>
                                    <p:animRot by="240000">
                                      <p:cBhvr>
                                        <p:cTn id="42" dur="200" fill="hold">
                                          <p:stCondLst>
                                            <p:cond delay="400"/>
                                          </p:stCondLst>
                                        </p:cTn>
                                        <p:tgtEl>
                                          <p:spTgt spid="8198"/>
                                        </p:tgtEl>
                                        <p:attrNameLst>
                                          <p:attrName>r</p:attrName>
                                        </p:attrNameLst>
                                      </p:cBhvr>
                                    </p:animRot>
                                    <p:animRot by="-240000">
                                      <p:cBhvr>
                                        <p:cTn id="43" dur="200" fill="hold">
                                          <p:stCondLst>
                                            <p:cond delay="600"/>
                                          </p:stCondLst>
                                        </p:cTn>
                                        <p:tgtEl>
                                          <p:spTgt spid="8198"/>
                                        </p:tgtEl>
                                        <p:attrNameLst>
                                          <p:attrName>r</p:attrName>
                                        </p:attrNameLst>
                                      </p:cBhvr>
                                    </p:animRot>
                                    <p:animRot by="120000">
                                      <p:cBhvr>
                                        <p:cTn id="44" dur="200" fill="hold">
                                          <p:stCondLst>
                                            <p:cond delay="800"/>
                                          </p:stCondLst>
                                        </p:cTn>
                                        <p:tgtEl>
                                          <p:spTgt spid="8198"/>
                                        </p:tgtEl>
                                        <p:attrNameLst>
                                          <p:attrName>r</p:attrName>
                                        </p:attrNameLst>
                                      </p:cBhvr>
                                    </p:animRot>
                                  </p:childTnLst>
                                </p:cTn>
                              </p:par>
                              <p:par>
                                <p:cTn id="45" presetID="32" presetClass="emph" presetSubtype="0" fill="hold" grpId="0" nodeType="withEffect">
                                  <p:stCondLst>
                                    <p:cond delay="0"/>
                                  </p:stCondLst>
                                  <p:childTnLst>
                                    <p:animRot by="120000">
                                      <p:cBhvr>
                                        <p:cTn id="46" dur="100" fill="hold">
                                          <p:stCondLst>
                                            <p:cond delay="0"/>
                                          </p:stCondLst>
                                        </p:cTn>
                                        <p:tgtEl>
                                          <p:spTgt spid="7"/>
                                        </p:tgtEl>
                                        <p:attrNameLst>
                                          <p:attrName>r</p:attrName>
                                        </p:attrNameLst>
                                      </p:cBhvr>
                                    </p:animRot>
                                    <p:animRot by="-240000">
                                      <p:cBhvr>
                                        <p:cTn id="47" dur="200" fill="hold">
                                          <p:stCondLst>
                                            <p:cond delay="200"/>
                                          </p:stCondLst>
                                        </p:cTn>
                                        <p:tgtEl>
                                          <p:spTgt spid="7"/>
                                        </p:tgtEl>
                                        <p:attrNameLst>
                                          <p:attrName>r</p:attrName>
                                        </p:attrNameLst>
                                      </p:cBhvr>
                                    </p:animRot>
                                    <p:animRot by="240000">
                                      <p:cBhvr>
                                        <p:cTn id="48" dur="200" fill="hold">
                                          <p:stCondLst>
                                            <p:cond delay="400"/>
                                          </p:stCondLst>
                                        </p:cTn>
                                        <p:tgtEl>
                                          <p:spTgt spid="7"/>
                                        </p:tgtEl>
                                        <p:attrNameLst>
                                          <p:attrName>r</p:attrName>
                                        </p:attrNameLst>
                                      </p:cBhvr>
                                    </p:animRot>
                                    <p:animRot by="-240000">
                                      <p:cBhvr>
                                        <p:cTn id="49" dur="200" fill="hold">
                                          <p:stCondLst>
                                            <p:cond delay="600"/>
                                          </p:stCondLst>
                                        </p:cTn>
                                        <p:tgtEl>
                                          <p:spTgt spid="7"/>
                                        </p:tgtEl>
                                        <p:attrNameLst>
                                          <p:attrName>r</p:attrName>
                                        </p:attrNameLst>
                                      </p:cBhvr>
                                    </p:animRot>
                                    <p:animRot by="120000">
                                      <p:cBhvr>
                                        <p:cTn id="50" dur="200" fill="hold">
                                          <p:stCondLst>
                                            <p:cond delay="800"/>
                                          </p:stCondLst>
                                        </p:cTn>
                                        <p:tgtEl>
                                          <p:spTgt spid="7"/>
                                        </p:tgtEl>
                                        <p:attrNameLst>
                                          <p:attrName>r</p:attrName>
                                        </p:attrNameLst>
                                      </p:cBhvr>
                                    </p:animRot>
                                  </p:childTnLst>
                                </p:cTn>
                              </p:par>
                              <p:par>
                                <p:cTn id="51" presetID="32" presetClass="emph" presetSubtype="0" fill="hold" grpId="0" nodeType="withEffect">
                                  <p:stCondLst>
                                    <p:cond delay="0"/>
                                  </p:stCondLst>
                                  <p:childTnLst>
                                    <p:animRot by="120000">
                                      <p:cBhvr>
                                        <p:cTn id="52" dur="100" fill="hold">
                                          <p:stCondLst>
                                            <p:cond delay="0"/>
                                          </p:stCondLst>
                                        </p:cTn>
                                        <p:tgtEl>
                                          <p:spTgt spid="8"/>
                                        </p:tgtEl>
                                        <p:attrNameLst>
                                          <p:attrName>r</p:attrName>
                                        </p:attrNameLst>
                                      </p:cBhvr>
                                    </p:animRot>
                                    <p:animRot by="-240000">
                                      <p:cBhvr>
                                        <p:cTn id="53" dur="200" fill="hold">
                                          <p:stCondLst>
                                            <p:cond delay="200"/>
                                          </p:stCondLst>
                                        </p:cTn>
                                        <p:tgtEl>
                                          <p:spTgt spid="8"/>
                                        </p:tgtEl>
                                        <p:attrNameLst>
                                          <p:attrName>r</p:attrName>
                                        </p:attrNameLst>
                                      </p:cBhvr>
                                    </p:animRot>
                                    <p:animRot by="240000">
                                      <p:cBhvr>
                                        <p:cTn id="54" dur="200" fill="hold">
                                          <p:stCondLst>
                                            <p:cond delay="400"/>
                                          </p:stCondLst>
                                        </p:cTn>
                                        <p:tgtEl>
                                          <p:spTgt spid="8"/>
                                        </p:tgtEl>
                                        <p:attrNameLst>
                                          <p:attrName>r</p:attrName>
                                        </p:attrNameLst>
                                      </p:cBhvr>
                                    </p:animRot>
                                    <p:animRot by="-240000">
                                      <p:cBhvr>
                                        <p:cTn id="55" dur="200" fill="hold">
                                          <p:stCondLst>
                                            <p:cond delay="600"/>
                                          </p:stCondLst>
                                        </p:cTn>
                                        <p:tgtEl>
                                          <p:spTgt spid="8"/>
                                        </p:tgtEl>
                                        <p:attrNameLst>
                                          <p:attrName>r</p:attrName>
                                        </p:attrNameLst>
                                      </p:cBhvr>
                                    </p:animRot>
                                    <p:animRot by="120000">
                                      <p:cBhvr>
                                        <p:cTn id="56" dur="200" fill="hold">
                                          <p:stCondLst>
                                            <p:cond delay="800"/>
                                          </p:stCondLst>
                                        </p:cTn>
                                        <p:tgtEl>
                                          <p:spTgt spid="8"/>
                                        </p:tgtEl>
                                        <p:attrNameLst>
                                          <p:attrName>r</p:attrName>
                                        </p:attrNameLst>
                                      </p:cBhvr>
                                    </p:animRot>
                                  </p:childTnLst>
                                </p:cTn>
                              </p:par>
                              <p:par>
                                <p:cTn id="57" presetID="32" presetClass="emph" presetSubtype="0" fill="hold" grpId="0" nodeType="withEffect">
                                  <p:stCondLst>
                                    <p:cond delay="0"/>
                                  </p:stCondLst>
                                  <p:childTnLst>
                                    <p:animRot by="120000">
                                      <p:cBhvr>
                                        <p:cTn id="58" dur="100" fill="hold">
                                          <p:stCondLst>
                                            <p:cond delay="0"/>
                                          </p:stCondLst>
                                        </p:cTn>
                                        <p:tgtEl>
                                          <p:spTgt spid="11"/>
                                        </p:tgtEl>
                                        <p:attrNameLst>
                                          <p:attrName>r</p:attrName>
                                        </p:attrNameLst>
                                      </p:cBhvr>
                                    </p:animRot>
                                    <p:animRot by="-240000">
                                      <p:cBhvr>
                                        <p:cTn id="59" dur="200" fill="hold">
                                          <p:stCondLst>
                                            <p:cond delay="200"/>
                                          </p:stCondLst>
                                        </p:cTn>
                                        <p:tgtEl>
                                          <p:spTgt spid="11"/>
                                        </p:tgtEl>
                                        <p:attrNameLst>
                                          <p:attrName>r</p:attrName>
                                        </p:attrNameLst>
                                      </p:cBhvr>
                                    </p:animRot>
                                    <p:animRot by="240000">
                                      <p:cBhvr>
                                        <p:cTn id="60" dur="200" fill="hold">
                                          <p:stCondLst>
                                            <p:cond delay="400"/>
                                          </p:stCondLst>
                                        </p:cTn>
                                        <p:tgtEl>
                                          <p:spTgt spid="11"/>
                                        </p:tgtEl>
                                        <p:attrNameLst>
                                          <p:attrName>r</p:attrName>
                                        </p:attrNameLst>
                                      </p:cBhvr>
                                    </p:animRot>
                                    <p:animRot by="-240000">
                                      <p:cBhvr>
                                        <p:cTn id="61" dur="200" fill="hold">
                                          <p:stCondLst>
                                            <p:cond delay="600"/>
                                          </p:stCondLst>
                                        </p:cTn>
                                        <p:tgtEl>
                                          <p:spTgt spid="11"/>
                                        </p:tgtEl>
                                        <p:attrNameLst>
                                          <p:attrName>r</p:attrName>
                                        </p:attrNameLst>
                                      </p:cBhvr>
                                    </p:animRot>
                                    <p:animRot by="120000">
                                      <p:cBhvr>
                                        <p:cTn id="62"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197" grpId="0"/>
      <p:bldP spid="8198" grpId="0"/>
      <p:bldP spid="7" grpId="0"/>
      <p:bldP spid="8" grpId="0"/>
      <p:bldP spid="9" grpId="0"/>
      <p:bldP spid="10" grpId="0"/>
      <p:bldP spid="11" grpId="0"/>
      <p:bldP spid="12"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4311650" y="0"/>
            <a:ext cx="31750" cy="68580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2291" name="Text Box 5"/>
          <p:cNvSpPr txBox="1">
            <a:spLocks noChangeArrowheads="1"/>
          </p:cNvSpPr>
          <p:nvPr/>
        </p:nvSpPr>
        <p:spPr bwMode="auto">
          <a:xfrm>
            <a:off x="0" y="1027113"/>
            <a:ext cx="42672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70C0"/>
                </a:solidFill>
              </a:rPr>
              <a:t>a) Giữ gìn sách vở, đồ dùng học tập .</a:t>
            </a:r>
          </a:p>
        </p:txBody>
      </p:sp>
      <p:sp>
        <p:nvSpPr>
          <p:cNvPr id="12292" name="Text Box 6"/>
          <p:cNvSpPr txBox="1">
            <a:spLocks noChangeArrowheads="1"/>
          </p:cNvSpPr>
          <p:nvPr/>
        </p:nvSpPr>
        <p:spPr bwMode="auto">
          <a:xfrm>
            <a:off x="0" y="2170113"/>
            <a:ext cx="43116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70C0"/>
                </a:solidFill>
              </a:rPr>
              <a:t>b) Giữ gìn quần áo, đồ dùng, đồ chơi .</a:t>
            </a:r>
          </a:p>
        </p:txBody>
      </p:sp>
      <p:sp>
        <p:nvSpPr>
          <p:cNvPr id="12293" name="Text Box 13"/>
          <p:cNvSpPr txBox="1">
            <a:spLocks noChangeArrowheads="1"/>
          </p:cNvSpPr>
          <p:nvPr/>
        </p:nvSpPr>
        <p:spPr bwMode="auto">
          <a:xfrm>
            <a:off x="0" y="4608513"/>
            <a:ext cx="43545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70C0"/>
                </a:solidFill>
              </a:rPr>
              <a:t>h) Ăn hết suất cơm của mình.</a:t>
            </a:r>
          </a:p>
        </p:txBody>
      </p:sp>
      <p:sp>
        <p:nvSpPr>
          <p:cNvPr id="12294" name="Text Box 15"/>
          <p:cNvSpPr txBox="1">
            <a:spLocks noChangeArrowheads="1"/>
          </p:cNvSpPr>
          <p:nvPr/>
        </p:nvSpPr>
        <p:spPr bwMode="auto">
          <a:xfrm>
            <a:off x="0" y="5751513"/>
            <a:ext cx="44434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70C0"/>
                </a:solidFill>
              </a:rPr>
              <a:t>k) Tắt điện khi ra khỏi phòng .</a:t>
            </a:r>
          </a:p>
        </p:txBody>
      </p:sp>
      <p:sp>
        <p:nvSpPr>
          <p:cNvPr id="9223" name="Text Box 7"/>
          <p:cNvSpPr txBox="1">
            <a:spLocks noChangeArrowheads="1"/>
          </p:cNvSpPr>
          <p:nvPr/>
        </p:nvSpPr>
        <p:spPr bwMode="auto">
          <a:xfrm>
            <a:off x="4343400" y="1198465"/>
            <a:ext cx="5029200" cy="954107"/>
          </a:xfrm>
          <a:prstGeom prst="rect">
            <a:avLst/>
          </a:prstGeom>
          <a:noFill/>
          <a:ln w="9525">
            <a:noFill/>
            <a:miter lim="800000"/>
            <a:headEnd/>
            <a:tailEnd/>
          </a:ln>
        </p:spPr>
        <p:txBody>
          <a:bodyPr>
            <a:spAutoFit/>
          </a:bodyPr>
          <a:lstStyle/>
          <a:p>
            <a:pPr>
              <a:spcBef>
                <a:spcPct val="50000"/>
              </a:spcBef>
              <a:defRPr/>
            </a:pPr>
            <a:r>
              <a:rPr lang="en-US" sz="2800" b="1" dirty="0">
                <a:solidFill>
                  <a:schemeClr val="tx2">
                    <a:lumMod val="50000"/>
                  </a:schemeClr>
                </a:solidFill>
              </a:rPr>
              <a:t>c)</a:t>
            </a:r>
            <a:r>
              <a:rPr lang="en-US" sz="2800" b="1" dirty="0" err="1">
                <a:solidFill>
                  <a:schemeClr val="tx2">
                    <a:lumMod val="50000"/>
                  </a:schemeClr>
                </a:solidFill>
              </a:rPr>
              <a:t>Vẽ</a:t>
            </a:r>
            <a:r>
              <a:rPr lang="en-US" sz="2800" b="1" dirty="0">
                <a:solidFill>
                  <a:schemeClr val="tx2">
                    <a:lumMod val="50000"/>
                  </a:schemeClr>
                </a:solidFill>
              </a:rPr>
              <a:t> </a:t>
            </a:r>
            <a:r>
              <a:rPr lang="en-US" sz="2800" b="1" dirty="0" err="1">
                <a:solidFill>
                  <a:schemeClr val="tx2">
                    <a:lumMod val="50000"/>
                  </a:schemeClr>
                </a:solidFill>
              </a:rPr>
              <a:t>bậy</a:t>
            </a:r>
            <a:r>
              <a:rPr lang="en-US" sz="2800" b="1" dirty="0">
                <a:solidFill>
                  <a:schemeClr val="tx2">
                    <a:lumMod val="50000"/>
                  </a:schemeClr>
                </a:solidFill>
              </a:rPr>
              <a:t>, </a:t>
            </a:r>
            <a:r>
              <a:rPr lang="en-US" sz="2800" b="1" dirty="0" err="1">
                <a:solidFill>
                  <a:schemeClr val="tx2">
                    <a:lumMod val="50000"/>
                  </a:schemeClr>
                </a:solidFill>
              </a:rPr>
              <a:t>bôi</a:t>
            </a:r>
            <a:r>
              <a:rPr lang="en-US" sz="2800" b="1" dirty="0">
                <a:solidFill>
                  <a:schemeClr val="tx2">
                    <a:lumMod val="50000"/>
                  </a:schemeClr>
                </a:solidFill>
              </a:rPr>
              <a:t> </a:t>
            </a:r>
            <a:r>
              <a:rPr lang="en-US" sz="2800" b="1" dirty="0" err="1">
                <a:solidFill>
                  <a:schemeClr val="tx2">
                    <a:lumMod val="50000"/>
                  </a:schemeClr>
                </a:solidFill>
              </a:rPr>
              <a:t>bẩn</a:t>
            </a:r>
            <a:r>
              <a:rPr lang="en-US" sz="2800" b="1" dirty="0">
                <a:solidFill>
                  <a:schemeClr val="tx2">
                    <a:lumMod val="50000"/>
                  </a:schemeClr>
                </a:solidFill>
              </a:rPr>
              <a:t> </a:t>
            </a:r>
            <a:r>
              <a:rPr lang="en-US" sz="2800" b="1" dirty="0" err="1">
                <a:solidFill>
                  <a:schemeClr val="tx2">
                    <a:lumMod val="50000"/>
                  </a:schemeClr>
                </a:solidFill>
              </a:rPr>
              <a:t>ra</a:t>
            </a:r>
            <a:r>
              <a:rPr lang="en-US" sz="2800" b="1" dirty="0">
                <a:solidFill>
                  <a:schemeClr val="tx2">
                    <a:lumMod val="50000"/>
                  </a:schemeClr>
                </a:solidFill>
              </a:rPr>
              <a:t> </a:t>
            </a:r>
            <a:r>
              <a:rPr lang="en-US" sz="2800" b="1" dirty="0" err="1">
                <a:solidFill>
                  <a:schemeClr val="tx2">
                    <a:lumMod val="50000"/>
                  </a:schemeClr>
                </a:solidFill>
              </a:rPr>
              <a:t>sách</a:t>
            </a:r>
            <a:r>
              <a:rPr lang="en-US" sz="2800" b="1" dirty="0">
                <a:solidFill>
                  <a:schemeClr val="tx2">
                    <a:lumMod val="50000"/>
                  </a:schemeClr>
                </a:solidFill>
              </a:rPr>
              <a:t> </a:t>
            </a:r>
            <a:r>
              <a:rPr lang="en-US" sz="2800" b="1" dirty="0" err="1">
                <a:solidFill>
                  <a:schemeClr val="tx2">
                    <a:lumMod val="50000"/>
                  </a:schemeClr>
                </a:solidFill>
              </a:rPr>
              <a:t>vở</a:t>
            </a:r>
            <a:r>
              <a:rPr lang="en-US" sz="2800" b="1" dirty="0">
                <a:solidFill>
                  <a:schemeClr val="tx2">
                    <a:lumMod val="50000"/>
                  </a:schemeClr>
                </a:solidFill>
              </a:rPr>
              <a:t>, </a:t>
            </a:r>
            <a:r>
              <a:rPr lang="en-US" sz="2800" b="1" dirty="0" err="1">
                <a:solidFill>
                  <a:schemeClr val="tx2">
                    <a:lumMod val="50000"/>
                  </a:schemeClr>
                </a:solidFill>
              </a:rPr>
              <a:t>bàn</a:t>
            </a:r>
            <a:r>
              <a:rPr lang="en-US" sz="2800" b="1" dirty="0">
                <a:solidFill>
                  <a:schemeClr val="tx2">
                    <a:lumMod val="50000"/>
                  </a:schemeClr>
                </a:solidFill>
              </a:rPr>
              <a:t> </a:t>
            </a:r>
            <a:r>
              <a:rPr lang="en-US" sz="2800" b="1" dirty="0" err="1">
                <a:solidFill>
                  <a:schemeClr val="tx2">
                    <a:lumMod val="50000"/>
                  </a:schemeClr>
                </a:solidFill>
              </a:rPr>
              <a:t>ghế</a:t>
            </a:r>
            <a:r>
              <a:rPr lang="en-US" sz="2800" b="1" dirty="0">
                <a:solidFill>
                  <a:schemeClr val="tx2">
                    <a:lumMod val="50000"/>
                  </a:schemeClr>
                </a:solidFill>
              </a:rPr>
              <a:t>, </a:t>
            </a:r>
            <a:r>
              <a:rPr lang="en-US" sz="2800" b="1" dirty="0" err="1">
                <a:solidFill>
                  <a:schemeClr val="tx2">
                    <a:lumMod val="50000"/>
                  </a:schemeClr>
                </a:solidFill>
              </a:rPr>
              <a:t>tường</a:t>
            </a:r>
            <a:r>
              <a:rPr lang="en-US" sz="2800" b="1" dirty="0">
                <a:solidFill>
                  <a:schemeClr val="tx2">
                    <a:lumMod val="50000"/>
                  </a:schemeClr>
                </a:solidFill>
              </a:rPr>
              <a:t> </a:t>
            </a:r>
            <a:r>
              <a:rPr lang="en-US" sz="2800" b="1" dirty="0" err="1">
                <a:solidFill>
                  <a:schemeClr val="tx2">
                    <a:lumMod val="50000"/>
                  </a:schemeClr>
                </a:solidFill>
              </a:rPr>
              <a:t>lớp</a:t>
            </a:r>
            <a:r>
              <a:rPr lang="en-US" sz="2800" b="1" dirty="0">
                <a:solidFill>
                  <a:schemeClr val="tx2">
                    <a:lumMod val="50000"/>
                  </a:schemeClr>
                </a:solidFill>
              </a:rPr>
              <a:t> </a:t>
            </a:r>
            <a:r>
              <a:rPr lang="en-US" sz="2800" b="1" err="1">
                <a:solidFill>
                  <a:schemeClr val="tx2">
                    <a:lumMod val="50000"/>
                  </a:schemeClr>
                </a:solidFill>
              </a:rPr>
              <a:t>học</a:t>
            </a:r>
            <a:r>
              <a:rPr lang="en-US" sz="2800" b="1">
                <a:solidFill>
                  <a:schemeClr val="tx2">
                    <a:lumMod val="50000"/>
                  </a:schemeClr>
                </a:solidFill>
              </a:rPr>
              <a:t> </a:t>
            </a:r>
            <a:endParaRPr lang="en-US" sz="2800" b="1" dirty="0">
              <a:solidFill>
                <a:schemeClr val="tx2">
                  <a:lumMod val="50000"/>
                </a:schemeClr>
              </a:solidFill>
            </a:endParaRPr>
          </a:p>
        </p:txBody>
      </p:sp>
      <p:sp>
        <p:nvSpPr>
          <p:cNvPr id="9224" name="Text Box 8"/>
          <p:cNvSpPr txBox="1">
            <a:spLocks noChangeArrowheads="1"/>
          </p:cNvSpPr>
          <p:nvPr/>
        </p:nvSpPr>
        <p:spPr bwMode="auto">
          <a:xfrm>
            <a:off x="4419600" y="2385218"/>
            <a:ext cx="3786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t>d) Xé sách vở .</a:t>
            </a:r>
          </a:p>
        </p:txBody>
      </p:sp>
      <p:sp>
        <p:nvSpPr>
          <p:cNvPr id="11" name="Text Box 9"/>
          <p:cNvSpPr txBox="1">
            <a:spLocks noChangeArrowheads="1"/>
          </p:cNvSpPr>
          <p:nvPr/>
        </p:nvSpPr>
        <p:spPr bwMode="auto">
          <a:xfrm>
            <a:off x="4419600" y="3200400"/>
            <a:ext cx="3868738" cy="954088"/>
          </a:xfrm>
          <a:prstGeom prst="rect">
            <a:avLst/>
          </a:prstGeom>
          <a:noFill/>
          <a:ln w="9525">
            <a:noFill/>
            <a:miter lim="800000"/>
            <a:headEnd/>
            <a:tailEnd/>
          </a:ln>
          <a:effectLst/>
        </p:spPr>
        <p:txBody>
          <a:bodyPr>
            <a:spAutoFit/>
          </a:bodyPr>
          <a:lstStyle/>
          <a:p>
            <a:pPr>
              <a:spcBef>
                <a:spcPct val="50000"/>
              </a:spcBef>
              <a:defRPr/>
            </a:pPr>
            <a:r>
              <a:rPr lang="en-US" sz="2800" b="1" dirty="0">
                <a:solidFill>
                  <a:schemeClr val="tx2">
                    <a:lumMod val="50000"/>
                  </a:schemeClr>
                </a:solidFill>
              </a:rPr>
              <a:t>đ) </a:t>
            </a:r>
            <a:r>
              <a:rPr lang="en-US" sz="2800" b="1" dirty="0" err="1">
                <a:solidFill>
                  <a:schemeClr val="tx2">
                    <a:lumMod val="50000"/>
                  </a:schemeClr>
                </a:solidFill>
              </a:rPr>
              <a:t>Làm</a:t>
            </a:r>
            <a:r>
              <a:rPr lang="en-US" sz="2800" b="1" dirty="0">
                <a:solidFill>
                  <a:schemeClr val="tx2">
                    <a:lumMod val="50000"/>
                  </a:schemeClr>
                </a:solidFill>
              </a:rPr>
              <a:t> </a:t>
            </a:r>
            <a:r>
              <a:rPr lang="en-US" sz="2800" b="1" dirty="0" err="1">
                <a:solidFill>
                  <a:schemeClr val="tx2">
                    <a:lumMod val="50000"/>
                  </a:schemeClr>
                </a:solidFill>
              </a:rPr>
              <a:t>mất</a:t>
            </a:r>
            <a:r>
              <a:rPr lang="en-US" sz="2800" b="1" dirty="0">
                <a:solidFill>
                  <a:schemeClr val="tx2">
                    <a:lumMod val="50000"/>
                  </a:schemeClr>
                </a:solidFill>
              </a:rPr>
              <a:t> </a:t>
            </a:r>
            <a:r>
              <a:rPr lang="en-US" sz="2800" b="1" dirty="0" err="1">
                <a:solidFill>
                  <a:schemeClr val="tx2">
                    <a:lumMod val="50000"/>
                  </a:schemeClr>
                </a:solidFill>
              </a:rPr>
              <a:t>sách</a:t>
            </a:r>
            <a:r>
              <a:rPr lang="en-US" sz="2800" b="1" dirty="0">
                <a:solidFill>
                  <a:schemeClr val="tx2">
                    <a:lumMod val="50000"/>
                  </a:schemeClr>
                </a:solidFill>
              </a:rPr>
              <a:t> </a:t>
            </a:r>
            <a:r>
              <a:rPr lang="en-US" sz="2800" b="1" dirty="0" err="1">
                <a:solidFill>
                  <a:schemeClr val="tx2">
                    <a:lumMod val="50000"/>
                  </a:schemeClr>
                </a:solidFill>
              </a:rPr>
              <a:t>vở</a:t>
            </a:r>
            <a:r>
              <a:rPr lang="en-US" sz="2800" b="1" dirty="0">
                <a:solidFill>
                  <a:schemeClr val="tx2">
                    <a:lumMod val="50000"/>
                  </a:schemeClr>
                </a:solidFill>
              </a:rPr>
              <a:t>, </a:t>
            </a:r>
            <a:r>
              <a:rPr lang="en-US" sz="2800" b="1" dirty="0" err="1">
                <a:solidFill>
                  <a:schemeClr val="tx2">
                    <a:lumMod val="50000"/>
                  </a:schemeClr>
                </a:solidFill>
              </a:rPr>
              <a:t>đồ</a:t>
            </a:r>
            <a:r>
              <a:rPr lang="en-US" sz="2800" b="1" dirty="0">
                <a:solidFill>
                  <a:schemeClr val="tx2">
                    <a:lumMod val="50000"/>
                  </a:schemeClr>
                </a:solidFill>
              </a:rPr>
              <a:t> </a:t>
            </a:r>
            <a:r>
              <a:rPr lang="en-US" sz="2800" b="1" dirty="0" err="1">
                <a:solidFill>
                  <a:schemeClr val="tx2">
                    <a:lumMod val="50000"/>
                  </a:schemeClr>
                </a:solidFill>
              </a:rPr>
              <a:t>dùng</a:t>
            </a:r>
            <a:r>
              <a:rPr lang="en-US" sz="2800" b="1" dirty="0">
                <a:solidFill>
                  <a:schemeClr val="tx2">
                    <a:lumMod val="50000"/>
                  </a:schemeClr>
                </a:solidFill>
              </a:rPr>
              <a:t> </a:t>
            </a:r>
            <a:r>
              <a:rPr lang="en-US" sz="2800" b="1" dirty="0" err="1">
                <a:solidFill>
                  <a:schemeClr val="tx2">
                    <a:lumMod val="50000"/>
                  </a:schemeClr>
                </a:solidFill>
              </a:rPr>
              <a:t>học</a:t>
            </a:r>
            <a:r>
              <a:rPr lang="en-US" sz="2800" b="1" dirty="0">
                <a:solidFill>
                  <a:schemeClr val="tx2">
                    <a:lumMod val="50000"/>
                  </a:schemeClr>
                </a:solidFill>
              </a:rPr>
              <a:t> </a:t>
            </a:r>
            <a:r>
              <a:rPr lang="en-US" sz="2800" b="1" dirty="0" err="1">
                <a:solidFill>
                  <a:schemeClr val="tx2">
                    <a:lumMod val="50000"/>
                  </a:schemeClr>
                </a:solidFill>
              </a:rPr>
              <a:t>tập</a:t>
            </a:r>
            <a:r>
              <a:rPr lang="en-US" sz="2800" b="1" dirty="0">
                <a:solidFill>
                  <a:schemeClr val="tx2">
                    <a:lumMod val="50000"/>
                  </a:schemeClr>
                </a:solidFill>
              </a:rPr>
              <a:t> .</a:t>
            </a:r>
          </a:p>
        </p:txBody>
      </p:sp>
      <p:sp>
        <p:nvSpPr>
          <p:cNvPr id="12" name="Text Box 10"/>
          <p:cNvSpPr txBox="1">
            <a:spLocks noChangeArrowheads="1"/>
          </p:cNvSpPr>
          <p:nvPr/>
        </p:nvSpPr>
        <p:spPr bwMode="auto">
          <a:xfrm>
            <a:off x="4419600" y="4572000"/>
            <a:ext cx="4071938" cy="954088"/>
          </a:xfrm>
          <a:prstGeom prst="rect">
            <a:avLst/>
          </a:prstGeom>
          <a:noFill/>
          <a:ln w="9525">
            <a:noFill/>
            <a:miter lim="800000"/>
            <a:headEnd/>
            <a:tailEnd/>
          </a:ln>
          <a:effectLst/>
        </p:spPr>
        <p:txBody>
          <a:bodyPr>
            <a:spAutoFit/>
          </a:bodyPr>
          <a:lstStyle/>
          <a:p>
            <a:pPr>
              <a:spcBef>
                <a:spcPct val="50000"/>
              </a:spcBef>
              <a:defRPr/>
            </a:pPr>
            <a:r>
              <a:rPr lang="en-US" sz="2800" b="1" dirty="0">
                <a:solidFill>
                  <a:schemeClr val="tx2">
                    <a:lumMod val="50000"/>
                  </a:schemeClr>
                </a:solidFill>
              </a:rPr>
              <a:t>e) </a:t>
            </a:r>
            <a:r>
              <a:rPr lang="en-US" sz="2800" b="1" dirty="0" err="1">
                <a:solidFill>
                  <a:schemeClr val="tx2">
                    <a:lumMod val="50000"/>
                  </a:schemeClr>
                </a:solidFill>
              </a:rPr>
              <a:t>Vứt</a:t>
            </a:r>
            <a:r>
              <a:rPr lang="en-US" sz="2800" b="1" dirty="0">
                <a:solidFill>
                  <a:schemeClr val="tx2">
                    <a:lumMod val="50000"/>
                  </a:schemeClr>
                </a:solidFill>
              </a:rPr>
              <a:t> </a:t>
            </a:r>
            <a:r>
              <a:rPr lang="en-US" sz="2800" b="1" dirty="0" err="1">
                <a:solidFill>
                  <a:schemeClr val="tx2">
                    <a:lumMod val="50000"/>
                  </a:schemeClr>
                </a:solidFill>
              </a:rPr>
              <a:t>sách</a:t>
            </a:r>
            <a:r>
              <a:rPr lang="en-US" sz="2800" b="1" dirty="0">
                <a:solidFill>
                  <a:schemeClr val="tx2">
                    <a:lumMod val="50000"/>
                  </a:schemeClr>
                </a:solidFill>
              </a:rPr>
              <a:t> </a:t>
            </a:r>
            <a:r>
              <a:rPr lang="en-US" sz="2800" b="1" dirty="0" err="1">
                <a:solidFill>
                  <a:schemeClr val="tx2">
                    <a:lumMod val="50000"/>
                  </a:schemeClr>
                </a:solidFill>
              </a:rPr>
              <a:t>vở</a:t>
            </a:r>
            <a:r>
              <a:rPr lang="en-US" sz="2800" b="1" dirty="0">
                <a:solidFill>
                  <a:schemeClr val="tx2">
                    <a:lumMod val="50000"/>
                  </a:schemeClr>
                </a:solidFill>
              </a:rPr>
              <a:t>, </a:t>
            </a:r>
            <a:r>
              <a:rPr lang="en-US" sz="2800" b="1" dirty="0" err="1">
                <a:solidFill>
                  <a:schemeClr val="tx2">
                    <a:lumMod val="50000"/>
                  </a:schemeClr>
                </a:solidFill>
              </a:rPr>
              <a:t>đồ</a:t>
            </a:r>
            <a:r>
              <a:rPr lang="en-US" sz="2800" b="1" dirty="0">
                <a:solidFill>
                  <a:schemeClr val="tx2">
                    <a:lumMod val="50000"/>
                  </a:schemeClr>
                </a:solidFill>
              </a:rPr>
              <a:t> </a:t>
            </a:r>
            <a:r>
              <a:rPr lang="en-US" sz="2800" b="1" dirty="0" err="1">
                <a:solidFill>
                  <a:schemeClr val="tx2">
                    <a:lumMod val="50000"/>
                  </a:schemeClr>
                </a:solidFill>
              </a:rPr>
              <a:t>dùng</a:t>
            </a:r>
            <a:r>
              <a:rPr lang="en-US" sz="2800" b="1" dirty="0">
                <a:solidFill>
                  <a:schemeClr val="tx2">
                    <a:lumMod val="50000"/>
                  </a:schemeClr>
                </a:solidFill>
              </a:rPr>
              <a:t> </a:t>
            </a:r>
            <a:r>
              <a:rPr lang="en-US" sz="2800" b="1" dirty="0" err="1">
                <a:solidFill>
                  <a:schemeClr val="tx2">
                    <a:lumMod val="50000"/>
                  </a:schemeClr>
                </a:solidFill>
              </a:rPr>
              <a:t>đồ</a:t>
            </a:r>
            <a:r>
              <a:rPr lang="en-US" sz="2800" b="1" dirty="0">
                <a:solidFill>
                  <a:schemeClr val="tx2">
                    <a:lumMod val="50000"/>
                  </a:schemeClr>
                </a:solidFill>
              </a:rPr>
              <a:t> </a:t>
            </a:r>
            <a:r>
              <a:rPr lang="en-US" sz="2800" b="1" dirty="0" err="1">
                <a:solidFill>
                  <a:schemeClr val="tx2">
                    <a:lumMod val="50000"/>
                  </a:schemeClr>
                </a:solidFill>
              </a:rPr>
              <a:t>chơi</a:t>
            </a:r>
            <a:r>
              <a:rPr lang="en-US" sz="2800" b="1" dirty="0">
                <a:solidFill>
                  <a:schemeClr val="tx2">
                    <a:lumMod val="50000"/>
                  </a:schemeClr>
                </a:solidFill>
              </a:rPr>
              <a:t> </a:t>
            </a:r>
            <a:r>
              <a:rPr lang="en-US" sz="2800" b="1" dirty="0" err="1">
                <a:solidFill>
                  <a:schemeClr val="tx2">
                    <a:lumMod val="50000"/>
                  </a:schemeClr>
                </a:solidFill>
              </a:rPr>
              <a:t>bừa</a:t>
            </a:r>
            <a:r>
              <a:rPr lang="en-US" sz="2800" b="1" dirty="0">
                <a:solidFill>
                  <a:schemeClr val="tx2">
                    <a:lumMod val="50000"/>
                  </a:schemeClr>
                </a:solidFill>
              </a:rPr>
              <a:t> </a:t>
            </a:r>
            <a:r>
              <a:rPr lang="en-US" sz="2800" b="1" dirty="0" err="1">
                <a:solidFill>
                  <a:schemeClr val="tx2">
                    <a:lumMod val="50000"/>
                  </a:schemeClr>
                </a:solidFill>
              </a:rPr>
              <a:t>bãi</a:t>
            </a:r>
            <a:r>
              <a:rPr lang="en-US" sz="2800" b="1" dirty="0">
                <a:solidFill>
                  <a:schemeClr val="tx2">
                    <a:lumMod val="50000"/>
                  </a:schemeClr>
                </a:solidFill>
              </a:rPr>
              <a:t> .</a:t>
            </a:r>
          </a:p>
        </p:txBody>
      </p:sp>
      <p:sp>
        <p:nvSpPr>
          <p:cNvPr id="12299" name="Text Box 11"/>
          <p:cNvSpPr txBox="1">
            <a:spLocks noChangeArrowheads="1"/>
          </p:cNvSpPr>
          <p:nvPr/>
        </p:nvSpPr>
        <p:spPr bwMode="auto">
          <a:xfrm>
            <a:off x="0" y="3389313"/>
            <a:ext cx="39084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70C0"/>
                </a:solidFill>
              </a:rPr>
              <a:t>g) Không xin tiền ăn quà vặt.</a:t>
            </a:r>
          </a:p>
        </p:txBody>
      </p:sp>
      <p:sp>
        <p:nvSpPr>
          <p:cNvPr id="14" name="Text Box 14"/>
          <p:cNvSpPr txBox="1">
            <a:spLocks noChangeArrowheads="1"/>
          </p:cNvSpPr>
          <p:nvPr/>
        </p:nvSpPr>
        <p:spPr bwMode="auto">
          <a:xfrm>
            <a:off x="4419600" y="5715000"/>
            <a:ext cx="4419600" cy="523220"/>
          </a:xfrm>
          <a:prstGeom prst="rect">
            <a:avLst/>
          </a:prstGeom>
          <a:noFill/>
          <a:ln w="9525">
            <a:noFill/>
            <a:miter lim="800000"/>
            <a:headEnd/>
            <a:tailEnd/>
          </a:ln>
          <a:effectLst/>
        </p:spPr>
        <p:txBody>
          <a:bodyPr wrap="square">
            <a:spAutoFit/>
          </a:bodyPr>
          <a:lstStyle/>
          <a:p>
            <a:pPr>
              <a:spcBef>
                <a:spcPct val="50000"/>
              </a:spcBef>
              <a:defRPr/>
            </a:pPr>
            <a:r>
              <a:rPr lang="en-US" sz="2800" b="1" err="1">
                <a:solidFill>
                  <a:schemeClr val="tx2">
                    <a:lumMod val="50000"/>
                  </a:schemeClr>
                </a:solidFill>
              </a:rPr>
              <a:t>i</a:t>
            </a:r>
            <a:r>
              <a:rPr lang="en-US" sz="2800" b="1">
                <a:solidFill>
                  <a:schemeClr val="tx2">
                    <a:lumMod val="50000"/>
                  </a:schemeClr>
                </a:solidFill>
              </a:rPr>
              <a:t>) Quên </a:t>
            </a:r>
            <a:r>
              <a:rPr lang="en-US" sz="2800" b="1" dirty="0" err="1">
                <a:solidFill>
                  <a:schemeClr val="tx2">
                    <a:lumMod val="50000"/>
                  </a:schemeClr>
                </a:solidFill>
              </a:rPr>
              <a:t>khóa</a:t>
            </a:r>
            <a:r>
              <a:rPr lang="en-US" sz="2800" b="1" dirty="0">
                <a:solidFill>
                  <a:schemeClr val="tx2">
                    <a:lumMod val="50000"/>
                  </a:schemeClr>
                </a:solidFill>
              </a:rPr>
              <a:t> </a:t>
            </a:r>
            <a:r>
              <a:rPr lang="en-US" sz="2800" b="1" dirty="0" err="1">
                <a:solidFill>
                  <a:schemeClr val="tx2">
                    <a:lumMod val="50000"/>
                  </a:schemeClr>
                </a:solidFill>
              </a:rPr>
              <a:t>vòi</a:t>
            </a:r>
            <a:r>
              <a:rPr lang="en-US" sz="2800" b="1" dirty="0">
                <a:solidFill>
                  <a:schemeClr val="tx2">
                    <a:lumMod val="50000"/>
                  </a:schemeClr>
                </a:solidFill>
              </a:rPr>
              <a:t> </a:t>
            </a:r>
            <a:r>
              <a:rPr lang="en-US" sz="2800" b="1" err="1">
                <a:solidFill>
                  <a:schemeClr val="tx2">
                    <a:lumMod val="50000"/>
                  </a:schemeClr>
                </a:solidFill>
              </a:rPr>
              <a:t>nước</a:t>
            </a:r>
            <a:r>
              <a:rPr lang="en-US" sz="2800" b="1">
                <a:solidFill>
                  <a:schemeClr val="tx2">
                    <a:lumMod val="50000"/>
                  </a:schemeClr>
                </a:solidFill>
              </a:rPr>
              <a:t> </a:t>
            </a:r>
            <a:endParaRPr lang="en-US" sz="2800" b="1" dirty="0">
              <a:solidFill>
                <a:schemeClr val="tx2">
                  <a:lumMod val="50000"/>
                </a:schemeClr>
              </a:solidFill>
            </a:endParaRPr>
          </a:p>
        </p:txBody>
      </p:sp>
      <p:sp>
        <p:nvSpPr>
          <p:cNvPr id="9229" name="TextBox 14"/>
          <p:cNvSpPr txBox="1">
            <a:spLocks noChangeArrowheads="1"/>
          </p:cNvSpPr>
          <p:nvPr/>
        </p:nvSpPr>
        <p:spPr bwMode="auto">
          <a:xfrm>
            <a:off x="4419600" y="112713"/>
            <a:ext cx="4700588" cy="954087"/>
          </a:xfrm>
          <a:prstGeom prst="rect">
            <a:avLst/>
          </a:prstGeom>
          <a:noFill/>
          <a:ln w="9525">
            <a:solidFill>
              <a:schemeClr val="tx1">
                <a:lumMod val="75000"/>
                <a:lumOff val="25000"/>
              </a:schemeClr>
            </a:solidFill>
            <a:miter lim="800000"/>
            <a:headEnd/>
            <a:tailEnd/>
          </a:ln>
        </p:spPr>
        <p:txBody>
          <a:bodyPr wrap="none">
            <a:spAutoFit/>
          </a:bodyPr>
          <a:lstStyle/>
          <a:p>
            <a:pPr algn="ctr">
              <a:defRPr/>
            </a:pPr>
            <a:r>
              <a:rPr lang="en-US" sz="2800" b="1" dirty="0" err="1">
                <a:solidFill>
                  <a:srgbClr val="FF0000"/>
                </a:solidFill>
              </a:rPr>
              <a:t>Những</a:t>
            </a:r>
            <a:r>
              <a:rPr lang="en-US" sz="2800" b="1" dirty="0">
                <a:solidFill>
                  <a:srgbClr val="FF0000"/>
                </a:solidFill>
              </a:rPr>
              <a:t> </a:t>
            </a:r>
            <a:r>
              <a:rPr lang="en-US" sz="2800" b="1" dirty="0" err="1">
                <a:solidFill>
                  <a:srgbClr val="FF0000"/>
                </a:solidFill>
              </a:rPr>
              <a:t>việc</a:t>
            </a:r>
            <a:r>
              <a:rPr lang="en-US" sz="2800" b="1" dirty="0">
                <a:solidFill>
                  <a:srgbClr val="FF0000"/>
                </a:solidFill>
              </a:rPr>
              <a:t> </a:t>
            </a:r>
            <a:r>
              <a:rPr lang="en-US" sz="2800" b="1" dirty="0" err="1">
                <a:solidFill>
                  <a:srgbClr val="FF0000"/>
                </a:solidFill>
              </a:rPr>
              <a:t>chưa</a:t>
            </a:r>
            <a:r>
              <a:rPr lang="en-US" sz="2800" b="1" dirty="0">
                <a:solidFill>
                  <a:srgbClr val="FF0000"/>
                </a:solidFill>
              </a:rPr>
              <a:t> </a:t>
            </a:r>
            <a:r>
              <a:rPr lang="en-US" sz="2800" b="1" dirty="0" err="1">
                <a:solidFill>
                  <a:srgbClr val="FF0000"/>
                </a:solidFill>
              </a:rPr>
              <a:t>tiết</a:t>
            </a:r>
            <a:r>
              <a:rPr lang="en-US" sz="2800" b="1" dirty="0">
                <a:solidFill>
                  <a:srgbClr val="FF0000"/>
                </a:solidFill>
              </a:rPr>
              <a:t> </a:t>
            </a:r>
            <a:r>
              <a:rPr lang="en-US" sz="2800" b="1" dirty="0" err="1">
                <a:solidFill>
                  <a:srgbClr val="FF0000"/>
                </a:solidFill>
              </a:rPr>
              <a:t>kiệm</a:t>
            </a:r>
            <a:endParaRPr lang="en-US" sz="2800" b="1" dirty="0">
              <a:solidFill>
                <a:srgbClr val="FF0000"/>
              </a:solidFill>
            </a:endParaRPr>
          </a:p>
          <a:p>
            <a:pPr algn="ctr">
              <a:defRPr/>
            </a:pPr>
            <a:r>
              <a:rPr lang="en-US" sz="2800" b="1" dirty="0">
                <a:solidFill>
                  <a:srgbClr val="FF0000"/>
                </a:solidFill>
              </a:rPr>
              <a:t> </a:t>
            </a:r>
            <a:r>
              <a:rPr lang="en-US" sz="2800" b="1" dirty="0" err="1">
                <a:solidFill>
                  <a:srgbClr val="FF0000"/>
                </a:solidFill>
              </a:rPr>
              <a:t>tiền</a:t>
            </a:r>
            <a:r>
              <a:rPr lang="en-US" sz="2800" b="1" dirty="0">
                <a:solidFill>
                  <a:srgbClr val="FF0000"/>
                </a:solidFill>
              </a:rPr>
              <a:t> </a:t>
            </a:r>
            <a:r>
              <a:rPr lang="en-US" sz="2800" b="1" dirty="0" err="1">
                <a:solidFill>
                  <a:srgbClr val="FF0000"/>
                </a:solidFill>
              </a:rPr>
              <a:t>của</a:t>
            </a:r>
            <a:endParaRPr lang="en-US" sz="2800" b="1" dirty="0">
              <a:solidFill>
                <a:srgbClr val="FF0000"/>
              </a:solidFill>
            </a:endParaRPr>
          </a:p>
        </p:txBody>
      </p:sp>
      <p:sp>
        <p:nvSpPr>
          <p:cNvPr id="9230" name="TextBox 15"/>
          <p:cNvSpPr txBox="1">
            <a:spLocks noChangeArrowheads="1"/>
          </p:cNvSpPr>
          <p:nvPr/>
        </p:nvSpPr>
        <p:spPr bwMode="auto">
          <a:xfrm>
            <a:off x="241300" y="76200"/>
            <a:ext cx="3721100" cy="954088"/>
          </a:xfrm>
          <a:prstGeom prst="rect">
            <a:avLst/>
          </a:prstGeom>
          <a:noFill/>
          <a:ln w="9525">
            <a:solidFill>
              <a:schemeClr val="tx2">
                <a:lumMod val="75000"/>
              </a:schemeClr>
            </a:solidFill>
            <a:miter lim="800000"/>
            <a:headEnd/>
            <a:tailEnd/>
          </a:ln>
        </p:spPr>
        <p:txBody>
          <a:bodyPr wrap="none">
            <a:spAutoFit/>
          </a:bodyPr>
          <a:lstStyle/>
          <a:p>
            <a:pPr algn="ctr">
              <a:defRPr/>
            </a:pPr>
            <a:r>
              <a:rPr lang="en-US" sz="2800" b="1" dirty="0" err="1">
                <a:solidFill>
                  <a:srgbClr val="FF0000"/>
                </a:solidFill>
              </a:rPr>
              <a:t>Những</a:t>
            </a:r>
            <a:r>
              <a:rPr lang="en-US" sz="2800" b="1" dirty="0">
                <a:solidFill>
                  <a:srgbClr val="FF0000"/>
                </a:solidFill>
              </a:rPr>
              <a:t> </a:t>
            </a:r>
            <a:r>
              <a:rPr lang="en-US" sz="2800" b="1" dirty="0" err="1">
                <a:solidFill>
                  <a:srgbClr val="FF0000"/>
                </a:solidFill>
              </a:rPr>
              <a:t>việc</a:t>
            </a:r>
            <a:r>
              <a:rPr lang="en-US" sz="2800" b="1" dirty="0">
                <a:solidFill>
                  <a:srgbClr val="FF0000"/>
                </a:solidFill>
              </a:rPr>
              <a:t> </a:t>
            </a:r>
            <a:r>
              <a:rPr lang="en-US" sz="2800" b="1" dirty="0" err="1">
                <a:solidFill>
                  <a:srgbClr val="FF0000"/>
                </a:solidFill>
              </a:rPr>
              <a:t>tiết</a:t>
            </a:r>
            <a:r>
              <a:rPr lang="en-US" sz="2800" b="1" dirty="0">
                <a:solidFill>
                  <a:srgbClr val="FF0000"/>
                </a:solidFill>
              </a:rPr>
              <a:t> </a:t>
            </a:r>
            <a:r>
              <a:rPr lang="en-US" sz="2800" b="1" dirty="0" err="1">
                <a:solidFill>
                  <a:srgbClr val="FF0000"/>
                </a:solidFill>
              </a:rPr>
              <a:t>kiệm</a:t>
            </a:r>
            <a:endParaRPr lang="en-US" sz="2800" b="1" dirty="0">
              <a:solidFill>
                <a:srgbClr val="FF0000"/>
              </a:solidFill>
            </a:endParaRPr>
          </a:p>
          <a:p>
            <a:pPr algn="ctr">
              <a:defRPr/>
            </a:pPr>
            <a:r>
              <a:rPr lang="en-US" sz="2800" b="1" dirty="0">
                <a:solidFill>
                  <a:srgbClr val="FF0000"/>
                </a:solidFill>
              </a:rPr>
              <a:t> </a:t>
            </a:r>
            <a:r>
              <a:rPr lang="en-US" sz="2800" b="1" dirty="0" err="1">
                <a:solidFill>
                  <a:srgbClr val="FF0000"/>
                </a:solidFill>
              </a:rPr>
              <a:t>tiền</a:t>
            </a:r>
            <a:r>
              <a:rPr lang="en-US" sz="2800" b="1" dirty="0">
                <a:solidFill>
                  <a:srgbClr val="FF0000"/>
                </a:solidFill>
              </a:rPr>
              <a:t> </a:t>
            </a:r>
            <a:r>
              <a:rPr lang="en-US" sz="2800" b="1" dirty="0" err="1">
                <a:solidFill>
                  <a:srgbClr val="FF0000"/>
                </a:solidFill>
              </a:rPr>
              <a:t>của</a:t>
            </a:r>
            <a:endParaRPr 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229"/>
                                        </p:tgtEl>
                                        <p:attrNameLst>
                                          <p:attrName>style.visibility</p:attrName>
                                        </p:attrNameLst>
                                      </p:cBhvr>
                                      <p:to>
                                        <p:strVal val="visible"/>
                                      </p:to>
                                    </p:set>
                                    <p:animEffect transition="in" filter="wedge">
                                      <p:cBhvr>
                                        <p:cTn id="7" dur="2000"/>
                                        <p:tgtEl>
                                          <p:spTgt spid="9229"/>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9223"/>
                                        </p:tgtEl>
                                        <p:attrNameLst>
                                          <p:attrName>style.visibility</p:attrName>
                                        </p:attrNameLst>
                                      </p:cBhvr>
                                      <p:to>
                                        <p:strVal val="visible"/>
                                      </p:to>
                                    </p:set>
                                    <p:animEffect transition="in" filter="diamond(in)">
                                      <p:cBhvr>
                                        <p:cTn id="10" dur="2000"/>
                                        <p:tgtEl>
                                          <p:spTgt spid="9223"/>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9224"/>
                                        </p:tgtEl>
                                        <p:attrNameLst>
                                          <p:attrName>style.visibility</p:attrName>
                                        </p:attrNameLst>
                                      </p:cBhvr>
                                      <p:to>
                                        <p:strVal val="visible"/>
                                      </p:to>
                                    </p:set>
                                    <p:animEffect transition="in" filter="diamond(in)">
                                      <p:cBhvr>
                                        <p:cTn id="13" dur="2000"/>
                                        <p:tgtEl>
                                          <p:spTgt spid="9224"/>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amond(in)">
                                      <p:cBhvr>
                                        <p:cTn id="16" dur="2000"/>
                                        <p:tgtEl>
                                          <p:spTgt spid="11"/>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diamond(in)">
                                      <p:cBhvr>
                                        <p:cTn id="19" dur="2000"/>
                                        <p:tgtEl>
                                          <p:spTgt spid="12"/>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p:bldP spid="9224" grpId="0"/>
      <p:bldP spid="11" grpId="0"/>
      <p:bldP spid="12" grpId="0"/>
      <p:bldP spid="14" grpId="0"/>
      <p:bldP spid="92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C\Pictures\Untitl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763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C\Pictures\6-cach-de-dang-tiet-kiem-nuoc-it-n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C:\Users\PC\Pictures\6-cach-de-dang-tiet-kiem-nuoc-it-ngo-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775"/>
            <a:ext cx="9144000" cy="714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4267200" y="4267200"/>
            <a:ext cx="228600" cy="2286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descr="C:\Users\PC\Pictures\6-cach-de-dang-tiet-kiem-nuoc-it-ngo-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013"/>
            <a:ext cx="9144000" cy="675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9&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60&quot;/&gt;&lt;/object&gt;&lt;object type=&quot;3&quot; unique_id=&quot;10037&quot;&gt;&lt;property id=&quot;20148&quot; value=&quot;5&quot;/&gt;&lt;property id=&quot;20300&quot; value=&quot;Slide 5&quot;/&gt;&lt;property id=&quot;20307&quot; value=&quot;263&quot;/&gt;&lt;/object&gt;&lt;object type=&quot;3&quot; unique_id=&quot;10038&quot;&gt;&lt;property id=&quot;20148&quot; value=&quot;5&quot;/&gt;&lt;property id=&quot;20300&quot; value=&quot;Slide 6&quot;/&gt;&lt;property id=&quot;20307&quot; value=&quot;265&quot;/&gt;&lt;/object&gt;&lt;object type=&quot;3&quot; unique_id=&quot;10039&quot;&gt;&lt;property id=&quot;20148&quot; value=&quot;5&quot;/&gt;&lt;property id=&quot;20300&quot; value=&quot;Slide 7&quot;/&gt;&lt;property id=&quot;20307&quot; value=&quot;264&quot;/&gt;&lt;/object&gt;&lt;object type=&quot;3&quot; unique_id=&quot;10040&quot;&gt;&lt;property id=&quot;20148&quot; value=&quot;5&quot;/&gt;&lt;property id=&quot;20300&quot; value=&quot;Slide 8&quot;/&gt;&lt;property id=&quot;20307&quot; value=&quot;266&quot;/&gt;&lt;/object&gt;&lt;object type=&quot;3&quot; unique_id=&quot;10271&quot;&gt;&lt;property id=&quot;20148&quot; value=&quot;5&quot;/&gt;&lt;property id=&quot;20300&quot; value=&quot;Slide 4&quot;/&gt;&lt;property id=&quot;20307&quot; value=&quot;270&quot;/&gt;&lt;/object&gt;&lt;object type=&quot;3&quot; unique_id=&quot;10273&quot;&gt;&lt;property id=&quot;20148&quot; value=&quot;5&quot;/&gt;&lt;property id=&quot;20300&quot; value=&quot;Slide 13&quot;/&gt;&lt;property id=&quot;20307&quot; value=&quot;273&quot;/&gt;&lt;/object&gt;&lt;object type=&quot;3&quot; unique_id=&quot;10274&quot;&gt;&lt;property id=&quot;20148&quot; value=&quot;5&quot;/&gt;&lt;property id=&quot;20300&quot; value=&quot;Slide 14&quot;/&gt;&lt;property id=&quot;20307&quot; value=&quot;274&quot;/&gt;&lt;/object&gt;&lt;object type=&quot;3&quot; unique_id=&quot;10275&quot;&gt;&lt;property id=&quot;20148&quot; value=&quot;5&quot;/&gt;&lt;property id=&quot;20300&quot; value=&quot;Slide 15&quot;/&gt;&lt;property id=&quot;20307&quot; value=&quot;275&quot;/&gt;&lt;/object&gt;&lt;object type=&quot;3&quot; unique_id=&quot;10276&quot;&gt;&lt;property id=&quot;20148&quot; value=&quot;5&quot;/&gt;&lt;property id=&quot;20300&quot; value=&quot;Slide 10&quot;/&gt;&lt;property id=&quot;20307&quot; value=&quot;276&quot;/&gt;&lt;/object&gt;&lt;object type=&quot;3&quot; unique_id=&quot;10277&quot;&gt;&lt;property id=&quot;20148&quot; value=&quot;5&quot;/&gt;&lt;property id=&quot;20300&quot; value=&quot;Slide 16&quot;/&gt;&lt;property id=&quot;20307&quot; value=&quot;267&quot;/&gt;&lt;/object&gt;&lt;object type=&quot;3&quot; unique_id=&quot;10278&quot;&gt;&lt;property id=&quot;20148&quot; value=&quot;5&quot;/&gt;&lt;property id=&quot;20300&quot; value=&quot;Slide 17&quot;/&gt;&lt;property id=&quot;20307&quot; value=&quot;268&quot;/&gt;&lt;/object&gt;&lt;object type=&quot;3&quot; unique_id=&quot;10279&quot;&gt;&lt;property id=&quot;20148&quot; value=&quot;5&quot;/&gt;&lt;property id=&quot;20300&quot; value=&quot;Slide 18&quot;/&gt;&lt;property id=&quot;20307&quot; value=&quot;269&quot;/&gt;&lt;/object&gt;&lt;object type=&quot;3&quot; unique_id=&quot;10280&quot;&gt;&lt;property id=&quot;20148&quot; value=&quot;5&quot;/&gt;&lt;property id=&quot;20300&quot; value=&quot;Slide 19&quot;/&gt;&lt;property id=&quot;20307&quot; value=&quot;271&quot;/&gt;&lt;/object&gt;&lt;object type=&quot;3&quot; unique_id=&quot;10281&quot;&gt;&lt;property id=&quot;20148&quot; value=&quot;5&quot;/&gt;&lt;property id=&quot;20300&quot; value=&quot;Slide 20&quot;/&gt;&lt;property id=&quot;20307&quot; value=&quot;272&quot;/&gt;&lt;/object&gt;&lt;object type=&quot;3&quot; unique_id=&quot;10282&quot;&gt;&lt;property id=&quot;20148&quot; value=&quot;5&quot;/&gt;&lt;property id=&quot;20300&quot; value=&quot;Slide 21&quot;/&gt;&lt;property id=&quot;20307&quot; value=&quot;283&quot;/&gt;&lt;/object&gt;&lt;object type=&quot;3&quot; unique_id=&quot;10283&quot;&gt;&lt;property id=&quot;20148&quot; value=&quot;5&quot;/&gt;&lt;property id=&quot;20300&quot; value=&quot;Slide 22&quot;/&gt;&lt;property id=&quot;20307&quot; value=&quot;278&quot;/&gt;&lt;/object&gt;&lt;object type=&quot;3&quot; unique_id=&quot;10284&quot;&gt;&lt;property id=&quot;20148&quot; value=&quot;5&quot;/&gt;&lt;property id=&quot;20300&quot; value=&quot;Slide 23&quot;/&gt;&lt;property id=&quot;20307&quot; value=&quot;285&quot;/&gt;&lt;/object&gt;&lt;object type=&quot;3&quot; unique_id=&quot;10285&quot;&gt;&lt;property id=&quot;20148&quot; value=&quot;5&quot;/&gt;&lt;property id=&quot;20300&quot; value=&quot;Slide 24&quot;/&gt;&lt;property id=&quot;20307&quot; value=&quot;284&quot;/&gt;&lt;/object&gt;&lt;object type=&quot;3&quot; unique_id=&quot;10286&quot;&gt;&lt;property id=&quot;20148&quot; value=&quot;5&quot;/&gt;&lt;property id=&quot;20300&quot; value=&quot;Slide 25&quot;/&gt;&lt;property id=&quot;20307&quot; value=&quot;286&quot;/&gt;&lt;/object&gt;&lt;object type=&quot;3&quot; unique_id=&quot;10287&quot;&gt;&lt;property id=&quot;20148&quot; value=&quot;5&quot;/&gt;&lt;property id=&quot;20300&quot; value=&quot;Slide 26&quot;/&gt;&lt;property id=&quot;20307&quot; value=&quot;289&quot;/&gt;&lt;/object&gt;&lt;object type=&quot;3&quot; unique_id=&quot;10288&quot;&gt;&lt;property id=&quot;20148&quot; value=&quot;5&quot;/&gt;&lt;property id=&quot;20300&quot; value=&quot;Slide 27&quot;/&gt;&lt;property id=&quot;20307&quot; value=&quot;288&quot;/&gt;&lt;/object&gt;&lt;object type=&quot;3&quot; unique_id=&quot;10370&quot;&gt;&lt;property id=&quot;20148&quot; value=&quot;5&quot;/&gt;&lt;property id=&quot;20300&quot; value=&quot;Slide 11&quot;/&gt;&lt;property id=&quot;20307&quot; value=&quot;291&quot;/&gt;&lt;/object&gt;&lt;object type=&quot;3&quot; unique_id=&quot;10371&quot;&gt;&lt;property id=&quot;20148&quot; value=&quot;5&quot;/&gt;&lt;property id=&quot;20300&quot; value=&quot;Slide 12&quot;/&gt;&lt;property id=&quot;20307&quot; value=&quot;292&quot;/&gt;&lt;/object&gt;&lt;object type=&quot;3&quot; unique_id=&quot;10400&quot;&gt;&lt;property id=&quot;20148&quot; value=&quot;5&quot;/&gt;&lt;property id=&quot;20300&quot; value=&quot;Slide 9&quot;/&gt;&lt;property id=&quot;20307&quot; value=&quot;293&quot;/&gt;&lt;/object&gt;&lt;/object&gt;&lt;/object&gt;&lt;/database&gt;"/>
  <p:tag name="SECTOMILLISECCONVERTED" val="1"/>
</p:tagLst>
</file>

<file path=ppt/theme/theme1.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842</TotalTime>
  <Words>1076</Words>
  <Application>Microsoft Office PowerPoint</Application>
  <PresentationFormat>On-screen Show (4:3)</PresentationFormat>
  <Paragraphs>114</Paragraphs>
  <Slides>30</Slides>
  <Notes>1</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.VnAristote</vt:lpstr>
      <vt:lpstr>.VnCentury Schoolbook</vt:lpstr>
      <vt:lpstr>Arial</vt:lpstr>
      <vt:lpstr>Calibri</vt:lpstr>
      <vt:lpstr>Tahoma</vt:lpstr>
      <vt:lpstr>Times New Roman</vt:lpstr>
      <vt:lpstr>Wingdings</vt:lpstr>
      <vt:lpstr>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Thứ        ngày       tháng           năm 2021 </vt:lpstr>
      <vt:lpstr>Tiết kiệm là một thói quen tốt, là biểu hiện của con người văn minh, xã hội văn minh.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phuonganhnguyen7040@gmail.com</cp:lastModifiedBy>
  <cp:revision>221</cp:revision>
  <dcterms:created xsi:type="dcterms:W3CDTF">2016-10-27T07:45:35Z</dcterms:created>
  <dcterms:modified xsi:type="dcterms:W3CDTF">2023-07-24T10:24:45Z</dcterms:modified>
</cp:coreProperties>
</file>