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8A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684E15-ED8C-4E60-AF98-D7DD3BD6C703}" type="datetimeFigureOut">
              <a:rPr lang="vi-VN" smtClean="0"/>
              <a:t>01/08/2020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1EE2B3-3189-4F4D-8AB2-852B50CB929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73603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1EE2B3-3189-4F4D-8AB2-852B50CB9298}" type="slidenum">
              <a:rPr lang="vi-VN" smtClean="0"/>
              <a:t>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51160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4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SO </a:t>
              </a: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S¸NH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Sè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err="1" smtClean="0">
                <a:solidFill>
                  <a:srgbClr val="FF9933"/>
                </a:solidFill>
                <a:latin typeface="HP-087" pitchFamily="34" charset="0"/>
              </a:rPr>
              <a:t>TIẾT</a:t>
            </a:r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 3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36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BẰNG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NHAU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DẤU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</a:t>
            </a:r>
            <a:endParaRPr lang="vi-V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vi-VN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3" t="31458" r="57130" b="51667"/>
          <a:stretch/>
        </p:blipFill>
        <p:spPr bwMode="auto">
          <a:xfrm>
            <a:off x="-1" y="1385119"/>
            <a:ext cx="4343401" cy="189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70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71" t="31855" r="53187" b="59216"/>
          <a:stretch/>
        </p:blipFill>
        <p:spPr bwMode="auto">
          <a:xfrm>
            <a:off x="1" y="228600"/>
            <a:ext cx="4055806" cy="1069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8" t="30746" r="24042" b="59128"/>
          <a:stretch/>
        </p:blipFill>
        <p:spPr bwMode="auto">
          <a:xfrm>
            <a:off x="4800600" y="14749"/>
            <a:ext cx="4419600" cy="1283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048000" y="1219201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4</a:t>
            </a:r>
            <a:endParaRPr lang="vi-VN" sz="4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142271" y="1219201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4</a:t>
            </a:r>
            <a:endParaRPr lang="vi-VN" sz="4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114800" y="1219200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=</a:t>
            </a:r>
            <a:endParaRPr lang="vi-VN" sz="4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743200" y="1905000"/>
            <a:ext cx="36150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/>
              <a:t>Bốn</a:t>
            </a:r>
            <a:r>
              <a:rPr lang="en-US" sz="4400" b="1" dirty="0" smtClean="0"/>
              <a:t> </a:t>
            </a:r>
            <a:r>
              <a:rPr lang="en-US" sz="4400" b="1" i="1" dirty="0" err="1" smtClean="0">
                <a:solidFill>
                  <a:srgbClr val="FF0000"/>
                </a:solidFill>
              </a:rPr>
              <a:t>bằng</a:t>
            </a:r>
            <a:r>
              <a:rPr lang="en-US" sz="4400" b="1" i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/>
              <a:t>bốn</a:t>
            </a:r>
            <a:r>
              <a:rPr lang="en-US" sz="4400" b="1" dirty="0" smtClean="0"/>
              <a:t>.</a:t>
            </a:r>
            <a:endParaRPr lang="vi-VN" sz="4400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32" t="38333" r="53734" b="53958"/>
          <a:stretch/>
        </p:blipFill>
        <p:spPr bwMode="auto">
          <a:xfrm>
            <a:off x="-199104" y="3429000"/>
            <a:ext cx="4438054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084871" y="4495800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5</a:t>
            </a:r>
            <a:endParaRPr lang="vi-VN" sz="4400" b="1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89" t="37803" r="23136" b="53931"/>
          <a:stretch/>
        </p:blipFill>
        <p:spPr bwMode="auto">
          <a:xfrm>
            <a:off x="5142271" y="3429000"/>
            <a:ext cx="4077929" cy="916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5355663" y="447859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5</a:t>
            </a:r>
            <a:endParaRPr lang="vi-VN" sz="4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315746" y="446391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=</a:t>
            </a:r>
            <a:endParaRPr lang="vi-VN" sz="4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723536" y="5486400"/>
            <a:ext cx="39340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/>
              <a:t>Năm</a:t>
            </a:r>
            <a:r>
              <a:rPr lang="en-US" sz="4400" b="1" dirty="0" smtClean="0"/>
              <a:t> </a:t>
            </a:r>
            <a:r>
              <a:rPr lang="en-US" sz="4400" b="1" i="1" dirty="0" err="1" smtClean="0">
                <a:solidFill>
                  <a:srgbClr val="FF0000"/>
                </a:solidFill>
              </a:rPr>
              <a:t>bằng</a:t>
            </a:r>
            <a:r>
              <a:rPr lang="en-US" sz="4400" b="1" i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/>
              <a:t>năm</a:t>
            </a:r>
            <a:r>
              <a:rPr lang="en-US" sz="4400" b="1" dirty="0" smtClean="0"/>
              <a:t>.</a:t>
            </a:r>
            <a:endParaRPr lang="vi-VN" sz="4400" b="1" dirty="0"/>
          </a:p>
        </p:txBody>
      </p:sp>
    </p:spTree>
    <p:extLst>
      <p:ext uri="{BB962C8B-B14F-4D97-AF65-F5344CB8AC3E}">
        <p14:creationId xmlns:p14="http://schemas.microsoft.com/office/powerpoint/2010/main" val="2794213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14" t="27218" r="55680" b="58958"/>
          <a:stretch/>
        </p:blipFill>
        <p:spPr bwMode="auto">
          <a:xfrm>
            <a:off x="76200" y="152400"/>
            <a:ext cx="3520684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089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57200" y="762000"/>
            <a:ext cx="1143000" cy="10668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752600" y="909502"/>
            <a:ext cx="42593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solidFill>
                  <a:srgbClr val="0070C0"/>
                </a:solidFill>
              </a:rPr>
              <a:t>Tập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viết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dấu</a:t>
            </a:r>
            <a:r>
              <a:rPr lang="en-US" sz="5400" dirty="0" smtClean="0">
                <a:solidFill>
                  <a:srgbClr val="0070C0"/>
                </a:solidFill>
              </a:rPr>
              <a:t> =.</a:t>
            </a:r>
            <a:endParaRPr lang="vi-VN" sz="5400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08" t="36895" r="43192" b="50000"/>
          <a:stretch/>
        </p:blipFill>
        <p:spPr bwMode="auto">
          <a:xfrm>
            <a:off x="3124200" y="2819400"/>
            <a:ext cx="2209800" cy="2170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1368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06" t="22500" r="42606" b="32505"/>
          <a:stretch/>
        </p:blipFill>
        <p:spPr bwMode="auto">
          <a:xfrm>
            <a:off x="152400" y="990600"/>
            <a:ext cx="6172200" cy="5872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381000"/>
            <a:ext cx="8229600" cy="1143000"/>
          </a:xfrm>
        </p:spPr>
        <p:txBody>
          <a:bodyPr/>
          <a:lstStyle/>
          <a:p>
            <a:endParaRPr lang="vi-VN"/>
          </a:p>
        </p:txBody>
      </p:sp>
      <p:sp>
        <p:nvSpPr>
          <p:cNvPr id="4" name="Oval 3"/>
          <p:cNvSpPr/>
          <p:nvPr/>
        </p:nvSpPr>
        <p:spPr>
          <a:xfrm>
            <a:off x="152400" y="106362"/>
            <a:ext cx="1143000" cy="10668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447800" y="253864"/>
            <a:ext cx="55098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solidFill>
                  <a:srgbClr val="0070C0"/>
                </a:solidFill>
              </a:rPr>
              <a:t>Tìm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hình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thích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hợp</a:t>
            </a:r>
            <a:endParaRPr lang="vi-VN" sz="5400" dirty="0">
              <a:solidFill>
                <a:srgbClr val="0070C0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400800" y="1371600"/>
            <a:ext cx="2590800" cy="1066800"/>
            <a:chOff x="6400800" y="1371600"/>
            <a:chExt cx="2590800" cy="1066800"/>
          </a:xfrm>
        </p:grpSpPr>
        <p:sp>
          <p:nvSpPr>
            <p:cNvPr id="6" name="Rounded Rectangle 5"/>
            <p:cNvSpPr/>
            <p:nvPr/>
          </p:nvSpPr>
          <p:spPr>
            <a:xfrm>
              <a:off x="6400800" y="1371600"/>
              <a:ext cx="2590800" cy="1066800"/>
            </a:xfrm>
            <a:prstGeom prst="roundRect">
              <a:avLst/>
            </a:prstGeom>
            <a:solidFill>
              <a:srgbClr val="E68A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6666181" y="1600200"/>
              <a:ext cx="582922" cy="6096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chemeClr val="tx1"/>
                  </a:solidFill>
                </a:rPr>
                <a:t>1</a:t>
              </a:r>
              <a:endParaRPr lang="vi-VN" sz="3600" b="1" dirty="0">
                <a:solidFill>
                  <a:schemeClr val="tx1"/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7342258" y="1600026"/>
              <a:ext cx="665884" cy="60977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b="1" dirty="0" smtClean="0">
                  <a:solidFill>
                    <a:schemeClr val="tx1"/>
                  </a:solidFill>
                </a:rPr>
                <a:t>=</a:t>
              </a:r>
              <a:endParaRPr lang="vi-VN" sz="5400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8153400" y="1600200"/>
              <a:ext cx="582922" cy="6096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chemeClr val="tx1"/>
                  </a:solidFill>
                </a:rPr>
                <a:t>1</a:t>
              </a:r>
              <a:endParaRPr lang="vi-VN" sz="36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324600" y="2743200"/>
            <a:ext cx="2590800" cy="1066800"/>
            <a:chOff x="6400800" y="1371600"/>
            <a:chExt cx="2590800" cy="1066800"/>
          </a:xfrm>
        </p:grpSpPr>
        <p:sp>
          <p:nvSpPr>
            <p:cNvPr id="14" name="Rounded Rectangle 13"/>
            <p:cNvSpPr/>
            <p:nvPr/>
          </p:nvSpPr>
          <p:spPr>
            <a:xfrm>
              <a:off x="6400800" y="1371600"/>
              <a:ext cx="2590800" cy="1066800"/>
            </a:xfrm>
            <a:prstGeom prst="roundRect">
              <a:avLst/>
            </a:prstGeom>
            <a:solidFill>
              <a:srgbClr val="E68A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6666181" y="1600200"/>
              <a:ext cx="582922" cy="6096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chemeClr val="tx1"/>
                  </a:solidFill>
                </a:rPr>
                <a:t>5</a:t>
              </a:r>
              <a:endParaRPr lang="vi-VN" sz="3600" b="1" dirty="0">
                <a:solidFill>
                  <a:schemeClr val="tx1"/>
                </a:solidFill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7342258" y="1600026"/>
              <a:ext cx="665884" cy="60977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b="1" dirty="0" smtClean="0">
                  <a:solidFill>
                    <a:schemeClr val="tx1"/>
                  </a:solidFill>
                </a:rPr>
                <a:t>=</a:t>
              </a:r>
              <a:endParaRPr lang="vi-VN" sz="5400" b="1" dirty="0">
                <a:solidFill>
                  <a:schemeClr val="tx1"/>
                </a:solidFill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8153400" y="1600200"/>
              <a:ext cx="582922" cy="6096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chemeClr val="tx1"/>
                  </a:solidFill>
                </a:rPr>
                <a:t>5</a:t>
              </a:r>
              <a:endParaRPr lang="vi-VN" sz="36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324600" y="4038600"/>
            <a:ext cx="2590800" cy="1066800"/>
            <a:chOff x="6400800" y="1371600"/>
            <a:chExt cx="2590800" cy="1066800"/>
          </a:xfrm>
        </p:grpSpPr>
        <p:sp>
          <p:nvSpPr>
            <p:cNvPr id="19" name="Rounded Rectangle 18"/>
            <p:cNvSpPr/>
            <p:nvPr/>
          </p:nvSpPr>
          <p:spPr>
            <a:xfrm>
              <a:off x="6400800" y="1371600"/>
              <a:ext cx="2590800" cy="1066800"/>
            </a:xfrm>
            <a:prstGeom prst="roundRect">
              <a:avLst/>
            </a:prstGeom>
            <a:solidFill>
              <a:srgbClr val="E68A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6666181" y="1600200"/>
              <a:ext cx="582922" cy="6096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chemeClr val="tx1"/>
                  </a:solidFill>
                </a:rPr>
                <a:t>4</a:t>
              </a:r>
              <a:endParaRPr lang="vi-VN" sz="3600" b="1" dirty="0">
                <a:solidFill>
                  <a:schemeClr val="tx1"/>
                </a:solidFill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7342258" y="1600026"/>
              <a:ext cx="665884" cy="60977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b="1" dirty="0" smtClean="0">
                  <a:solidFill>
                    <a:schemeClr val="tx1"/>
                  </a:solidFill>
                </a:rPr>
                <a:t>=</a:t>
              </a:r>
              <a:endParaRPr lang="vi-VN" sz="5400" b="1" dirty="0">
                <a:solidFill>
                  <a:schemeClr val="tx1"/>
                </a:solidFill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8153400" y="1600200"/>
              <a:ext cx="582922" cy="6096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chemeClr val="tx1"/>
                  </a:solidFill>
                </a:rPr>
                <a:t>4</a:t>
              </a:r>
              <a:endParaRPr lang="vi-VN" sz="36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324600" y="5486400"/>
            <a:ext cx="2590800" cy="1066800"/>
            <a:chOff x="6400800" y="1371600"/>
            <a:chExt cx="2590800" cy="1066800"/>
          </a:xfrm>
        </p:grpSpPr>
        <p:sp>
          <p:nvSpPr>
            <p:cNvPr id="24" name="Rounded Rectangle 23"/>
            <p:cNvSpPr/>
            <p:nvPr/>
          </p:nvSpPr>
          <p:spPr>
            <a:xfrm>
              <a:off x="6400800" y="1371600"/>
              <a:ext cx="2590800" cy="1066800"/>
            </a:xfrm>
            <a:prstGeom prst="roundRect">
              <a:avLst/>
            </a:prstGeom>
            <a:solidFill>
              <a:srgbClr val="E68A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6666181" y="1600200"/>
              <a:ext cx="582922" cy="6096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chemeClr val="tx1"/>
                  </a:solidFill>
                </a:rPr>
                <a:t>3</a:t>
              </a:r>
              <a:endParaRPr lang="vi-VN" sz="3600" b="1" dirty="0">
                <a:solidFill>
                  <a:schemeClr val="tx1"/>
                </a:solidFill>
              </a:endParaRPr>
            </a:p>
          </p:txBody>
        </p:sp>
        <p:sp>
          <p:nvSpPr>
            <p:cNvPr id="26" name="Oval 25"/>
            <p:cNvSpPr/>
            <p:nvPr/>
          </p:nvSpPr>
          <p:spPr>
            <a:xfrm>
              <a:off x="7342258" y="1600026"/>
              <a:ext cx="665884" cy="60977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b="1" dirty="0" smtClean="0">
                  <a:solidFill>
                    <a:schemeClr val="tx1"/>
                  </a:solidFill>
                </a:rPr>
                <a:t>=</a:t>
              </a:r>
              <a:endParaRPr lang="vi-VN" sz="5400" b="1" dirty="0">
                <a:solidFill>
                  <a:schemeClr val="tx1"/>
                </a:solidFill>
              </a:endParaRPr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8153400" y="1600200"/>
              <a:ext cx="582922" cy="6096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chemeClr val="tx1"/>
                  </a:solidFill>
                </a:rPr>
                <a:t>3</a:t>
              </a:r>
              <a:endParaRPr lang="vi-VN" sz="3600" b="1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28" name="Straight Arrow Connector 27"/>
          <p:cNvCxnSpPr/>
          <p:nvPr/>
        </p:nvCxnSpPr>
        <p:spPr>
          <a:xfrm flipH="1">
            <a:off x="2743200" y="1600200"/>
            <a:ext cx="1066800" cy="297171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2667000" y="3232268"/>
            <a:ext cx="1143000" cy="248273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2743200" y="3086056"/>
            <a:ext cx="1066800" cy="293374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423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Oval 3"/>
          <p:cNvSpPr/>
          <p:nvPr/>
        </p:nvSpPr>
        <p:spPr>
          <a:xfrm>
            <a:off x="152400" y="103598"/>
            <a:ext cx="1143000" cy="10668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447800" y="251100"/>
            <a:ext cx="43797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solidFill>
                  <a:srgbClr val="0070C0"/>
                </a:solidFill>
              </a:rPr>
              <a:t>Câu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nào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đúng</a:t>
            </a:r>
            <a:r>
              <a:rPr lang="en-US" sz="5400" dirty="0" smtClean="0">
                <a:solidFill>
                  <a:srgbClr val="0070C0"/>
                </a:solidFill>
              </a:rPr>
              <a:t>?</a:t>
            </a:r>
            <a:endParaRPr lang="vi-VN" sz="5400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73" t="23589" r="39678" b="34375"/>
          <a:stretch/>
        </p:blipFill>
        <p:spPr bwMode="auto">
          <a:xfrm>
            <a:off x="2590800" y="2065480"/>
            <a:ext cx="4876800" cy="4792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57200" y="990600"/>
            <a:ext cx="84955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a) </a:t>
            </a:r>
            <a:r>
              <a:rPr lang="en-US" sz="3600" dirty="0" err="1" smtClean="0">
                <a:solidFill>
                  <a:srgbClr val="0070C0"/>
                </a:solidFill>
              </a:rPr>
              <a:t>Số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lá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màu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vàng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nhiều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hơn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số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lá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màu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xanh</a:t>
            </a:r>
            <a:r>
              <a:rPr lang="en-US" sz="3600" dirty="0" smtClean="0">
                <a:solidFill>
                  <a:srgbClr val="0070C0"/>
                </a:solidFill>
              </a:rPr>
              <a:t>.</a:t>
            </a:r>
            <a:endParaRPr lang="vi-VN" sz="3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1480" y="1636931"/>
            <a:ext cx="75225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b) </a:t>
            </a:r>
            <a:r>
              <a:rPr lang="en-US" sz="3600" dirty="0" err="1" smtClean="0">
                <a:solidFill>
                  <a:srgbClr val="0070C0"/>
                </a:solidFill>
              </a:rPr>
              <a:t>Số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lá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màu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vàng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bằng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số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lá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màu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xanh</a:t>
            </a:r>
            <a:r>
              <a:rPr lang="en-US" sz="3600" dirty="0" smtClean="0">
                <a:solidFill>
                  <a:srgbClr val="0070C0"/>
                </a:solidFill>
              </a:rPr>
              <a:t>.</a:t>
            </a:r>
            <a:endParaRPr lang="vi-VN" sz="3600" dirty="0">
              <a:solidFill>
                <a:srgbClr val="0070C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152400" y="1558026"/>
            <a:ext cx="731520" cy="8041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01336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  <p:bldP spid="8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Oval 3"/>
          <p:cNvSpPr/>
          <p:nvPr/>
        </p:nvSpPr>
        <p:spPr>
          <a:xfrm>
            <a:off x="152400" y="76200"/>
            <a:ext cx="1143000" cy="10668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4</a:t>
            </a:r>
            <a:endParaRPr lang="vi-VN" sz="54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1363771" y="199104"/>
            <a:ext cx="2057400" cy="914400"/>
          </a:xfrm>
          <a:prstGeom prst="round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&gt; ; &lt; ; =</a:t>
            </a:r>
            <a:endParaRPr lang="vi-VN" sz="4400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05200" y="228600"/>
            <a:ext cx="5052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rgbClr val="0070C0"/>
                </a:solidFill>
              </a:rPr>
              <a:t>?</a:t>
            </a:r>
            <a:endParaRPr lang="vi-VN" sz="5400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11" t="24597" r="23865" b="44167"/>
          <a:stretch/>
        </p:blipFill>
        <p:spPr bwMode="auto">
          <a:xfrm>
            <a:off x="665040" y="1143000"/>
            <a:ext cx="7869359" cy="2687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2" t="30696" r="23249" b="38609"/>
          <a:stretch/>
        </p:blipFill>
        <p:spPr bwMode="auto">
          <a:xfrm>
            <a:off x="457200" y="3962400"/>
            <a:ext cx="8153400" cy="2652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1752600" y="3276600"/>
            <a:ext cx="582922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4</a:t>
            </a:r>
            <a:endParaRPr lang="vi-VN" sz="3600" b="1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045182" y="3276600"/>
            <a:ext cx="582922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4</a:t>
            </a:r>
            <a:endParaRPr lang="vi-VN" sz="3600" b="1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638800" y="3272512"/>
            <a:ext cx="582922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5</a:t>
            </a:r>
            <a:endParaRPr lang="vi-VN" sz="3600" b="1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934200" y="3272512"/>
            <a:ext cx="582922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7</a:t>
            </a:r>
            <a:endParaRPr lang="vi-VN" sz="3600" b="1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641626" y="6093756"/>
            <a:ext cx="582922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6</a:t>
            </a:r>
            <a:endParaRPr lang="vi-VN" sz="3600" b="1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994972" y="6093756"/>
            <a:ext cx="582922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8</a:t>
            </a:r>
            <a:endParaRPr lang="vi-VN" sz="3600" b="1" dirty="0">
              <a:solidFill>
                <a:schemeClr val="tx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580854" y="6086596"/>
            <a:ext cx="582922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3</a:t>
            </a:r>
            <a:endParaRPr lang="vi-VN" sz="3600" b="1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934200" y="6086596"/>
            <a:ext cx="582922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3</a:t>
            </a:r>
            <a:endParaRPr lang="vi-VN" sz="3600" b="1" dirty="0">
              <a:solidFill>
                <a:schemeClr val="tx1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2383815" y="3280688"/>
            <a:ext cx="587985" cy="558155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5400" b="1" dirty="0">
              <a:solidFill>
                <a:schemeClr val="tx1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6287223" y="3276600"/>
            <a:ext cx="587985" cy="558155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5400" b="1" dirty="0">
              <a:solidFill>
                <a:schemeClr val="tx1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2335522" y="6088453"/>
            <a:ext cx="587985" cy="558155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5400" b="1" dirty="0">
              <a:solidFill>
                <a:schemeClr val="tx1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6238930" y="6084365"/>
            <a:ext cx="587985" cy="558155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5400" b="1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53148" y="3172238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=</a:t>
            </a:r>
            <a:endParaRPr lang="vi-VN" sz="40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6331947" y="3201734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&lt;</a:t>
            </a:r>
            <a:endParaRPr lang="vi-VN" sz="40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2383815" y="6004288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&lt;</a:t>
            </a:r>
            <a:endParaRPr lang="vi-VN" sz="40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6331947" y="6004288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=</a:t>
            </a:r>
            <a:endParaRPr lang="vi-VN" sz="4000" b="1" dirty="0"/>
          </a:p>
        </p:txBody>
      </p:sp>
    </p:spTree>
    <p:extLst>
      <p:ext uri="{BB962C8B-B14F-4D97-AF65-F5344CB8AC3E}">
        <p14:creationId xmlns:p14="http://schemas.microsoft.com/office/powerpoint/2010/main" val="1057146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98</Words>
  <Application>Microsoft Office PowerPoint</Application>
  <PresentationFormat>On-screen Show (4:3)</PresentationFormat>
  <Paragraphs>48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BẰNG NHAU, DẤU =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6</cp:revision>
  <dcterms:created xsi:type="dcterms:W3CDTF">2006-08-16T00:00:00Z</dcterms:created>
  <dcterms:modified xsi:type="dcterms:W3CDTF">2020-07-31T17:13:11Z</dcterms:modified>
</cp:coreProperties>
</file>