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  <p:sldMasterId id="2147483712" r:id="rId2"/>
    <p:sldMasterId id="2147483724" r:id="rId3"/>
  </p:sldMasterIdLst>
  <p:notesMasterIdLst>
    <p:notesMasterId r:id="rId53"/>
  </p:notesMasterIdLst>
  <p:sldIdLst>
    <p:sldId id="473" r:id="rId4"/>
    <p:sldId id="257" r:id="rId5"/>
    <p:sldId id="258" r:id="rId6"/>
    <p:sldId id="344" r:id="rId7"/>
    <p:sldId id="343" r:id="rId8"/>
    <p:sldId id="360" r:id="rId9"/>
    <p:sldId id="346" r:id="rId10"/>
    <p:sldId id="449" r:id="rId11"/>
    <p:sldId id="348" r:id="rId12"/>
    <p:sldId id="259" r:id="rId13"/>
    <p:sldId id="260" r:id="rId14"/>
    <p:sldId id="454" r:id="rId15"/>
    <p:sldId id="455" r:id="rId16"/>
    <p:sldId id="282" r:id="rId17"/>
    <p:sldId id="283" r:id="rId18"/>
    <p:sldId id="284" r:id="rId19"/>
    <p:sldId id="264" r:id="rId20"/>
    <p:sldId id="372" r:id="rId21"/>
    <p:sldId id="457" r:id="rId22"/>
    <p:sldId id="338" r:id="rId23"/>
    <p:sldId id="459" r:id="rId24"/>
    <p:sldId id="339" r:id="rId25"/>
    <p:sldId id="262" r:id="rId26"/>
    <p:sldId id="453" r:id="rId27"/>
    <p:sldId id="355" r:id="rId28"/>
    <p:sldId id="267" r:id="rId29"/>
    <p:sldId id="356" r:id="rId30"/>
    <p:sldId id="456" r:id="rId31"/>
    <p:sldId id="308" r:id="rId32"/>
    <p:sldId id="342" r:id="rId33"/>
    <p:sldId id="314" r:id="rId34"/>
    <p:sldId id="275" r:id="rId35"/>
    <p:sldId id="384" r:id="rId36"/>
    <p:sldId id="385" r:id="rId37"/>
    <p:sldId id="378" r:id="rId38"/>
    <p:sldId id="311" r:id="rId39"/>
    <p:sldId id="461" r:id="rId40"/>
    <p:sldId id="475" r:id="rId41"/>
    <p:sldId id="462" r:id="rId42"/>
    <p:sldId id="463" r:id="rId43"/>
    <p:sldId id="468" r:id="rId44"/>
    <p:sldId id="472" r:id="rId45"/>
    <p:sldId id="471" r:id="rId46"/>
    <p:sldId id="465" r:id="rId47"/>
    <p:sldId id="470" r:id="rId48"/>
    <p:sldId id="467" r:id="rId49"/>
    <p:sldId id="469" r:id="rId50"/>
    <p:sldId id="452" r:id="rId51"/>
    <p:sldId id="474" r:id="rId52"/>
  </p:sldIdLst>
  <p:sldSz cx="12192000" cy="6858000"/>
  <p:notesSz cx="6858000" cy="9144000"/>
  <p:custDataLst>
    <p:tags r:id="rId5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6pPr>
    <a:lvl7pPr marL="27432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7pPr>
    <a:lvl8pPr marL="32004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8pPr>
    <a:lvl9pPr marL="36576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CC0066"/>
    <a:srgbClr val="D6A300"/>
    <a:srgbClr val="FFC305"/>
    <a:srgbClr val="FFEDB3"/>
    <a:srgbClr val="FFE89F"/>
    <a:srgbClr val="FFEEB7"/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2" autoAdjust="0"/>
    <p:restoredTop sz="93740" autoAdjust="0"/>
  </p:normalViewPr>
  <p:slideViewPr>
    <p:cSldViewPr>
      <p:cViewPr varScale="1">
        <p:scale>
          <a:sx n="69" d="100"/>
          <a:sy n="69" d="100"/>
        </p:scale>
        <p:origin x="876" y="60"/>
      </p:cViewPr>
      <p:guideLst>
        <p:guide orient="horz" pos="2160"/>
        <p:guide pos="3840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59B7FAA-91E5-40B7-8DED-DD82A6496B34}" type="datetimeFigureOut">
              <a:rPr lang="en-US"/>
              <a:t>11/22/2022</a:t>
            </a:fld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24E300B8-9645-440C-9BD5-AFAA94445085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408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Cát</a:t>
            </a:r>
            <a:r>
              <a:rPr lang="en-US" baseline="0"/>
              <a:t> Bà: Huyện Cát Hải, TP Hải Phòng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300B8-9645-440C-9BD5-AFAA94445085}" type="slidenum">
              <a:rPr lang="en-US" altLang="en-US" smtClean="0"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206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</a:t>
            </a:r>
            <a:r>
              <a:rPr lang="en-US" baseline="0"/>
              <a:t> cô nên chiếu slide lên rồi mới chỉnh nhé. Nhìn lệch vậy chứ chiếu lên mới biết 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2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3E01-DAC3-4D33-AF89-56D66D33374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268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90649-0A40-48CF-A23E-675A41438838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6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32CA-4AA0-42CD-9BAD-6CCC70BD928B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8025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8035" y="559767"/>
            <a:ext cx="8211600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255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14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7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5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6" y="1600206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5" y="1600206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09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25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99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9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65C0F-0DE5-4C6C-9AEC-45DBD190A449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8948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6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36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28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7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4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4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95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45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64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637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5" y="1600204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4" y="1600204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45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8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55670-FFE5-4356-A298-4F9D200C55C2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489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298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55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976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74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2"/>
            <a:ext cx="364701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2"/>
            <a:ext cx="10744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014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47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3"/>
          <p:cNvSpPr/>
          <p:nvPr/>
        </p:nvSpPr>
        <p:spPr>
          <a:xfrm flipH="1">
            <a:off x="10674242" y="5421042"/>
            <a:ext cx="1619126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5" name="Google Shape;685;p23"/>
          <p:cNvSpPr/>
          <p:nvPr/>
        </p:nvSpPr>
        <p:spPr>
          <a:xfrm rot="10800000" flipH="1">
            <a:off x="-100965" y="-90926"/>
            <a:ext cx="1654043" cy="1521094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8035" y="559767"/>
            <a:ext cx="8211600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3"/>
          <p:cNvGrpSpPr/>
          <p:nvPr/>
        </p:nvGrpSpPr>
        <p:grpSpPr>
          <a:xfrm rot="5400000">
            <a:off x="9547637" y="171174"/>
            <a:ext cx="2654262" cy="2466446"/>
            <a:chOff x="817100" y="238125"/>
            <a:chExt cx="5912375" cy="5495644"/>
          </a:xfrm>
        </p:grpSpPr>
        <p:sp>
          <p:nvSpPr>
            <p:cNvPr id="688" name="Google Shape;688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05" name="Google Shape;705;p23"/>
          <p:cNvGrpSpPr/>
          <p:nvPr/>
        </p:nvGrpSpPr>
        <p:grpSpPr>
          <a:xfrm rot="10800000" flipH="1">
            <a:off x="90373" y="4316780"/>
            <a:ext cx="2654262" cy="2466445"/>
            <a:chOff x="817100" y="238125"/>
            <a:chExt cx="5912375" cy="5495644"/>
          </a:xfrm>
        </p:grpSpPr>
        <p:sp>
          <p:nvSpPr>
            <p:cNvPr id="706" name="Google Shape;706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51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3F58-D00F-4913-B64F-0ABB44F17688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694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2A132-E887-4657-A308-3EB143AADAE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06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272E-F0E8-46D6-9D1C-394DCD44C53C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9584-BA8F-4838-AE73-1B088C252B37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23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3FD0-1EF2-433E-951F-367E617166E5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86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B812-6255-4FBF-AAE4-9CA744965747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5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C51E8-F2C5-44AA-9E39-6239880A329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620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11/22/2022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4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slide" Target="slide6.xml"/><Relationship Id="rId4" Type="http://schemas.openxmlformats.org/officeDocument/2006/relationships/slide" Target="slide4.xml"/><Relationship Id="rId9" Type="http://schemas.openxmlformats.org/officeDocument/2006/relationships/image" Target="../media/image7.jpeg"/><Relationship Id="rId1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smtClean="0"/>
              <a:t>Luyện đọc</a:t>
            </a:r>
            <a:endParaRPr lang="en-US" sz="3600"/>
          </a:p>
        </p:txBody>
      </p:sp>
      <p:sp>
        <p:nvSpPr>
          <p:cNvPr id="3" name="TextBox 2"/>
          <p:cNvSpPr txBox="1"/>
          <p:nvPr/>
        </p:nvSpPr>
        <p:spPr>
          <a:xfrm>
            <a:off x="327079" y="914400"/>
            <a:ext cx="2454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+mj-lt"/>
              </a:rPr>
              <a:t>q</a:t>
            </a:r>
            <a:r>
              <a:rPr lang="en-US" sz="5400" smtClean="0">
                <a:latin typeface="+mj-lt"/>
              </a:rPr>
              <a:t>uay tít</a:t>
            </a:r>
            <a:endParaRPr lang="en-US" sz="540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2" y="1837730"/>
            <a:ext cx="3031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+mj-lt"/>
              </a:rPr>
              <a:t>n</a:t>
            </a:r>
            <a:r>
              <a:rPr lang="en-US" sz="5400" smtClean="0">
                <a:latin typeface="+mj-lt"/>
              </a:rPr>
              <a:t>hận xét </a:t>
            </a:r>
            <a:endParaRPr lang="en-US" sz="540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1676404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560" y="2784278"/>
            <a:ext cx="2766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+mj-lt"/>
              </a:rPr>
              <a:t>h</a:t>
            </a:r>
            <a:r>
              <a:rPr lang="en-US" sz="5400" smtClean="0">
                <a:latin typeface="+mj-lt"/>
              </a:rPr>
              <a:t>ít thở</a:t>
            </a:r>
            <a:endParaRPr lang="en-US" sz="540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9885" y="914400"/>
            <a:ext cx="23006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  <a:latin typeface="+mj-lt"/>
              </a:rPr>
              <a:t>con rết</a:t>
            </a:r>
            <a:endParaRPr lang="en-US" sz="5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7037" y="1816180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+mj-lt"/>
              </a:rPr>
              <a:t>c</a:t>
            </a:r>
            <a:r>
              <a:rPr lang="en-US" sz="5400" smtClean="0">
                <a:solidFill>
                  <a:srgbClr val="FF0000"/>
                </a:solidFill>
                <a:latin typeface="+mj-lt"/>
              </a:rPr>
              <a:t>háy khét</a:t>
            </a:r>
            <a:endParaRPr lang="en-US" sz="5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43351" y="1776323"/>
            <a:ext cx="1877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00FF"/>
                </a:solidFill>
                <a:latin typeface="+mj-lt"/>
              </a:rPr>
              <a:t>l</a:t>
            </a:r>
            <a:r>
              <a:rPr lang="en-US" sz="5400" smtClean="0">
                <a:solidFill>
                  <a:srgbClr val="0000FF"/>
                </a:solidFill>
                <a:latin typeface="+mj-lt"/>
              </a:rPr>
              <a:t>a hét</a:t>
            </a:r>
            <a:endParaRPr lang="en-US" sz="540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28109" y="960570"/>
            <a:ext cx="2207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+mj-lt"/>
              </a:rPr>
              <a:t>kết quả</a:t>
            </a:r>
            <a:endParaRPr lang="en-US" sz="480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71709" y="2739510"/>
            <a:ext cx="18004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+mj-lt"/>
              </a:rPr>
              <a:t>r</a:t>
            </a:r>
            <a:r>
              <a:rPr lang="en-US" sz="5400" smtClean="0">
                <a:solidFill>
                  <a:srgbClr val="FF0000"/>
                </a:solidFill>
                <a:latin typeface="+mj-lt"/>
              </a:rPr>
              <a:t>íu rít</a:t>
            </a:r>
            <a:endParaRPr lang="en-US" sz="5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43349" y="2599730"/>
            <a:ext cx="23006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00FF"/>
                </a:solidFill>
                <a:latin typeface="+mj-lt"/>
              </a:rPr>
              <a:t>t</a:t>
            </a:r>
            <a:r>
              <a:rPr lang="en-US" sz="5400" smtClean="0">
                <a:solidFill>
                  <a:srgbClr val="0000FF"/>
                </a:solidFill>
                <a:latin typeface="+mj-lt"/>
              </a:rPr>
              <a:t>rái mít</a:t>
            </a:r>
            <a:endParaRPr lang="en-US" sz="540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7993" y="3886204"/>
            <a:ext cx="92774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FF00FF"/>
                </a:solidFill>
                <a:latin typeface="+mj-lt"/>
              </a:rPr>
              <a:t>- Ngày Tết bà gói bánh tét.</a:t>
            </a:r>
            <a:endParaRPr lang="en-US" sz="6000">
              <a:solidFill>
                <a:srgbClr val="FF00FF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2" y="4901867"/>
            <a:ext cx="118096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00B050"/>
                </a:solidFill>
                <a:latin typeface="+mj-lt"/>
              </a:rPr>
              <a:t>- Chim sâu kêu ríu rít trên cây mít.</a:t>
            </a:r>
            <a:endParaRPr lang="en-US" sz="600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86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" y="4"/>
            <a:ext cx="12178154" cy="68047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-14468"/>
            <a:ext cx="12192000" cy="1817256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520" tIns="45760" rIns="91520" bIns="45760" spcCol="0" rtlCol="0" anchor="ctr"/>
          <a:lstStyle/>
          <a:p>
            <a:pPr algn="ctr"/>
            <a:endParaRPr lang="en-US" sz="5414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60" y="-92595"/>
            <a:ext cx="1977293" cy="1998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-14636" y="330274"/>
            <a:ext cx="1756681" cy="1015743"/>
          </a:xfrm>
          <a:prstGeom prst="rect">
            <a:avLst/>
          </a:prstGeom>
          <a:noFill/>
        </p:spPr>
        <p:txBody>
          <a:bodyPr wrap="square" lIns="91520" tIns="45760" rIns="91520" bIns="45760" rtlCol="0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30474" y="491293"/>
            <a:ext cx="1141778" cy="831078"/>
          </a:xfrm>
          <a:prstGeom prst="rect">
            <a:avLst/>
          </a:prstGeom>
          <a:noFill/>
        </p:spPr>
        <p:txBody>
          <a:bodyPr wrap="square" lIns="91520" tIns="45760" rIns="91520" bIns="4576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52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1170" y="209953"/>
            <a:ext cx="10853054" cy="1128608"/>
          </a:xfrm>
          <a:prstGeom prst="rect">
            <a:avLst/>
          </a:prstGeom>
        </p:spPr>
        <p:txBody>
          <a:bodyPr vert="horz" lIns="68640" tIns="34320" rIns="68640" bIns="343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  <a:r>
              <a:rPr lang="en-US" sz="8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sz="8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8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07847" y="2009733"/>
            <a:ext cx="3158751" cy="933035"/>
            <a:chOff x="108796" y="1357397"/>
            <a:chExt cx="2868500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705217" y="1357397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</a:t>
              </a:r>
              <a:r>
                <a:rPr lang="en-US" sz="3600" b="1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biết</a:t>
              </a:r>
              <a:endPara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108796" y="1403167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8600" y="5181602"/>
            <a:ext cx="8839200" cy="1914589"/>
            <a:chOff x="-1722930" y="5760013"/>
            <a:chExt cx="11756443" cy="2546467"/>
          </a:xfrm>
        </p:grpSpPr>
        <p:grpSp>
          <p:nvGrpSpPr>
            <p:cNvPr id="29" name="Group 28"/>
            <p:cNvGrpSpPr/>
            <p:nvPr/>
          </p:nvGrpSpPr>
          <p:grpSpPr>
            <a:xfrm>
              <a:off x="-1722930" y="5760013"/>
              <a:ext cx="11756443" cy="2542411"/>
              <a:chOff x="-1737868" y="5813352"/>
              <a:chExt cx="10768238" cy="2542411"/>
            </a:xfrm>
          </p:grpSpPr>
          <p:sp>
            <p:nvSpPr>
              <p:cNvPr id="34" name="Title 1"/>
              <p:cNvSpPr txBox="1">
                <a:spLocks/>
              </p:cNvSpPr>
              <p:nvPr/>
            </p:nvSpPr>
            <p:spPr>
              <a:xfrm>
                <a:off x="-1737868" y="6320096"/>
                <a:ext cx="10768238" cy="1501088"/>
              </a:xfrm>
              <a:prstGeom prst="rect">
                <a:avLst/>
              </a:prstGeom>
            </p:spPr>
            <p:txBody>
              <a:bodyPr vert="horz" lIns="68640" tIns="34320" rIns="68640" bIns="343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</a:pPr>
                <a:r>
                  <a:rPr lang="en-US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b="1" dirty="0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Cầu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thủ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số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7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thu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hút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khán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giả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bằng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một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cú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sút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dứt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điểm</a:t>
                </a:r>
                <a:r>
                  <a:rPr lang="en-US" sz="4000" b="1" dirty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.</a:t>
                </a:r>
              </a:p>
            </p:txBody>
          </p:sp>
          <p:sp>
            <p:nvSpPr>
              <p:cNvPr id="35" name="Title 1"/>
              <p:cNvSpPr txBox="1">
                <a:spLocks/>
              </p:cNvSpPr>
              <p:nvPr/>
            </p:nvSpPr>
            <p:spPr>
              <a:xfrm>
                <a:off x="3739081" y="6854678"/>
                <a:ext cx="1833736" cy="1501085"/>
              </a:xfrm>
              <a:prstGeom prst="rect">
                <a:avLst/>
              </a:prstGeom>
            </p:spPr>
            <p:txBody>
              <a:bodyPr vert="horz" lIns="68640" tIns="34320" rIns="68640" bIns="343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4000" b="1" dirty="0" err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ut</a:t>
                </a:r>
                <a:endParaRPr lang="en-US" sz="4000" b="1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5" name="Title 1"/>
              <p:cNvSpPr txBox="1">
                <a:spLocks/>
              </p:cNvSpPr>
              <p:nvPr/>
            </p:nvSpPr>
            <p:spPr>
              <a:xfrm>
                <a:off x="2656689" y="5813352"/>
                <a:ext cx="1833736" cy="1501087"/>
              </a:xfrm>
              <a:prstGeom prst="rect">
                <a:avLst/>
              </a:prstGeom>
            </p:spPr>
            <p:txBody>
              <a:bodyPr vert="horz" lIns="68640" tIns="34320" rIns="68640" bIns="343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4000" b="1" dirty="0" err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ut</a:t>
                </a:r>
                <a:endParaRPr lang="en-US" sz="4000" b="1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</p:grp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5865812" y="6805390"/>
              <a:ext cx="1001009" cy="1501090"/>
            </a:xfrm>
            <a:prstGeom prst="rect">
              <a:avLst/>
            </a:prstGeom>
          </p:spPr>
          <p:txBody>
            <a:bodyPr vert="horz" lIns="68640" tIns="34320" rIns="68640" bIns="343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4000" b="1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ưt</a:t>
              </a:r>
              <a:endParaRPr lang="en-US" sz="4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39514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36325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33431" y="4615157"/>
            <a:ext cx="4295089" cy="13022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30479" y="203427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3810000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584810" y="4797680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480976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</p:spTree>
    <p:extLst>
      <p:ext uri="{BB962C8B-B14F-4D97-AF65-F5344CB8AC3E}">
        <p14:creationId xmlns:p14="http://schemas.microsoft.com/office/powerpoint/2010/main" val="388622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1143005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3076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1017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34366" y="352019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8247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0100" y="352019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520190"/>
            <a:ext cx="25561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10564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/>
      <p:bldP spid="12" grpId="0"/>
      <p:bldP spid="14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706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23056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285748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bụt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52503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hụt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609853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lụt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301812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dứt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944332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324853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7151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621492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84848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4637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48355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87841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9932388" y="535788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sứt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0439400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005310" y="5357884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sụt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333640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96" y="914400"/>
            <a:ext cx="3352800" cy="3367768"/>
          </a:xfrm>
          <a:prstGeom prst="rect">
            <a:avLst/>
          </a:prstGeom>
        </p:spPr>
      </p:pic>
      <p:pic>
        <p:nvPicPr>
          <p:cNvPr id="1026" name="Picture 2" descr="Lụt – Wikipedia tiếng Việ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516" y="1018227"/>
            <a:ext cx="5272300" cy="376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ìm ra nguyên nhân sụt lún đất ở Cẩm Phả - Báo Quảng Ninh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84" y="581472"/>
            <a:ext cx="6297521" cy="41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ch làm mứt dừa nhiều màu mà không sử dụng phẩm màu gây hạ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130" y="461673"/>
            <a:ext cx="4273222" cy="427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iải pháp cho tường xây bằng gạch nung bị nứt » Thông tin Dự án - Cập nhật  tin tức Bất Động Sản mới nhấ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198" y="461673"/>
            <a:ext cx="7806844" cy="43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ùng bát sứt mẻ có tốt không? Ảnh hưởng thế nào đến phong thủy?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207" y="548102"/>
            <a:ext cx="5762625" cy="432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96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87183" y="5130082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bút chì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43402" y="5130081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706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23056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5"/>
          <a:stretch/>
        </p:blipFill>
        <p:spPr>
          <a:xfrm>
            <a:off x="3810000" y="457200"/>
            <a:ext cx="3854450" cy="38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1402" y="543951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 dừa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43400" y="5439509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Bỏ túi cách làm mứt dừa ngũ sắc thơm ngon cho Tết rực rỡ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252" y="138112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28169" y="556448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 nẻ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19600" y="5445166"/>
            <a:ext cx="1930426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 descr="Nghệ An: Ruộng đồng nứt nẻ, hàng nghìn ha lúa nguy cơ bị xóa sổ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1005"/>
            <a:ext cx="6676908" cy="445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429002" y="471910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 dừa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04798" y="471910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bút chì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315202" y="471910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 nẻ</a:t>
            </a:r>
          </a:p>
        </p:txBody>
      </p:sp>
      <p:pic>
        <p:nvPicPr>
          <p:cNvPr id="9" name="Picture 2" descr="Nghệ An: Ruộng đồng nứt nẻ, hàng nghìn ha lúa nguy cơ bị xóa sổ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09" y="1976581"/>
            <a:ext cx="3314786" cy="22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ỏ túi cách làm mứt dừa ngũ sắc thơm ngon cho Tết rực rỡ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627" y="1976586"/>
            <a:ext cx="3973150" cy="223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5"/>
          <a:stretch/>
        </p:blipFill>
        <p:spPr>
          <a:xfrm>
            <a:off x="914401" y="2067744"/>
            <a:ext cx="2162991" cy="214373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D8CD307-1984-44AA-8BB6-3330CB9D4B95}"/>
              </a:ext>
            </a:extLst>
          </p:cNvPr>
          <p:cNvSpPr txBox="1">
            <a:spLocks/>
          </p:cNvSpPr>
          <p:nvPr/>
        </p:nvSpPr>
        <p:spPr>
          <a:xfrm>
            <a:off x="800100" y="4719100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53099E-D7E5-414F-99EF-16C1FBE17018}"/>
              </a:ext>
            </a:extLst>
          </p:cNvPr>
          <p:cNvSpPr txBox="1">
            <a:spLocks/>
          </p:cNvSpPr>
          <p:nvPr/>
        </p:nvSpPr>
        <p:spPr>
          <a:xfrm>
            <a:off x="4731944" y="4724404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865CE9A-BFFC-460A-98C4-2959CEED3A08}"/>
              </a:ext>
            </a:extLst>
          </p:cNvPr>
          <p:cNvSpPr txBox="1">
            <a:spLocks/>
          </p:cNvSpPr>
          <p:nvPr/>
        </p:nvSpPr>
        <p:spPr>
          <a:xfrm>
            <a:off x="8763000" y="4724404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429002" y="566811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 dừa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04798" y="566811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bút chì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315202" y="566811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 nẻ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863312" y="1476596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060127" y="1476596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165045" y="3177622"/>
            <a:ext cx="4295089" cy="13022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733800" y="1524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508610" y="3392292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880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404776" y="1524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-285748" y="480060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bụt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112238" y="480060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hụt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2769588" y="4800600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lụt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461545" y="4800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104069" y="4800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8484588" y="480060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9932388" y="4806119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sứt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165045" y="4806119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sụt</a:t>
            </a:r>
          </a:p>
        </p:txBody>
      </p:sp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" t="8315" r="5828" b="63716"/>
          <a:stretch/>
        </p:blipFill>
        <p:spPr>
          <a:xfrm>
            <a:off x="1911193" y="28827"/>
            <a:ext cx="8160895" cy="3651064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262732" y="428600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Trận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đấu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thật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gay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cấn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rất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hay,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Bất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ngờ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7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sút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đều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7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bứt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giả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hò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reo,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nhảy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múa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457200" y="6636630"/>
            <a:ext cx="7005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795114" y="4839247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353148" y="3757682"/>
            <a:ext cx="537263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6858000" y="3640393"/>
            <a:ext cx="520456" cy="5516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6553200" y="4286008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398118" y="5379258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892062" y="4551467"/>
            <a:ext cx="547088" cy="481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7553304" y="5122998"/>
            <a:ext cx="483619" cy="4338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0972800" y="6080002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225368" y="5962372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4518813" y="5837094"/>
            <a:ext cx="419231" cy="2505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575717" y="6002987"/>
            <a:ext cx="896171" cy="6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540874" y="6010286"/>
            <a:ext cx="740637" cy="6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5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2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9443" y="1254924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6" y="4205202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3" y="2623008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2" y="6807205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943600" y="324800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dirty="0" err="1">
                <a:latin typeface=".VnArial"/>
              </a:rPr>
              <a:t>Trang</a:t>
            </a:r>
            <a:r>
              <a:rPr lang="en-US" sz="5400" dirty="0">
                <a:latin typeface=".VnArial"/>
              </a:rPr>
              <a:t> </a:t>
            </a:r>
            <a:r>
              <a:rPr lang="en-US" sz="5400" dirty="0" smtClean="0">
                <a:latin typeface=".VnArial"/>
              </a:rPr>
              <a:t>116,117</a:t>
            </a:r>
            <a:endParaRPr lang="en-US" sz="5400" dirty="0">
              <a:latin typeface=".Vn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62400" y="838204"/>
            <a:ext cx="3741420" cy="1376911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sút xa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00400" y="2819400"/>
            <a:ext cx="5410200" cy="1365876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 chót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0" y="4876800"/>
            <a:ext cx="449580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96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bứt phá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2510" y="533404"/>
            <a:ext cx="1181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Trận đấu thật gay cấn.</a:t>
            </a:r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Lúc đầu, đội bạn chơi rất hay, đội nhà bị dẫn một bàn. </a:t>
            </a:r>
            <a:r>
              <a:rPr lang="en-US" sz="60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Bất ngờ, cầu thủ số 7 sút xa, tỉ số là một đều. </a:t>
            </a:r>
            <a:r>
              <a:rPr lang="en-US" sz="600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 chót, số 7 lại bứt phá ghi bàn. </a:t>
            </a:r>
            <a:r>
              <a:rPr lang="en-US" sz="6000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Khán giả hò reo, nhảy </a:t>
            </a:r>
            <a:r>
              <a:rPr lang="en-US" sz="6000" smtClean="0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múa</a:t>
            </a:r>
            <a:r>
              <a:rPr lang="en-US" sz="4400" smtClean="0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800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304801" y="141557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</a:pP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Trận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đấu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thật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gay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cấn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rất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hay,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Bất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ngờ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7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sút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đều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7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bứt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giả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hò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reo,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nhảy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múa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5562600" y="988102"/>
            <a:ext cx="2362200" cy="12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867401" y="1696233"/>
            <a:ext cx="58776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04801" y="2392180"/>
            <a:ext cx="11565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167917" y="240987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200402" y="3159732"/>
            <a:ext cx="85259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Trận đấu thật …</a:t>
            </a:r>
            <a:r>
              <a:rPr lang="en-US" sz="44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Trận đấu thật gay cấn</a:t>
            </a:r>
            <a:r>
              <a:rPr lang="en-US" sz="44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 đầu, đội nào bị dẫn một bàn?</a:t>
            </a:r>
            <a:endParaRPr lang="en-US" sz="4400" b="1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 đã san bằng tỉ số cho đội nhà?</a:t>
            </a:r>
            <a:endParaRPr lang="en-US" sz="4400" b="1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Cuối cùng, đội nào chiến thắng?</a:t>
            </a:r>
            <a:endParaRPr lang="en-US" sz="4400" b="1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25756" y="3917430"/>
            <a:ext cx="11058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97396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Khán giả làm gì để thể hiện vui mừng?</a:t>
            </a:r>
            <a:endParaRPr lang="en-US" sz="4400" b="1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552539" y="3917430"/>
            <a:ext cx="17626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726762" y="3917430"/>
            <a:ext cx="28744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9" grpId="0" animBg="1"/>
      <p:bldP spid="22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54996" y="2408242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4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ự hào hát mãi lên việt nam ơi. Việt Nam Ơi U23 Việt Nam 2018 VTV6">
            <a:hlinkClick r:id="" action="ppaction://media"/>
            <a:extLst>
              <a:ext uri="{FF2B5EF4-FFF2-40B4-BE49-F238E27FC236}">
                <a16:creationId xmlns:a16="http://schemas.microsoft.com/office/drawing/2014/main" id="{8B0A5A5D-1439-4C7C-9876-C87D075DF740}"/>
              </a:ext>
            </a:extLst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941" y="643467"/>
            <a:ext cx="99041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5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69274" y="76207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80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13204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600">
                <a:solidFill>
                  <a:srgbClr val="FF0000"/>
                </a:solidFill>
                <a:latin typeface="HP001 4 hàng"/>
              </a:rPr>
              <a:t>Ďt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73" y="5145662"/>
            <a:ext cx="2709556" cy="1712343"/>
          </a:xfrm>
          <a:prstGeom prst="rect">
            <a:avLst/>
          </a:prstGeom>
        </p:spPr>
      </p:pic>
      <p:pic>
        <p:nvPicPr>
          <p:cNvPr id="3" name="U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07" y="-24868"/>
            <a:ext cx="12040393" cy="4559459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137943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600">
                <a:solidFill>
                  <a:srgbClr val="FF0000"/>
                </a:solidFill>
                <a:latin typeface="HP001 4 hàng"/>
              </a:rPr>
              <a:t>Ŕt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73" y="5145662"/>
            <a:ext cx="2709556" cy="1712343"/>
          </a:xfrm>
          <a:prstGeom prst="rect">
            <a:avLst/>
          </a:prstGeom>
        </p:spPr>
      </p:pic>
      <p:pic>
        <p:nvPicPr>
          <p:cNvPr id="3" name="Ư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07" y="-54848"/>
            <a:ext cx="12040393" cy="4559459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30477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07140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λ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Ǽt 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502" y="-231457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7251" y="-174238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4828" y="-100169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669E-7 7.03704E-6 L 0.05325 -0.17916 L 0.07987 -0.28333 L 0.08692 -0.33194 L 0.09005 -0.37221 L 0.08849 -0.40416 L 0.083 -0.41944 L 0.07596 -0.42638 L 0.06812 -0.42638 L 0.06029 -0.42083 L 0.05246 -0.40694 L 0.04385 -0.38194 L 0.03758 -0.3486 L 0.03289 -0.30138 L 0.03289 -0.02083 L 0.03524 0.01667 L 0.04072 0.0514 L 0.0462 0.07362 L 0.0556 0.08751 L 0.06264 0.09167 L 0.07361 0.09445 L 0.08535 0.09029 L 0.09867 0.07362 L 0.11198 0.03195 L 0.11824 -0.00694 L 0.11824 -0.04467 L 0.11746 -0.07221 L 0.11354 -0.08749 L 0.10728 -0.09721 L 0.10023 -0.09999 L 0.09397 -0.0986 C 0.09227 -0.08796 0.0924 -0.09235 0.0924 -0.0861 L 0.09475 -0.07221 L 0.10023 -0.06388 L 0.11746 -0.05833 L 0.13234 -0.06666 L 0.14643 -0.08749 L 0.15426 -0.11249 L 0.15426 0.03473 L 0.15583 0.06529 L 0.15818 0.08056 L 0.16601 0.09306 L 0.17619 0.09584 L 0.18402 0.09306 L 0.19342 0.08751 L 0.20282 0.07223 L 0.21221 0.05001 L 0.23101 -0.02916 L 0.23492 -0.05833 L 0.23571 -0.11249 L 0.23571 0.05973 L 0.23727 0.07779 L 0.24354 0.09167 L 0.2545 0.09584 L 0.26468 0.09029 L 0.27799 0.06667 L 0.28817 0.03056 L 0.30383 -0.04583 L 0.3101 -0.11944 L 0.3101 -0.21805 L 0.30932 0.00695 L 0.3101 0.06667 L 0.31636 0.0889 L 0.32498 0.09584 L 0.33437 0.09167 L 0.34521 0.07779 L 0.3563 0.05556 L 0.36805 0.01529 L 0.37353 -0.00856 " pathEditMode="relative" ptsTypes="AAAAAAAAAAAAAAAAAAAAAAAAAAAAAAfAAAAAAAAAAAAAAAAAAAAAAAAAAAAAAAAAAAAAA">
                                      <p:cBhvr>
                                        <p:cTn id="11" dur="18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7603E-6 1.77192E-6 L 0.05718 0.00023 " pathEditMode="relative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0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02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77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3359E-6 -1.11111E-6 L -0.02427 0.04584 " pathEditMode="relative" ptsTypes="AA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77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3" t="5916" r="34545" b="67588"/>
          <a:stretch/>
        </p:blipFill>
        <p:spPr>
          <a:xfrm>
            <a:off x="8229602" y="1504206"/>
            <a:ext cx="2076591" cy="1942896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" t="5226" r="63830" b="68238"/>
          <a:stretch/>
        </p:blipFill>
        <p:spPr>
          <a:xfrm>
            <a:off x="5054783" y="1504206"/>
            <a:ext cx="2061389" cy="1942896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6" t="34172" r="33582" b="41597"/>
          <a:stretch/>
        </p:blipFill>
        <p:spPr>
          <a:xfrm>
            <a:off x="1676400" y="1504206"/>
            <a:ext cx="2108406" cy="1942896"/>
          </a:xfrm>
          <a:prstGeom prst="rect">
            <a:avLst/>
          </a:prstGeom>
        </p:spPr>
      </p:pic>
      <p:pic>
        <p:nvPicPr>
          <p:cNvPr id="16" name="Picture 15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7" t="60304" r="36172" b="12727"/>
          <a:stretch/>
        </p:blipFill>
        <p:spPr>
          <a:xfrm>
            <a:off x="1669493" y="4069438"/>
            <a:ext cx="2115313" cy="2180550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9" t="33810" r="3877" b="40529"/>
          <a:stretch/>
        </p:blipFill>
        <p:spPr>
          <a:xfrm>
            <a:off x="5069336" y="4078669"/>
            <a:ext cx="2017106" cy="2180550"/>
          </a:xfrm>
          <a:prstGeom prst="rect">
            <a:avLst/>
          </a:prstGeom>
        </p:spPr>
      </p:pic>
      <p:pic>
        <p:nvPicPr>
          <p:cNvPr id="3074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2" y="601980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52402" y="152400"/>
            <a:ext cx="4902381" cy="1120486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</a:t>
              </a:r>
              <a:r>
                <a:rPr lang="en-US" sz="4400" b="1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400" b="1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động</a:t>
              </a:r>
              <a:endParaRPr lang="en-US" sz="4400" b="1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33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17" name="Picture 16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" t="29960" r="65433" b="40605"/>
          <a:stretch/>
        </p:blipFill>
        <p:spPr>
          <a:xfrm>
            <a:off x="8197921" y="4038604"/>
            <a:ext cx="2112808" cy="222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30477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435290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jứt 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411" y="-1253699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5720" y="-182236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9899" y="-139061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1" y="-91185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095E-6 1.48148E-6 L 0.00704 -0.01667 L 0.01879 -0.03334 L 0.0274 -0.04167 L 0.04306 -0.04306 L 0.05089 -0.0375 L 0.05794 -0.02222 L 0.06029 -0.00556 L 0.06107 0.01805 L 0.06107 0.1625 L 0.06264 0.09028 L 0.07125 0.04166 L 0.08691 -0.00695 L 0.09866 -0.03056 L 0.11354 -0.04445 L 0.12529 -0.04167 L 0.13782 -0.03195 L 0.14408 -0.00972 L 0.14565 0.01528 L 0.14565 0.1625 L 0.14565 0.09305 L 0.16052 0.03194 L 0.17149 -0.00417 L 0.18558 -0.03195 L 0.20046 -0.04722 L 0.21456 -0.04584 L 0.22474 -0.03611 L 0.231 -0.02084 L 0.23179 -0.00278 L 0.23179 0.11389 L 0.23335 0.13333 L 0.23883 0.14722 L 0.2451 0.15278 L 0.25058 0.15278 L 0.25919 0.15 L 0.27172 0.13472 L 0.28347 0.10416 L 0.29756 0.04444 L 0.31088 -0.05 L 0.31088 0.10972 L 0.31323 0.13611 L 0.32106 0.15139 L 0.33124 0.15694 L 0.3422 0.15416 L 0.35316 0.14444 L 0.36726 0.1125 L 0.38135 0.0625 L 0.39154 0.01389 L 0.39154 -0.04861 L 0.39154 0.10555 L 0.39388 0.13472 L 0.40093 0.15278 L 0.4119 0.15694 L 0.42286 0.15 L 0.43304 0.12916 L 0.44635 0.08333 L 0.46201 0.00278 L 0.46749 -0.04722 L 0.46906 -0.15695 L 0.46906 0.10833 L 0.47063 0.14028 L 0.47689 0.15278 L 0.48707 0.15555 L 0.49412 0.14861 L 0.50508 0.13472 L 0.51526 0.1125 L 0.52388 0.08333 L 0.53092 0.05416 " pathEditMode="relative" ptsTypes="AAAAAAAAAAAAAAAAAAAAAAAAAAAAAAAAAAAAAAAAAAAAAAAAAAAAAAAAAAAAAAAAAAAA">
                                      <p:cBhvr>
                                        <p:cTn id="11" dur="2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7627E-6 5.92593E-6 L 0.00365 -0.00555 L 0.01161 -0.00925 L 0.01696 -0.00648 L 0.02114 -0.00092 L 0.02218 0.01227 L 0.0201 0.02153 L 0.01527 0.03288 L 0.009 0.04144 L 0.00313 0.04514 " pathEditMode="relative" ptsTypes="AAAAAAAA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5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1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5.18519E-6 L 0.05795 0.00024 " pathEditMode="relative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1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1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826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3093E-7 -1.62812E-6 L -0.02662 0.04556 " pathEditMode="relative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260"/>
                            </p:stCondLst>
                            <p:childTnLst>
                              <p:par>
                                <p:cTn id="4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6" t="25615" r="31105" b="37192"/>
          <a:stretch/>
        </p:blipFill>
        <p:spPr bwMode="auto">
          <a:xfrm>
            <a:off x="1828800" y="1295400"/>
            <a:ext cx="9188502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D189066-ED12-4B86-90D9-219C5FF817FF}"/>
              </a:ext>
            </a:extLst>
          </p:cNvPr>
          <p:cNvGrpSpPr/>
          <p:nvPr/>
        </p:nvGrpSpPr>
        <p:grpSpPr>
          <a:xfrm>
            <a:off x="230478" y="203427"/>
            <a:ext cx="3382243" cy="941185"/>
            <a:chOff x="63500" y="1429216"/>
            <a:chExt cx="2542972" cy="705889"/>
          </a:xfrm>
        </p:grpSpPr>
        <p:sp>
          <p:nvSpPr>
            <p:cNvPr id="4" name="Rounded Rectangle 12">
              <a:extLst>
                <a:ext uri="{FF2B5EF4-FFF2-40B4-BE49-F238E27FC236}">
                  <a16:creationId xmlns:a16="http://schemas.microsoft.com/office/drawing/2014/main" id="{246B328E-258A-425F-90FB-D26341830B5F}"/>
                </a:ext>
              </a:extLst>
            </p:cNvPr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5B3B6C2-030F-4161-853F-5E5D6D2B5D1B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80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198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5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603632" y="3456737"/>
            <a:ext cx="2024143" cy="11435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631341" y="1961224"/>
            <a:ext cx="2056264" cy="11435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620002" y="4953000"/>
            <a:ext cx="2056264" cy="12480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trái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534405" y="3619848"/>
            <a:ext cx="993548" cy="9804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569041" y="2125085"/>
            <a:ext cx="993548" cy="9804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371464" y="5114611"/>
            <a:ext cx="993548" cy="98043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7DCF-43B1-4CE2-B188-A1803654A8D1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152757" y="3741540"/>
            <a:ext cx="2450875" cy="2869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AB57C5-74BB-41C4-9D0A-246D5736BB00}"/>
              </a:ext>
            </a:extLst>
          </p:cNvPr>
          <p:cNvSpPr txBox="1"/>
          <p:nvPr/>
        </p:nvSpPr>
        <p:spPr>
          <a:xfrm>
            <a:off x="2209800" y="479493"/>
            <a:ext cx="929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Tết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</a:t>
            </a:r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sen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6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74" name="Picture 2" descr="Mứt sen trần Tiến Thịnh">
            <a:extLst>
              <a:ext uri="{FF2B5EF4-FFF2-40B4-BE49-F238E27FC236}">
                <a16:creationId xmlns:a16="http://schemas.microsoft.com/office/drawing/2014/main" id="{FE6C2FCE-D598-4A64-B5DD-AB532ECDA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0"/>
          <a:stretch/>
        </p:blipFill>
        <p:spPr bwMode="auto">
          <a:xfrm>
            <a:off x="1053301" y="1756317"/>
            <a:ext cx="4337361" cy="39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58378" y="479493"/>
            <a:ext cx="18309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>
                <a:solidFill>
                  <a:srgbClr val="CC0066"/>
                </a:solidFill>
              </a:rPr>
              <a:t>m</a:t>
            </a:r>
            <a:r>
              <a:rPr lang="en-US" sz="6600" smtClean="0">
                <a:solidFill>
                  <a:srgbClr val="CC0066"/>
                </a:solidFill>
              </a:rPr>
              <a:t>ứt</a:t>
            </a:r>
            <a:endParaRPr lang="en-US" sz="660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0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609600" y="746382"/>
            <a:ext cx="1226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66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 máy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210663" y="5317171"/>
            <a:ext cx="2692710" cy="129136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bút</a:t>
            </a:r>
            <a:endParaRPr lang="vi-VN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137090" y="2039364"/>
            <a:ext cx="2692710" cy="13063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hộp</a:t>
            </a:r>
            <a:endParaRPr lang="vi-VN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137090" y="3642827"/>
            <a:ext cx="2692710" cy="129136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ẩy</a:t>
            </a:r>
            <a:endParaRPr lang="vi-VN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618826" y="5338891"/>
            <a:ext cx="1308637" cy="12913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372600" y="2011651"/>
            <a:ext cx="1308637" cy="1291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458606" y="3657964"/>
            <a:ext cx="1308637" cy="12913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3910CB-6120-4683-8DB3-018BA4365D7C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844461" y="4139956"/>
            <a:ext cx="1366202" cy="182290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Bút máy Hồng Hà nét hoa 2256">
            <a:extLst>
              <a:ext uri="{FF2B5EF4-FFF2-40B4-BE49-F238E27FC236}">
                <a16:creationId xmlns:a16="http://schemas.microsoft.com/office/drawing/2014/main" id="{214CE42E-C781-4257-9CCC-B24805344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764" y="2155007"/>
            <a:ext cx="4315963" cy="4315963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6743700" y="654053"/>
            <a:ext cx="14670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CC0066"/>
                </a:solidFill>
                <a:latin typeface="+mj-lt"/>
              </a:rPr>
              <a:t>bút</a:t>
            </a:r>
            <a:endParaRPr lang="en-US">
              <a:solidFill>
                <a:srgbClr val="CC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311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2210554" y="629787"/>
            <a:ext cx="868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…..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nẻ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086600" y="2114349"/>
            <a:ext cx="2286000" cy="10533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142018" y="4902696"/>
            <a:ext cx="2286000" cy="10533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121238" y="3437482"/>
            <a:ext cx="2306782" cy="110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91505" tIns="91505" rIns="91505" bIns="915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defTabSz="687537" eaLnBrk="1" fontAlgn="auto" hangingPunct="1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5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đau</a:t>
            </a:r>
            <a:endParaRPr lang="vi-VN" sz="5400" dirty="0">
              <a:solidFill>
                <a:srgbClr val="BD196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130467" y="2093000"/>
            <a:ext cx="1067475" cy="10533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130466" y="4886229"/>
            <a:ext cx="1067475" cy="1053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130466" y="3508556"/>
            <a:ext cx="1067475" cy="1053389"/>
          </a:xfrm>
          <a:prstGeom prst="rect">
            <a:avLst/>
          </a:prstGeom>
        </p:spPr>
      </p:pic>
      <p:pic>
        <p:nvPicPr>
          <p:cNvPr id="2" name="Picture 2" descr="Cách chữa gót chân bị nứt nẻ | Bạn đã biết cách chữa gót chân nứt nẻ?">
            <a:extLst>
              <a:ext uri="{FF2B5EF4-FFF2-40B4-BE49-F238E27FC236}">
                <a16:creationId xmlns:a16="http://schemas.microsoft.com/office/drawing/2014/main" id="{15D96CAB-587D-4E62-BAE5-A0C11F601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98" y="2412353"/>
            <a:ext cx="4711203" cy="322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C4C598-135B-455E-BED4-FAC117361F26}"/>
              </a:ext>
            </a:extLst>
          </p:cNvPr>
          <p:cNvCxnSpPr>
            <a:cxnSpLocks/>
          </p:cNvCxnSpPr>
          <p:nvPr/>
        </p:nvCxnSpPr>
        <p:spPr>
          <a:xfrm flipV="1">
            <a:off x="4953000" y="2783342"/>
            <a:ext cx="2133600" cy="16362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714621" y="537458"/>
            <a:ext cx="16786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C0066"/>
                </a:solidFill>
              </a:rPr>
              <a:t>n</a:t>
            </a:r>
            <a:r>
              <a:rPr lang="en-US" smtClean="0">
                <a:solidFill>
                  <a:srgbClr val="CC0066"/>
                </a:solidFill>
              </a:rPr>
              <a:t>ứt</a:t>
            </a:r>
            <a:endParaRPr lang="en-US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85900" y="972741"/>
            <a:ext cx="9220200" cy="1569660"/>
          </a:xfrm>
          <a:prstGeom prst="rect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   </a:t>
            </a:r>
            <a:r>
              <a:rPr lang="en-US" alt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tiếng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err="1">
                <a:solidFill>
                  <a:srgbClr val="002060"/>
                </a:solidFill>
                <a:latin typeface="UTM Avo" panose="02040603050506020204" pitchFamily="18" charset="0"/>
              </a:rPr>
              <a:t>ngoài</a:t>
            </a:r>
            <a:r>
              <a:rPr lang="en-US" altLang="en-US" sz="4800" b="1">
                <a:solidFill>
                  <a:srgbClr val="002060"/>
                </a:solidFill>
                <a:latin typeface="UTM Avo" panose="02040603050506020204" pitchFamily="18" charset="0"/>
              </a:rPr>
              <a:t> bài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>
                <a:solidFill>
                  <a:srgbClr val="002060"/>
                </a:solidFill>
                <a:latin typeface="UTM Avo" panose="02040603050506020204" pitchFamily="18" charset="0"/>
              </a:rPr>
              <a:t>chứa </a:t>
            </a:r>
            <a:r>
              <a:rPr lang="en-US" alt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tiếng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err="1">
                <a:solidFill>
                  <a:srgbClr val="002060"/>
                </a:solidFill>
                <a:latin typeface="UTM Avo" panose="02040603050506020204" pitchFamily="18" charset="0"/>
              </a:rPr>
              <a:t>vần</a:t>
            </a:r>
            <a:r>
              <a:rPr lang="en-US" altLang="en-US" sz="4800" b="1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smtClean="0">
                <a:solidFill>
                  <a:srgbClr val="002060"/>
                </a:solidFill>
                <a:latin typeface="UTM Avo" panose="02040603050506020204" pitchFamily="18" charset="0"/>
              </a:rPr>
              <a:t>ut, ưt</a:t>
            </a:r>
            <a:r>
              <a:rPr lang="en-US" alt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62200" y="4038605"/>
            <a:ext cx="7848600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485900" y="3269163"/>
            <a:ext cx="9577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atin typeface="+mj-lt"/>
              </a:rPr>
              <a:t>- Tiếng có vần ut,ưt: </a:t>
            </a:r>
            <a:r>
              <a:rPr lang="en-US" sz="4400" smtClean="0">
                <a:solidFill>
                  <a:srgbClr val="CC0066"/>
                </a:solidFill>
                <a:latin typeface="+mj-lt"/>
              </a:rPr>
              <a:t>bút, trút, nứt, vứt</a:t>
            </a:r>
            <a:endParaRPr lang="en-US" sz="4400">
              <a:solidFill>
                <a:srgbClr val="CC0066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5900" y="2551771"/>
            <a:ext cx="155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CC0066"/>
                </a:solidFill>
                <a:latin typeface="+mj-lt"/>
              </a:rPr>
              <a:t>Mẫu:</a:t>
            </a:r>
            <a:endParaRPr lang="en-US" sz="4800">
              <a:solidFill>
                <a:srgbClr val="CC0066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5902" y="4325954"/>
            <a:ext cx="86238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atin typeface="+mj-lt"/>
              </a:rPr>
              <a:t>- Từ có vần ut, ưt: </a:t>
            </a:r>
            <a:r>
              <a:rPr lang="en-US" sz="4400" smtClean="0">
                <a:solidFill>
                  <a:srgbClr val="CC0066"/>
                </a:solidFill>
                <a:latin typeface="+mj-lt"/>
              </a:rPr>
              <a:t>hút bụi, sứt mẻ</a:t>
            </a:r>
            <a:endParaRPr lang="en-US" sz="4400">
              <a:solidFill>
                <a:srgbClr val="CC0066"/>
              </a:solidFill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057400" y="3952576"/>
            <a:ext cx="9837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57400" y="5095395"/>
            <a:ext cx="491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62200" y="4038605"/>
            <a:ext cx="7848600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3200" b="1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969DA20-FE7D-4449-BB05-91DEE1B25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" y="304804"/>
            <a:ext cx="92202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r>
              <a:rPr lang="en-US" altLang="en-US" sz="4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chứa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tiếng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err="1">
                <a:solidFill>
                  <a:srgbClr val="0070C0"/>
                </a:solidFill>
                <a:latin typeface="UTM Avo" panose="02040603050506020204" pitchFamily="18" charset="0"/>
              </a:rPr>
              <a:t>vần</a:t>
            </a:r>
            <a:r>
              <a:rPr lang="en-US" altLang="en-US" sz="4800" b="1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smtClean="0">
                <a:solidFill>
                  <a:srgbClr val="0070C0"/>
                </a:solidFill>
                <a:latin typeface="UTM Avo" panose="02040603050506020204" pitchFamily="18" charset="0"/>
              </a:rPr>
              <a:t>ut, </a:t>
            </a:r>
            <a:r>
              <a:rPr lang="en-US" altLang="en-US" sz="4800" b="1">
                <a:solidFill>
                  <a:srgbClr val="0070C0"/>
                </a:solidFill>
                <a:latin typeface="UTM Avo" panose="02040603050506020204" pitchFamily="18" charset="0"/>
              </a:rPr>
              <a:t>ưt </a:t>
            </a:r>
            <a:r>
              <a:rPr lang="en-US" altLang="en-US" sz="4800" b="1" dirty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1517" y="2235372"/>
            <a:ext cx="87783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+mj-lt"/>
              </a:rPr>
              <a:t>- Mẹ mua trứng chim </a:t>
            </a:r>
            <a:r>
              <a:rPr lang="en-US" sz="6000" smtClean="0">
                <a:solidFill>
                  <a:srgbClr val="CC0066"/>
                </a:solidFill>
                <a:latin typeface="+mj-lt"/>
              </a:rPr>
              <a:t>cút</a:t>
            </a:r>
            <a:r>
              <a:rPr lang="en-US" sz="6000" smtClean="0">
                <a:latin typeface="+mj-lt"/>
              </a:rPr>
              <a:t>.</a:t>
            </a:r>
            <a:endParaRPr lang="en-US" sz="600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6759" y="3315329"/>
            <a:ext cx="6255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+mj-lt"/>
              </a:rPr>
              <a:t>- Bé tập</a:t>
            </a:r>
            <a:r>
              <a:rPr lang="en-US" sz="6000" smtClean="0">
                <a:solidFill>
                  <a:srgbClr val="CC0066"/>
                </a:solidFill>
                <a:latin typeface="+mj-lt"/>
              </a:rPr>
              <a:t> sút </a:t>
            </a:r>
            <a:r>
              <a:rPr lang="en-US" sz="6000" smtClean="0">
                <a:latin typeface="+mj-lt"/>
              </a:rPr>
              <a:t>bóng.</a:t>
            </a:r>
            <a:endParaRPr lang="en-US" sz="600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7237" y="4316496"/>
            <a:ext cx="64283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+mj-lt"/>
              </a:rPr>
              <a:t>- Bà làm </a:t>
            </a:r>
            <a:r>
              <a:rPr lang="en-US" sz="6000" smtClean="0">
                <a:solidFill>
                  <a:srgbClr val="00B050"/>
                </a:solidFill>
                <a:latin typeface="+mj-lt"/>
              </a:rPr>
              <a:t>mứt</a:t>
            </a:r>
            <a:r>
              <a:rPr lang="en-US" sz="6000" smtClean="0">
                <a:latin typeface="+mj-lt"/>
              </a:rPr>
              <a:t> dừa.</a:t>
            </a:r>
            <a:endParaRPr lang="en-US" sz="600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7239" y="5332159"/>
            <a:ext cx="58705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+mj-lt"/>
              </a:rPr>
              <a:t>- Mặt đất </a:t>
            </a:r>
            <a:r>
              <a:rPr lang="en-US" sz="6000" smtClean="0">
                <a:solidFill>
                  <a:srgbClr val="00B050"/>
                </a:solidFill>
                <a:latin typeface="+mj-lt"/>
              </a:rPr>
              <a:t>nứt</a:t>
            </a:r>
            <a:r>
              <a:rPr lang="en-US" sz="6000" smtClean="0">
                <a:latin typeface="+mj-lt"/>
              </a:rPr>
              <a:t> nẻ.</a:t>
            </a:r>
            <a:endParaRPr lang="en-US" sz="600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2336" y="1397171"/>
            <a:ext cx="256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  <a:latin typeface="+mj-lt"/>
              </a:rPr>
              <a:t>Mẫu</a:t>
            </a:r>
            <a:r>
              <a:rPr lang="en-US" sz="4800" smtClean="0">
                <a:solidFill>
                  <a:srgbClr val="FF0000"/>
                </a:solidFill>
              </a:rPr>
              <a:t>:</a:t>
            </a:r>
            <a:endParaRPr lang="en-US" sz="4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056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Downloads\ảnh vở luyện viết chữ nh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890" y="224971"/>
            <a:ext cx="4628725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6827" y="1837392"/>
            <a:ext cx="61875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smtClean="0">
                <a:solidFill>
                  <a:srgbClr val="FF3399"/>
                </a:solidFill>
                <a:latin typeface="Calibri"/>
              </a:rPr>
              <a:t>   </a:t>
            </a:r>
            <a:r>
              <a:rPr lang="en-US" sz="6600" smtClean="0">
                <a:solidFill>
                  <a:srgbClr val="FF3399"/>
                </a:solidFill>
                <a:latin typeface="Calibri"/>
              </a:rPr>
              <a:t>Các con cùng cô luyện viết nhé!</a:t>
            </a:r>
            <a:endParaRPr lang="en-US" sz="6600">
              <a:solidFill>
                <a:srgbClr val="FF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74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con nga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048002" y="-2590799"/>
            <a:ext cx="6019801" cy="11506200"/>
          </a:xfrm>
        </p:spPr>
      </p:pic>
    </p:spTree>
    <p:extLst>
      <p:ext uri="{BB962C8B-B14F-4D97-AF65-F5344CB8AC3E}">
        <p14:creationId xmlns:p14="http://schemas.microsoft.com/office/powerpoint/2010/main" val="38237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719" y="609974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3124202" y="914400"/>
            <a:ext cx="6367057" cy="39624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ríu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rít</a:t>
            </a:r>
            <a:endParaRPr lang="en-US" sz="80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rết</a:t>
            </a:r>
            <a:endParaRPr lang="en-US" sz="80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kết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endParaRPr lang="en-US" sz="80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ôn tồ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1968719" y="-3949919"/>
            <a:ext cx="8025962" cy="11811000"/>
          </a:xfrm>
        </p:spPr>
      </p:pic>
    </p:spTree>
    <p:extLst>
      <p:ext uri="{BB962C8B-B14F-4D97-AF65-F5344CB8AC3E}">
        <p14:creationId xmlns:p14="http://schemas.microsoft.com/office/powerpoint/2010/main" val="69094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8490"/>
            <a:ext cx="11353800" cy="7060644"/>
          </a:xfrm>
        </p:spPr>
      </p:pic>
    </p:spTree>
    <p:extLst>
      <p:ext uri="{BB962C8B-B14F-4D97-AF65-F5344CB8AC3E}">
        <p14:creationId xmlns:p14="http://schemas.microsoft.com/office/powerpoint/2010/main" val="40357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 từ lò sưở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199921" y="-2818918"/>
            <a:ext cx="5666099" cy="10999136"/>
          </a:xfrm>
        </p:spPr>
      </p:pic>
    </p:spTree>
    <p:extLst>
      <p:ext uri="{BB962C8B-B14F-4D97-AF65-F5344CB8AC3E}">
        <p14:creationId xmlns:p14="http://schemas.microsoft.com/office/powerpoint/2010/main" val="158908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" y="1905000"/>
            <a:ext cx="12159903" cy="3999468"/>
          </a:xfrm>
        </p:spPr>
      </p:pic>
    </p:spTree>
    <p:extLst>
      <p:ext uri="{BB962C8B-B14F-4D97-AF65-F5344CB8AC3E}">
        <p14:creationId xmlns:p14="http://schemas.microsoft.com/office/powerpoint/2010/main" val="1845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dòng suố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911363" y="-3139961"/>
            <a:ext cx="6399968" cy="12984691"/>
          </a:xfrm>
        </p:spPr>
      </p:pic>
    </p:spTree>
    <p:extLst>
      <p:ext uri="{BB962C8B-B14F-4D97-AF65-F5344CB8AC3E}">
        <p14:creationId xmlns:p14="http://schemas.microsoft.com/office/powerpoint/2010/main" val="75182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1" y="1571778"/>
            <a:ext cx="11929479" cy="368602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2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cơn sốt đã sử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621767" y="-3383763"/>
            <a:ext cx="6276285" cy="13653412"/>
          </a:xfrm>
        </p:spPr>
      </p:pic>
    </p:spTree>
    <p:extLst>
      <p:ext uri="{BB962C8B-B14F-4D97-AF65-F5344CB8AC3E}">
        <p14:creationId xmlns:p14="http://schemas.microsoft.com/office/powerpoint/2010/main" val="184777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36" y="685804"/>
            <a:ext cx="11815064" cy="4615259"/>
          </a:xfrm>
        </p:spPr>
      </p:pic>
    </p:spTree>
    <p:extLst>
      <p:ext uri="{BB962C8B-B14F-4D97-AF65-F5344CB8AC3E}">
        <p14:creationId xmlns:p14="http://schemas.microsoft.com/office/powerpoint/2010/main" val="120604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24002" y="4077278"/>
            <a:ext cx="2119400" cy="1840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8735362" y="4188209"/>
            <a:ext cx="1932641" cy="1808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2944958" y="879523"/>
            <a:ext cx="6610585" cy="34231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79624" y="2873991"/>
            <a:ext cx="4912766" cy="1017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15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4239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216" y="304800"/>
            <a:ext cx="11565200" cy="1143000"/>
          </a:xfrm>
        </p:spPr>
        <p:txBody>
          <a:bodyPr>
            <a:normAutofit/>
          </a:bodyPr>
          <a:lstStyle/>
          <a:p>
            <a:r>
              <a:rPr lang="en-US" smtClean="0"/>
              <a:t>Dặn dò bài tập ngày 30/11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218" y="990600"/>
            <a:ext cx="111252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mtClean="0"/>
          </a:p>
          <a:p>
            <a:r>
              <a:rPr lang="en-US" sz="3600" smtClean="0"/>
              <a:t>Đọc lại bài 52 trong sách Tiếng Việt 1 và Vở luyện đọc. </a:t>
            </a:r>
            <a:r>
              <a:rPr lang="en-US" sz="3600" smtClean="0">
                <a:solidFill>
                  <a:srgbClr val="FF0000"/>
                </a:solidFill>
              </a:rPr>
              <a:t>Khuyến khích các con đánh vần thầm,</a:t>
            </a:r>
            <a:r>
              <a:rPr lang="en-US" sz="2800" smtClean="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đọc trơn nhanh.</a:t>
            </a:r>
          </a:p>
          <a:p>
            <a:r>
              <a:rPr lang="en-US" sz="3600" smtClean="0"/>
              <a:t>Hoàn thành vở BT Tiếng Việt trang 47, vở BT toán in trang 66-67</a:t>
            </a:r>
            <a:r>
              <a:rPr lang="en-US" sz="3600" smtClean="0">
                <a:solidFill>
                  <a:srgbClr val="FF0000"/>
                </a:solidFill>
              </a:rPr>
              <a:t>. Hoàn thành trang </a:t>
            </a:r>
            <a:r>
              <a:rPr lang="en-US" sz="3600">
                <a:solidFill>
                  <a:srgbClr val="FF0000"/>
                </a:solidFill>
              </a:rPr>
              <a:t>7</a:t>
            </a:r>
            <a:r>
              <a:rPr lang="en-US" sz="3600" smtClean="0">
                <a:solidFill>
                  <a:srgbClr val="FF0000"/>
                </a:solidFill>
              </a:rPr>
              <a:t> vở Luyện viết cỡ chữ nhỏ.( bìa màu vàng)</a:t>
            </a:r>
            <a:endParaRPr lang="en-US" sz="2800" smtClean="0">
              <a:solidFill>
                <a:srgbClr val="FF0000"/>
              </a:solidFill>
            </a:endParaRPr>
          </a:p>
          <a:p>
            <a:r>
              <a:rPr lang="en-US" sz="4000" smtClean="0"/>
              <a:t> Tập chép theo bài mẫu cô giáo gửi( theo cỡ chữ nhỏ)</a:t>
            </a:r>
          </a:p>
        </p:txBody>
      </p:sp>
    </p:spTree>
    <p:extLst>
      <p:ext uri="{BB962C8B-B14F-4D97-AF65-F5344CB8AC3E}">
        <p14:creationId xmlns:p14="http://schemas.microsoft.com/office/powerpoint/2010/main" val="10799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579120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08FFBBF3-D1D3-4317-B3B8-66648CC7E41D}"/>
              </a:ext>
            </a:extLst>
          </p:cNvPr>
          <p:cNvSpPr/>
          <p:nvPr/>
        </p:nvSpPr>
        <p:spPr>
          <a:xfrm>
            <a:off x="2362202" y="914400"/>
            <a:ext cx="7780597" cy="3049700"/>
          </a:xfrm>
          <a:prstGeom prst="roundRect">
            <a:avLst>
              <a:gd name="adj" fmla="val 0"/>
            </a:avLst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6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1 </a:t>
            </a:r>
            <a:r>
              <a:rPr lang="en-US" sz="600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có </a:t>
            </a:r>
            <a:r>
              <a:rPr lang="en-US" sz="6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6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6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mít</a:t>
            </a:r>
            <a:endParaRPr lang="en-US" sz="60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563880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295404"/>
            <a:ext cx="4157152" cy="305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2" y="563880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362200" y="1786960"/>
            <a:ext cx="7924799" cy="22098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thật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2" y="5867400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3067051" y="1143000"/>
            <a:ext cx="6057900" cy="41148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líu</a:t>
            </a:r>
            <a:r>
              <a:rPr lang="en-US" sz="88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ríu</a:t>
            </a:r>
            <a:endParaRPr lang="en-US" sz="88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8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vẹt</a:t>
            </a:r>
            <a:endParaRPr lang="en-US" sz="88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bồ</a:t>
            </a:r>
            <a:r>
              <a:rPr lang="en-US" sz="88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kết</a:t>
            </a:r>
            <a:endParaRPr lang="en-US" sz="88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2" y="5803493"/>
            <a:ext cx="751281" cy="7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02249" y="5247290"/>
            <a:ext cx="5511731" cy="556207"/>
          </a:xfrm>
          <a:prstGeom prst="rect">
            <a:avLst/>
          </a:prstGeom>
        </p:spPr>
        <p:txBody>
          <a:bodyPr vert="horz" lIns="68640" tIns="34320" rIns="68640" bIns="343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Đây là đâu?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21" y="1298316"/>
            <a:ext cx="4664760" cy="426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iÕt 1&amp;#x0D;&amp;#x0A;&amp;quot;&quot;/&gt;&lt;property id=&quot;20307&quot; value=&quot;292&quot;/&gt;&lt;/object&gt;&lt;object type=&quot;3&quot; unique_id=&quot;10005&quot;&gt;&lt;property id=&quot;20148&quot; value=&quot;5&quot;/&gt;&lt;property id=&quot;20300&quot; value=&quot;Slide 2 - &amp;quot;KiÓm tra bµi cò&amp;quot;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282&quot;/&gt;&lt;/object&gt;&lt;object type=&quot;3&quot; unique_id=&quot;10007&quot;&gt;&lt;property id=&quot;20148&quot; value=&quot;5&quot;/&gt;&lt;property id=&quot;20300&quot; value=&quot;Slide 4&quot;/&gt;&lt;property id=&quot;20307&quot; value=&quot;272&quot;/&gt;&lt;/object&gt;&lt;object type=&quot;3&quot; unique_id=&quot;10008&quot;&gt;&lt;property id=&quot;20148&quot; value=&quot;5&quot;/&gt;&lt;property id=&quot;20300&quot; value=&quot;Slide 5&quot;/&gt;&lt;property id=&quot;20307&quot; value=&quot;289&quot;/&gt;&lt;/object&gt;&lt;object type=&quot;3&quot; unique_id=&quot;10009&quot;&gt;&lt;property id=&quot;20148&quot; value=&quot;5&quot;/&gt;&lt;property id=&quot;20300&quot; value=&quot;Slide 6&quot;/&gt;&lt;property id=&quot;20307&quot; value=&quot;278&quot;/&gt;&lt;/object&gt;&lt;object type=&quot;3&quot; unique_id=&quot;10010&quot;&gt;&lt;property id=&quot;20148&quot; value=&quot;5&quot;/&gt;&lt;property id=&quot;20300&quot; value=&quot;Slide 7 - &amp;quot;&amp;#x0D;&amp;#x0A;&amp;quot;&quot;/&gt;&lt;property id=&quot;20307&quot; value=&quot;260&quot;/&gt;&lt;/object&gt;&lt;object type=&quot;3&quot; unique_id=&quot;10011&quot;&gt;&lt;property id=&quot;20148&quot; value=&quot;5&quot;/&gt;&lt;property id=&quot;20300&quot; value=&quot;Slide 8&quot;/&gt;&lt;property id=&quot;20307&quot; value=&quot;295&quot;/&gt;&lt;/object&gt;&lt;object type=&quot;3&quot; unique_id=&quot;10012&quot;&gt;&lt;property id=&quot;20148&quot; value=&quot;5&quot;/&gt;&lt;property id=&quot;20300&quot; value=&quot;Slide 9 - &amp;quot;TiÕt 2&amp;#x0D;&amp;#x0A;&amp;quot;&quot;/&gt;&lt;property id=&quot;20307&quot; value=&quot;296&quot;/&gt;&lt;/object&gt;&lt;object type=&quot;3&quot; unique_id=&quot;10013&quot;&gt;&lt;property id=&quot;20148&quot; value=&quot;5&quot;/&gt;&lt;property id=&quot;20300&quot; value=&quot;Slide 10 - &amp;quot;&amp;#x0D;&amp;#x0A;&amp;quot;&quot;/&gt;&lt;property id=&quot;20307&quot; value=&quot;297&quot;/&gt;&lt;/object&gt;&lt;object type=&quot;3&quot; unique_id=&quot;10014&quot;&gt;&lt;property id=&quot;20148&quot; value=&quot;5&quot;/&gt;&lt;property id=&quot;20300&quot; value=&quot;Slide 11&quot;/&gt;&lt;property id=&quot;20307&quot; value=&quot;283&quot;/&gt;&lt;/object&gt;&lt;object type=&quot;3&quot; unique_id=&quot;10015&quot;&gt;&lt;property id=&quot;20148&quot; value=&quot;5&quot;/&gt;&lt;property id=&quot;20300&quot; value=&quot;Slide 12&quot;/&gt;&lt;property id=&quot;20307&quot; value=&quot;284&quot;/&gt;&lt;/object&gt;&lt;object type=&quot;3&quot; unique_id=&quot;10016&quot;&gt;&lt;property id=&quot;20148&quot; value=&quot;5&quot;/&gt;&lt;property id=&quot;20300&quot; value=&quot;Slide 13&quot;/&gt;&lt;property id=&quot;20307&quot; value=&quot;285&quot;/&gt;&lt;/object&gt;&lt;object type=&quot;3&quot; unique_id=&quot;10017&quot;&gt;&lt;property id=&quot;20148&quot; value=&quot;5&quot;/&gt;&lt;property id=&quot;20300&quot; value=&quot;Slide 14&quot;/&gt;&lt;property id=&quot;20307&quot; value=&quot;298&quot;/&gt;&lt;/object&gt;&lt;object type=&quot;3&quot; unique_id=&quot;10018&quot;&gt;&lt;property id=&quot;20148&quot; value=&quot;5&quot;/&gt;&lt;property id=&quot;20300&quot; value=&quot;Slide 15&quot;/&gt;&lt;property id=&quot;20307&quot; value=&quot;299&quot;/&gt;&lt;/object&gt;&lt;object type=&quot;3&quot; unique_id=&quot;10019&quot;&gt;&lt;property id=&quot;20148&quot; value=&quot;5&quot;/&gt;&lt;property id=&quot;20300&quot; value=&quot;Slide 16&quot;/&gt;&lt;property id=&quot;20307&quot; value=&quot;291&quot;/&gt;&lt;/object&gt;&lt;object type=&quot;3&quot; unique_id=&quot;10020&quot;&gt;&lt;property id=&quot;20148&quot; value=&quot;5&quot;/&gt;&lt;property id=&quot;20300&quot; value=&quot;Slide 17&quot;/&gt;&lt;property id=&quot;20307&quot; value=&quot;300&quot;/&gt;&lt;/object&gt;&lt;object type=&quot;3&quot; unique_id=&quot;10021&quot;&gt;&lt;property id=&quot;20148&quot; value=&quot;5&quot;/&gt;&lt;property id=&quot;20300&quot; value=&quot;Slide 18&quot;/&gt;&lt;property id=&quot;20307&quot; value=&quot;286&quot;/&gt;&lt;/object&gt;&lt;object type=&quot;3&quot; unique_id=&quot;10022&quot;&gt;&lt;property id=&quot;20148&quot; value=&quot;5&quot;/&gt;&lt;property id=&quot;20300&quot; value=&quot;Slide 19&quot;/&gt;&lt;property id=&quot;20307&quot; value=&quot;287&quot;/&gt;&lt;/object&gt;&lt;/object&gt;&lt;/object&gt;&lt;/database&gt;"/>
</p:tagLst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843</TotalTime>
  <Words>690</Words>
  <Application>Microsoft Office PowerPoint</Application>
  <PresentationFormat>Widescreen</PresentationFormat>
  <Paragraphs>175</Paragraphs>
  <Slides>49</Slides>
  <Notes>17</Notes>
  <HiddenSlides>0</HiddenSlides>
  <MMClips>8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66" baseType="lpstr">
      <vt:lpstr>.VnArial</vt:lpstr>
      <vt:lpstr>.VnAvant</vt:lpstr>
      <vt:lpstr>.VnCooper</vt:lpstr>
      <vt:lpstr>Arial</vt:lpstr>
      <vt:lpstr>Arial Rounded MT Bold</vt:lpstr>
      <vt:lpstr>Arial-Rounded</vt:lpstr>
      <vt:lpstr>AvantGarde</vt:lpstr>
      <vt:lpstr>Bandit</vt:lpstr>
      <vt:lpstr>Calibri</vt:lpstr>
      <vt:lpstr>Calibri Light</vt:lpstr>
      <vt:lpstr>DomCasual</vt:lpstr>
      <vt:lpstr>HP001 4 hàng</vt:lpstr>
      <vt:lpstr>Patrick Hand SC</vt:lpstr>
      <vt:lpstr>UTM Avo</vt:lpstr>
      <vt:lpstr>Default Design</vt:lpstr>
      <vt:lpstr>Office Theme</vt:lpstr>
      <vt:lpstr>1_Office Theme</vt:lpstr>
      <vt:lpstr>Luyện đọc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bài tập ngày 30/11</vt:lpstr>
    </vt:vector>
  </TitlesOfParts>
  <Company>123456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s¸u ngµy 14 th¸ng 9 n¨m 2007 Häc vÇn Bµi 13:</dc:title>
  <dc:creator>yen&amp;van</dc:creator>
  <cp:lastModifiedBy>Admin</cp:lastModifiedBy>
  <cp:revision>171</cp:revision>
  <dcterms:created xsi:type="dcterms:W3CDTF">2002-08-27T21:28:00Z</dcterms:created>
  <dcterms:modified xsi:type="dcterms:W3CDTF">2022-11-22T03:05:25Z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