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312" r:id="rId2"/>
    <p:sldId id="314" r:id="rId3"/>
    <p:sldId id="284" r:id="rId4"/>
    <p:sldId id="285" r:id="rId5"/>
    <p:sldId id="296" r:id="rId6"/>
    <p:sldId id="298" r:id="rId7"/>
    <p:sldId id="300" r:id="rId8"/>
    <p:sldId id="302" r:id="rId9"/>
    <p:sldId id="304" r:id="rId10"/>
    <p:sldId id="306" r:id="rId11"/>
    <p:sldId id="307" r:id="rId12"/>
    <p:sldId id="308" r:id="rId13"/>
    <p:sldId id="311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41" autoAdjust="0"/>
    <p:restoredTop sz="94660"/>
  </p:normalViewPr>
  <p:slideViewPr>
    <p:cSldViewPr>
      <p:cViewPr varScale="1">
        <p:scale>
          <a:sx n="67" d="100"/>
          <a:sy n="67" d="100"/>
        </p:scale>
        <p:origin x="1264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E154A-2389-4E91-BFEF-570708726CB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432C2-B9E0-4B01-BB1A-6DC4596513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808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E154A-2389-4E91-BFEF-570708726CB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432C2-B9E0-4B01-BB1A-6DC4596513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493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E154A-2389-4E91-BFEF-570708726CB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432C2-B9E0-4B01-BB1A-6DC4596513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46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E154A-2389-4E91-BFEF-570708726CB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432C2-B9E0-4B01-BB1A-6DC4596513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23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E154A-2389-4E91-BFEF-570708726CB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432C2-B9E0-4B01-BB1A-6DC4596513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927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E154A-2389-4E91-BFEF-570708726CB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432C2-B9E0-4B01-BB1A-6DC4596513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76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E154A-2389-4E91-BFEF-570708726CB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432C2-B9E0-4B01-BB1A-6DC4596513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17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E154A-2389-4E91-BFEF-570708726CB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432C2-B9E0-4B01-BB1A-6DC4596513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775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E154A-2389-4E91-BFEF-570708726CB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432C2-B9E0-4B01-BB1A-6DC4596513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683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E154A-2389-4E91-BFEF-570708726CB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432C2-B9E0-4B01-BB1A-6DC4596513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481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E154A-2389-4E91-BFEF-570708726CB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432C2-B9E0-4B01-BB1A-6DC4596513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28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8D9184E3-F8A0-460E-9AFF-9BB5FDBFC74F}"/>
              </a:ext>
            </a:extLst>
          </p:cNvPr>
          <p:cNvSpPr txBox="1"/>
          <p:nvPr userDrawn="1"/>
        </p:nvSpPr>
        <p:spPr>
          <a:xfrm>
            <a:off x="0" y="-712232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800">
                <a:solidFill>
                  <a:srgbClr val="C3C3C3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E154A-2389-4E91-BFEF-570708726CB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B432C2-B9E0-4B01-BB1A-6DC4596513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943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8600" y="335845"/>
            <a:ext cx="86868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u="sng">
                <a:latin typeface="Times New Roman" panose="02020603050405020304" pitchFamily="18" charset="0"/>
                <a:cs typeface="Times New Roman" panose="02020603050405020304" pitchFamily="18" charset="0"/>
              </a:rPr>
              <a:t>Đạo </a:t>
            </a:r>
            <a:r>
              <a:rPr lang="en-US" sz="4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endParaRPr lang="en-US" sz="4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6: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cha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endParaRPr lang="en-US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</a:p>
          <a:p>
            <a:pPr algn="ctr"/>
            <a:endParaRPr lang="en-US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9325" y="2778478"/>
            <a:ext cx="5181600" cy="39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545423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AutoShape 3"/>
          <p:cNvSpPr>
            <a:spLocks noChangeArrowheads="1"/>
          </p:cNvSpPr>
          <p:nvPr/>
        </p:nvSpPr>
        <p:spPr bwMode="auto">
          <a:xfrm>
            <a:off x="533400" y="1371600"/>
            <a:ext cx="8153400" cy="4419600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r>
              <a:rPr lang="en-US" sz="3600" b="1" u="sng">
                <a:solidFill>
                  <a:schemeClr val="bg1"/>
                </a:solidFill>
                <a:latin typeface="Times New Roman" pitchFamily="18" charset="0"/>
              </a:rPr>
              <a:t>Kết luận</a:t>
            </a:r>
            <a:r>
              <a:rPr lang="en-US" sz="3600" b="1">
                <a:solidFill>
                  <a:schemeClr val="bg1"/>
                </a:solidFill>
                <a:latin typeface="Times New Roman" pitchFamily="18" charset="0"/>
              </a:rPr>
              <a:t>: Cần hiếu thảo, biết </a:t>
            </a:r>
          </a:p>
          <a:p>
            <a:pPr eaLnBrk="1" hangingPunct="1"/>
            <a:r>
              <a:rPr lang="en-US" sz="3600" b="1">
                <a:solidFill>
                  <a:schemeClr val="bg1"/>
                </a:solidFill>
                <a:latin typeface="Times New Roman" pitchFamily="18" charset="0"/>
              </a:rPr>
              <a:t>quan tâm, chăm sóc, đỡ đần ông </a:t>
            </a:r>
          </a:p>
          <a:p>
            <a:pPr eaLnBrk="1" hangingPunct="1"/>
            <a:r>
              <a:rPr lang="en-US" sz="3600" b="1">
                <a:solidFill>
                  <a:schemeClr val="bg1"/>
                </a:solidFill>
                <a:latin typeface="Times New Roman" pitchFamily="18" charset="0"/>
              </a:rPr>
              <a:t>bà, cha mẹ ở mọi lúc, mọi nơi; ở</a:t>
            </a:r>
          </a:p>
          <a:p>
            <a:pPr eaLnBrk="1" hangingPunct="1"/>
            <a:r>
              <a:rPr lang="en-US" sz="3600" b="1">
                <a:solidFill>
                  <a:schemeClr val="bg1"/>
                </a:solidFill>
                <a:latin typeface="Times New Roman" pitchFamily="18" charset="0"/>
              </a:rPr>
              <a:t> hiện tại và mãi mãi về sau.</a:t>
            </a:r>
          </a:p>
        </p:txBody>
      </p:sp>
    </p:spTree>
    <p:extLst>
      <p:ext uri="{BB962C8B-B14F-4D97-AF65-F5344CB8AC3E}">
        <p14:creationId xmlns:p14="http://schemas.microsoft.com/office/powerpoint/2010/main" val="400350584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76" name="WordArt 24"/>
          <p:cNvSpPr>
            <a:spLocks noChangeArrowheads="1" noChangeShapeType="1" noTextEdit="1"/>
          </p:cNvSpPr>
          <p:nvPr/>
        </p:nvSpPr>
        <p:spPr bwMode="auto">
          <a:xfrm>
            <a:off x="144463" y="457200"/>
            <a:ext cx="8229600" cy="666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i="1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Hoạt động 3: Ca dao sưu tầm</a:t>
            </a:r>
            <a:endParaRPr lang="en-US" sz="3600" b="1" i="1" kern="10">
              <a:ln w="12700">
                <a:solidFill>
                  <a:schemeClr val="tx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6387" name="Rectangle 26"/>
          <p:cNvSpPr>
            <a:spLocks noChangeArrowheads="1"/>
          </p:cNvSpPr>
          <p:nvPr/>
        </p:nvSpPr>
        <p:spPr bwMode="auto">
          <a:xfrm>
            <a:off x="228600" y="1954213"/>
            <a:ext cx="7696200" cy="357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lang="vi-VN" sz="3200"/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609600" y="1371600"/>
            <a:ext cx="5768975" cy="4495800"/>
            <a:chOff x="384" y="864"/>
            <a:chExt cx="3634" cy="2832"/>
          </a:xfrm>
        </p:grpSpPr>
        <p:pic>
          <p:nvPicPr>
            <p:cNvPr id="16390" name="Picture 27" descr="009a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" y="864"/>
              <a:ext cx="243" cy="2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91" name="Picture 28" descr="line02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" y="3552"/>
              <a:ext cx="3442" cy="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9187" name="Rectangle 35"/>
          <p:cNvSpPr>
            <a:spLocks noChangeArrowheads="1"/>
          </p:cNvSpPr>
          <p:nvPr/>
        </p:nvSpPr>
        <p:spPr bwMode="auto">
          <a:xfrm>
            <a:off x="1389087" y="2133600"/>
            <a:ext cx="6705600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NHỚ LỜI MẸ</a:t>
            </a:r>
          </a:p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bận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Dặn em ở nhà, em chả rong chơi</a:t>
            </a:r>
          </a:p>
          <a:p>
            <a:pPr algn="ctr"/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Thổi cơm, gánh nước xong rồi</a:t>
            </a:r>
          </a:p>
          <a:p>
            <a:pPr algn="ctr"/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Quét cho gà hạt thóc rơi bên hè</a:t>
            </a:r>
          </a:p>
          <a:p>
            <a:pPr algn="ctr"/>
            <a:r>
              <a:rPr lang="sv-S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Nắng lên in bóng hàng tre</a:t>
            </a:r>
          </a:p>
          <a:p>
            <a:pPr algn="ctr"/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Mâm cơm đón mẹ khi về, mẹ vui.</a:t>
            </a:r>
          </a:p>
        </p:txBody>
      </p:sp>
    </p:spTree>
    <p:extLst>
      <p:ext uri="{BB962C8B-B14F-4D97-AF65-F5344CB8AC3E}">
        <p14:creationId xmlns:p14="http://schemas.microsoft.com/office/powerpoint/2010/main" val="314058355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9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9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76" grpId="0" animBg="1"/>
      <p:bldP spid="4918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-309563" y="0"/>
            <a:ext cx="9453563" cy="7318375"/>
            <a:chOff x="-96" y="0"/>
            <a:chExt cx="5955" cy="4610"/>
          </a:xfrm>
        </p:grpSpPr>
        <p:grpSp>
          <p:nvGrpSpPr>
            <p:cNvPr id="17411" name="Group 8"/>
            <p:cNvGrpSpPr>
              <a:grpSpLocks/>
            </p:cNvGrpSpPr>
            <p:nvPr/>
          </p:nvGrpSpPr>
          <p:grpSpPr bwMode="auto">
            <a:xfrm>
              <a:off x="-96" y="672"/>
              <a:ext cx="5192" cy="3938"/>
              <a:chOff x="40" y="384"/>
              <a:chExt cx="5192" cy="3938"/>
            </a:xfrm>
          </p:grpSpPr>
          <p:sp>
            <p:nvSpPr>
              <p:cNvPr id="17413" name="Rectangle 4"/>
              <p:cNvSpPr>
                <a:spLocks noChangeArrowheads="1"/>
              </p:cNvSpPr>
              <p:nvPr/>
            </p:nvSpPr>
            <p:spPr bwMode="auto">
              <a:xfrm>
                <a:off x="576" y="384"/>
                <a:ext cx="4656" cy="2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n-U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 SỐ CÂU CA DAO, TỤC NGỮ</a:t>
                </a:r>
              </a:p>
              <a:p>
                <a:pPr algn="ctr"/>
                <a:endPara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Công</a:t>
                </a:r>
                <a:r>
                  <a:rPr lang="en-U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cha </a:t>
                </a:r>
                <a:r>
                  <a:rPr lang="en-US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đức</a:t>
                </a:r>
                <a:r>
                  <a:rPr lang="en-U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mẹ</a:t>
                </a:r>
                <a:r>
                  <a:rPr lang="en-U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cao</a:t>
                </a:r>
                <a:r>
                  <a:rPr lang="en-U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dày</a:t>
                </a:r>
                <a:endPara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vi-VN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Cưu mang trứng nước những ngày ngây thơ</a:t>
                </a:r>
              </a:p>
              <a:p>
                <a:pPr algn="ctr"/>
                <a:r>
                  <a:rPr lang="en-US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Nuôi</a:t>
                </a:r>
                <a:r>
                  <a:rPr lang="en-U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con </a:t>
                </a:r>
                <a:r>
                  <a:rPr lang="en-US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khó</a:t>
                </a:r>
                <a:r>
                  <a:rPr lang="en-U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nhọc</a:t>
                </a:r>
                <a:r>
                  <a:rPr lang="en-U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đến</a:t>
                </a:r>
                <a:r>
                  <a:rPr lang="en-U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giờ</a:t>
                </a:r>
                <a:endPara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vi-VN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Trưởng thành con phải biết nhờ song thân.</a:t>
                </a:r>
              </a:p>
              <a:p>
                <a:pPr algn="ctr"/>
                <a:endPara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vi-VN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Mẹ ơi đừng đánh con đau</a:t>
                </a:r>
              </a:p>
              <a:p>
                <a:pPr algn="ctr"/>
                <a:r>
                  <a:rPr lang="en-US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Để</a:t>
                </a:r>
                <a:r>
                  <a:rPr lang="en-U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con </a:t>
                </a:r>
                <a:r>
                  <a:rPr lang="en-US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bắt</a:t>
                </a:r>
                <a:r>
                  <a:rPr lang="en-U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ốc</a:t>
                </a:r>
                <a:r>
                  <a:rPr lang="en-U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hái</a:t>
                </a:r>
                <a:r>
                  <a:rPr lang="en-U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rau</a:t>
                </a:r>
                <a:r>
                  <a:rPr lang="en-U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mẹ</a:t>
                </a:r>
                <a:r>
                  <a:rPr lang="en-U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nhờ</a:t>
                </a:r>
                <a:r>
                  <a:rPr lang="en-U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algn="ctr" eaLnBrk="1" hangingPunct="1"/>
                <a:endParaRPr lang="en-US" sz="3200" dirty="0"/>
              </a:p>
            </p:txBody>
          </p:sp>
          <p:pic>
            <p:nvPicPr>
              <p:cNvPr id="17414" name="Picture 7" descr="b36"/>
              <p:cNvPicPr>
                <a:picLocks noChangeAspect="1" noChangeArrowheads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641594">
                <a:off x="40" y="2450"/>
                <a:ext cx="1266" cy="1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7412" name="Picture 9" descr="b36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42579">
              <a:off x="4593" y="0"/>
              <a:ext cx="1266" cy="15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768445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AutoShape 4"/>
          <p:cNvSpPr>
            <a:spLocks noChangeArrowheads="1"/>
          </p:cNvSpPr>
          <p:nvPr/>
        </p:nvSpPr>
        <p:spPr bwMode="auto">
          <a:xfrm>
            <a:off x="381000" y="1019175"/>
            <a:ext cx="8458200" cy="4495800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3600" b="1" u="sng">
                <a:solidFill>
                  <a:schemeClr val="bg1"/>
                </a:solidFill>
                <a:latin typeface="Times New Roman" pitchFamily="18" charset="0"/>
              </a:rPr>
              <a:t>Kết luận chung</a:t>
            </a:r>
            <a:r>
              <a:rPr lang="en-US" sz="3600" b="1">
                <a:solidFill>
                  <a:schemeClr val="bg1"/>
                </a:solidFill>
                <a:latin typeface="Times New Roman" pitchFamily="18" charset="0"/>
              </a:rPr>
              <a:t>: Cần hiếu thảo, biết </a:t>
            </a:r>
          </a:p>
          <a:p>
            <a:r>
              <a:rPr lang="en-US" sz="3600" b="1">
                <a:solidFill>
                  <a:schemeClr val="bg1"/>
                </a:solidFill>
                <a:latin typeface="Times New Roman" pitchFamily="18" charset="0"/>
              </a:rPr>
              <a:t>quan tâm, chăm sóc, đỡ đần ông </a:t>
            </a:r>
          </a:p>
          <a:p>
            <a:r>
              <a:rPr lang="en-US" sz="3600" b="1">
                <a:solidFill>
                  <a:schemeClr val="bg1"/>
                </a:solidFill>
                <a:latin typeface="Times New Roman" pitchFamily="18" charset="0"/>
              </a:rPr>
              <a:t>bà, cha mẹ ở mọi lúc, mọi nơi; ở</a:t>
            </a:r>
          </a:p>
          <a:p>
            <a:r>
              <a:rPr lang="en-US" sz="3600" b="1">
                <a:solidFill>
                  <a:schemeClr val="bg1"/>
                </a:solidFill>
                <a:latin typeface="Times New Roman" pitchFamily="18" charset="0"/>
              </a:rPr>
              <a:t> hiện tại và mãi mãi về sau.</a:t>
            </a:r>
          </a:p>
          <a:p>
            <a:endParaRPr lang="en-US" sz="3600" b="1">
              <a:solidFill>
                <a:srgbClr val="0000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04398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oCon-PhuongThao-NgocLe_8qx (1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34000" y="4876800"/>
            <a:ext cx="609600" cy="609600"/>
          </a:xfrm>
          <a:prstGeom prst="rect">
            <a:avLst/>
          </a:prstGeom>
        </p:spPr>
      </p:pic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990600" y="1458913"/>
            <a:ext cx="7467600" cy="372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chim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con bay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cành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cài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ngực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Ba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chắn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che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chở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suốt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con                          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con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ngoan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con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hiền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bay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khắp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miền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Con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đừng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quên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nhé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altLang="vi-VN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hương</a:t>
            </a:r>
            <a:endParaRPr lang="en-US" altLang="vi-VN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50000"/>
              </a:spcBef>
            </a:pPr>
            <a:endParaRPr lang="en-US" altLang="vi-VN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16" descr="girl_music_trombone_hg_clr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38" y="4914900"/>
            <a:ext cx="1166812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7" descr="boy_playing_saxophone_hg_clr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050" y="4914900"/>
            <a:ext cx="16764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8" descr="Picture5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648200"/>
            <a:ext cx="22098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8" descr="boy_playing_violin_hg_clr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275" y="5080000"/>
            <a:ext cx="1600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9" descr="Picture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3" y="152400"/>
            <a:ext cx="47148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4486275" y="909637"/>
            <a:ext cx="24479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vi-VN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altLang="vi-VN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altLang="vi-VN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endParaRPr lang="en-US" altLang="vi-VN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17570" y="130314"/>
            <a:ext cx="2621230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vi-VN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CON</a:t>
            </a:r>
            <a:endParaRPr lang="vi-VN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64519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150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5" grpId="0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295400" y="1524000"/>
            <a:ext cx="6705600" cy="914400"/>
            <a:chOff x="1676400" y="1524000"/>
            <a:chExt cx="6705600" cy="914400"/>
          </a:xfrm>
        </p:grpSpPr>
        <p:sp>
          <p:nvSpPr>
            <p:cNvPr id="4" name="Title 1"/>
            <p:cNvSpPr txBox="1">
              <a:spLocks/>
            </p:cNvSpPr>
            <p:nvPr/>
          </p:nvSpPr>
          <p:spPr>
            <a:xfrm>
              <a:off x="1676400" y="1524000"/>
              <a:ext cx="6705600" cy="914400"/>
            </a:xfrm>
            <a:prstGeom prst="rect">
              <a:avLst/>
            </a:prstGeom>
          </p:spPr>
          <p:style>
            <a:lnRef idx="0">
              <a:schemeClr val="accent5"/>
            </a:lnRef>
            <a:fillRef idx="1002">
              <a:schemeClr val="dk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800" b="1">
                  <a:latin typeface="Arial" pitchFamily="34" charset="0"/>
                  <a:cs typeface="Arial" pitchFamily="34" charset="0"/>
                </a:rPr>
                <a:t>Quan tâm tới Ông bà, Cha mẹ</a:t>
              </a: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1855763" y="1752600"/>
              <a:ext cx="457200" cy="53340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1430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800" b="1">
                <a:latin typeface="Arial" pitchFamily="34" charset="0"/>
                <a:cs typeface="Arial" pitchFamily="34" charset="0"/>
              </a:rPr>
              <a:t>Thế nào là hiếu thảo với Ông bà, Cha mẹ?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295400" y="2514600"/>
            <a:ext cx="6705600" cy="762000"/>
            <a:chOff x="1676400" y="2514600"/>
            <a:chExt cx="6705600" cy="762000"/>
          </a:xfrm>
        </p:grpSpPr>
        <p:sp>
          <p:nvSpPr>
            <p:cNvPr id="5" name="Title 1"/>
            <p:cNvSpPr txBox="1">
              <a:spLocks/>
            </p:cNvSpPr>
            <p:nvPr/>
          </p:nvSpPr>
          <p:spPr>
            <a:xfrm>
              <a:off x="1676400" y="2514600"/>
              <a:ext cx="6705600" cy="762000"/>
            </a:xfrm>
            <a:prstGeom prst="rect">
              <a:avLst/>
            </a:prstGeom>
          </p:spPr>
          <p:style>
            <a:lnRef idx="0">
              <a:schemeClr val="accent5"/>
            </a:lnRef>
            <a:fillRef idx="1002">
              <a:schemeClr val="dk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800" b="1">
                  <a:latin typeface="Arial" pitchFamily="34" charset="0"/>
                  <a:cs typeface="Arial" pitchFamily="34" charset="0"/>
                </a:rPr>
                <a:t>Nghe lời  Ông bà, Cha mẹ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1863969" y="2590800"/>
              <a:ext cx="457200" cy="53340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295400" y="3352800"/>
            <a:ext cx="6705600" cy="817098"/>
            <a:chOff x="1676400" y="3429000"/>
            <a:chExt cx="6705600" cy="817098"/>
          </a:xfrm>
        </p:grpSpPr>
        <p:sp>
          <p:nvSpPr>
            <p:cNvPr id="6" name="Title 1"/>
            <p:cNvSpPr txBox="1">
              <a:spLocks/>
            </p:cNvSpPr>
            <p:nvPr/>
          </p:nvSpPr>
          <p:spPr>
            <a:xfrm>
              <a:off x="1676400" y="3429000"/>
              <a:ext cx="6705600" cy="81709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1002">
              <a:schemeClr val="dk2"/>
            </a:fillRef>
            <a:effectRef idx="0">
              <a:scrgbClr r="0" g="0" b="0"/>
            </a:effectRef>
            <a:fontRef idx="major"/>
          </p:style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800" b="1">
                  <a:latin typeface="Arial" pitchFamily="34" charset="0"/>
                  <a:cs typeface="Arial" pitchFamily="34" charset="0"/>
                </a:rPr>
                <a:t>Giúp đỡ Ông bà, Cha mẹ</a:t>
              </a: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1863969" y="3581400"/>
              <a:ext cx="457200" cy="53340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295400" y="4212102"/>
            <a:ext cx="6705600" cy="817098"/>
            <a:chOff x="1676400" y="3429000"/>
            <a:chExt cx="6705600" cy="817098"/>
          </a:xfrm>
        </p:grpSpPr>
        <p:sp>
          <p:nvSpPr>
            <p:cNvPr id="19" name="Title 1"/>
            <p:cNvSpPr txBox="1">
              <a:spLocks/>
            </p:cNvSpPr>
            <p:nvPr/>
          </p:nvSpPr>
          <p:spPr>
            <a:xfrm>
              <a:off x="1676400" y="3429000"/>
              <a:ext cx="6705600" cy="81709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1002">
              <a:schemeClr val="dk2"/>
            </a:fillRef>
            <a:effectRef idx="0">
              <a:scrgbClr r="0" g="0" b="0"/>
            </a:effectRef>
            <a:fontRef idx="major"/>
          </p:style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800" b="1">
                  <a:latin typeface="Arial" pitchFamily="34" charset="0"/>
                  <a:cs typeface="Arial" pitchFamily="34" charset="0"/>
                </a:rPr>
                <a:t>Tất cả đều đúng</a:t>
              </a: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1863969" y="3581400"/>
              <a:ext cx="457200" cy="53340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295400" y="4212102"/>
            <a:ext cx="6705600" cy="817098"/>
            <a:chOff x="1676400" y="3429000"/>
            <a:chExt cx="6705600" cy="817098"/>
          </a:xfrm>
        </p:grpSpPr>
        <p:sp>
          <p:nvSpPr>
            <p:cNvPr id="25" name="Title 1"/>
            <p:cNvSpPr txBox="1">
              <a:spLocks/>
            </p:cNvSpPr>
            <p:nvPr/>
          </p:nvSpPr>
          <p:spPr>
            <a:xfrm>
              <a:off x="1676400" y="3429000"/>
              <a:ext cx="6705600" cy="817098"/>
            </a:xfrm>
            <a:prstGeom prst="rect">
              <a:avLst/>
            </a:prstGeom>
            <a:solidFill>
              <a:srgbClr val="C00000"/>
            </a:solidFill>
          </p:spPr>
          <p:style>
            <a:lnRef idx="0">
              <a:scrgbClr r="0" g="0" b="0"/>
            </a:lnRef>
            <a:fillRef idx="1002">
              <a:schemeClr val="dk2"/>
            </a:fillRef>
            <a:effectRef idx="0">
              <a:scrgbClr r="0" g="0" b="0"/>
            </a:effectRef>
            <a:fontRef idx="major"/>
          </p:style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800" b="1" dirty="0" err="1">
                  <a:latin typeface="Arial" pitchFamily="34" charset="0"/>
                  <a:cs typeface="Arial" pitchFamily="34" charset="0"/>
                </a:rPr>
                <a:t>Tất</a:t>
              </a:r>
              <a:r>
                <a:rPr lang="en-US" sz="28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>
                  <a:latin typeface="Arial" pitchFamily="34" charset="0"/>
                  <a:cs typeface="Arial" pitchFamily="34" charset="0"/>
                </a:rPr>
                <a:t>cả</a:t>
              </a:r>
              <a:r>
                <a:rPr lang="en-US" sz="28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>
                  <a:latin typeface="Arial" pitchFamily="34" charset="0"/>
                  <a:cs typeface="Arial" pitchFamily="34" charset="0"/>
                </a:rPr>
                <a:t>đều</a:t>
              </a:r>
              <a:r>
                <a:rPr lang="en-US" sz="28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>
                  <a:latin typeface="Arial" pitchFamily="34" charset="0"/>
                  <a:cs typeface="Arial" pitchFamily="34" charset="0"/>
                </a:rPr>
                <a:t>đúng</a:t>
              </a:r>
              <a:endParaRPr lang="en-US" sz="2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1863969" y="3581400"/>
              <a:ext cx="457200" cy="53340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07885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295400" y="1482969"/>
            <a:ext cx="6705600" cy="914400"/>
            <a:chOff x="1676400" y="1524000"/>
            <a:chExt cx="6705600" cy="914400"/>
          </a:xfrm>
        </p:grpSpPr>
        <p:sp>
          <p:nvSpPr>
            <p:cNvPr id="4" name="Title 1"/>
            <p:cNvSpPr txBox="1">
              <a:spLocks/>
            </p:cNvSpPr>
            <p:nvPr/>
          </p:nvSpPr>
          <p:spPr>
            <a:xfrm>
              <a:off x="1676400" y="1524000"/>
              <a:ext cx="6705600" cy="914400"/>
            </a:xfrm>
            <a:prstGeom prst="rect">
              <a:avLst/>
            </a:prstGeom>
          </p:spPr>
          <p:style>
            <a:lnRef idx="0">
              <a:schemeClr val="accent5"/>
            </a:lnRef>
            <a:fillRef idx="1002">
              <a:schemeClr val="dk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800" b="1">
                  <a:latin typeface="Arial" pitchFamily="34" charset="0"/>
                  <a:cs typeface="Arial" pitchFamily="34" charset="0"/>
                </a:rPr>
                <a:t>Ham chơi</a:t>
              </a: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1855763" y="1752600"/>
              <a:ext cx="457200" cy="53340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11369"/>
            <a:ext cx="8991600" cy="11430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800" b="1">
                <a:latin typeface="Arial" pitchFamily="34" charset="0"/>
                <a:cs typeface="Arial" pitchFamily="34" charset="0"/>
              </a:rPr>
              <a:t>Việc làm nào sau đây không phải hiếu thảo với ông bà cha mẹ? 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295400" y="2438400"/>
            <a:ext cx="6705600" cy="762000"/>
            <a:chOff x="1676400" y="2514600"/>
            <a:chExt cx="6705600" cy="762000"/>
          </a:xfrm>
        </p:grpSpPr>
        <p:sp>
          <p:nvSpPr>
            <p:cNvPr id="5" name="Title 1"/>
            <p:cNvSpPr txBox="1">
              <a:spLocks/>
            </p:cNvSpPr>
            <p:nvPr/>
          </p:nvSpPr>
          <p:spPr>
            <a:xfrm>
              <a:off x="1676400" y="2514600"/>
              <a:ext cx="6705600" cy="762000"/>
            </a:xfrm>
            <a:prstGeom prst="rect">
              <a:avLst/>
            </a:prstGeom>
          </p:spPr>
          <p:style>
            <a:lnRef idx="0">
              <a:schemeClr val="accent5"/>
            </a:lnRef>
            <a:fillRef idx="1002">
              <a:schemeClr val="dk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800" b="1">
                  <a:latin typeface="Arial" pitchFamily="34" charset="0"/>
                  <a:cs typeface="Arial" pitchFamily="34" charset="0"/>
                </a:rPr>
                <a:t>Giúp mẹ làm việc nhà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1863969" y="2590800"/>
              <a:ext cx="457200" cy="53340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295400" y="3235569"/>
            <a:ext cx="6705600" cy="817098"/>
            <a:chOff x="1676400" y="3429000"/>
            <a:chExt cx="6705600" cy="817098"/>
          </a:xfrm>
        </p:grpSpPr>
        <p:sp>
          <p:nvSpPr>
            <p:cNvPr id="6" name="Title 1"/>
            <p:cNvSpPr txBox="1">
              <a:spLocks/>
            </p:cNvSpPr>
            <p:nvPr/>
          </p:nvSpPr>
          <p:spPr>
            <a:xfrm>
              <a:off x="1676400" y="3429000"/>
              <a:ext cx="6705600" cy="81709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1002">
              <a:schemeClr val="dk2"/>
            </a:fillRef>
            <a:effectRef idx="0">
              <a:scrgbClr r="0" g="0" b="0"/>
            </a:effectRef>
            <a:fontRef idx="major"/>
          </p:style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800" b="1">
                  <a:latin typeface="Arial" pitchFamily="34" charset="0"/>
                  <a:cs typeface="Arial" pitchFamily="34" charset="0"/>
                </a:rPr>
                <a:t>Lấy nước cho Bà uống</a:t>
              </a: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1863969" y="3581400"/>
              <a:ext cx="457200" cy="53340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295400" y="4094871"/>
            <a:ext cx="6705600" cy="817098"/>
            <a:chOff x="2209800" y="4288302"/>
            <a:chExt cx="6705600" cy="817098"/>
          </a:xfrm>
        </p:grpSpPr>
        <p:sp>
          <p:nvSpPr>
            <p:cNvPr id="17" name="Title 1"/>
            <p:cNvSpPr txBox="1">
              <a:spLocks/>
            </p:cNvSpPr>
            <p:nvPr/>
          </p:nvSpPr>
          <p:spPr>
            <a:xfrm>
              <a:off x="2209800" y="4288302"/>
              <a:ext cx="6705600" cy="81709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1002">
              <a:schemeClr val="dk2"/>
            </a:fillRef>
            <a:effectRef idx="0">
              <a:scrgbClr r="0" g="0" b="0"/>
            </a:effectRef>
            <a:fontRef idx="major"/>
          </p:style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800" b="1">
                  <a:latin typeface="Arial" pitchFamily="34" charset="0"/>
                  <a:cs typeface="Arial" pitchFamily="34" charset="0"/>
                </a:rPr>
                <a:t>Học tập thật tốt</a:t>
              </a: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2362200" y="4495800"/>
              <a:ext cx="457200" cy="53340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295400" y="1447800"/>
            <a:ext cx="6705600" cy="914400"/>
            <a:chOff x="1676400" y="1524000"/>
            <a:chExt cx="6705600" cy="914400"/>
          </a:xfrm>
        </p:grpSpPr>
        <p:sp>
          <p:nvSpPr>
            <p:cNvPr id="32" name="Title 1"/>
            <p:cNvSpPr txBox="1">
              <a:spLocks/>
            </p:cNvSpPr>
            <p:nvPr/>
          </p:nvSpPr>
          <p:spPr>
            <a:xfrm>
              <a:off x="1676400" y="1524000"/>
              <a:ext cx="6705600" cy="914400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800" b="1">
                  <a:latin typeface="Arial" pitchFamily="34" charset="0"/>
                  <a:cs typeface="Arial" pitchFamily="34" charset="0"/>
                </a:rPr>
                <a:t>Ham chơi</a:t>
              </a:r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1855763" y="1752600"/>
              <a:ext cx="457200" cy="53340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657179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WordArt 6"/>
          <p:cNvSpPr>
            <a:spLocks noChangeArrowheads="1" noChangeShapeType="1" noTextEdit="1"/>
          </p:cNvSpPr>
          <p:nvPr/>
        </p:nvSpPr>
        <p:spPr bwMode="auto">
          <a:xfrm>
            <a:off x="1219200" y="228600"/>
            <a:ext cx="7010400" cy="1009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Hiếu thảo với ông bà, cha mẹ (tiết 2)</a:t>
            </a: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342900" y="1371600"/>
            <a:ext cx="7086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b="1" i="1">
                <a:solidFill>
                  <a:schemeClr val="accent2"/>
                </a:solidFill>
                <a:latin typeface="Times New Roman" pitchFamily="18" charset="0"/>
              </a:rPr>
              <a:t>*Hãy quan sát và nêu nội dung từng bức tranh.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0" y="2133600"/>
            <a:ext cx="4343400" cy="3905250"/>
            <a:chOff x="192" y="1608"/>
            <a:chExt cx="2544" cy="2196"/>
          </a:xfrm>
        </p:grpSpPr>
        <p:sp>
          <p:nvSpPr>
            <p:cNvPr id="8201" name="Rectangle 9"/>
            <p:cNvSpPr>
              <a:spLocks noChangeArrowheads="1"/>
            </p:cNvSpPr>
            <p:nvPr/>
          </p:nvSpPr>
          <p:spPr bwMode="auto">
            <a:xfrm>
              <a:off x="672" y="3468"/>
              <a:ext cx="1440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en-US" sz="2000" b="1" i="1"/>
                <a:t>Tranh 1</a:t>
              </a:r>
            </a:p>
          </p:txBody>
        </p:sp>
        <p:pic>
          <p:nvPicPr>
            <p:cNvPr id="8202" name="Picture 13" descr="Xu ly tinh huong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1608"/>
              <a:ext cx="2544" cy="18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4572000" y="2209800"/>
            <a:ext cx="4572000" cy="3810000"/>
            <a:chOff x="2976" y="1608"/>
            <a:chExt cx="2640" cy="2184"/>
          </a:xfrm>
        </p:grpSpPr>
        <p:sp>
          <p:nvSpPr>
            <p:cNvPr id="8199" name="Rectangle 10"/>
            <p:cNvSpPr>
              <a:spLocks noChangeArrowheads="1"/>
            </p:cNvSpPr>
            <p:nvPr/>
          </p:nvSpPr>
          <p:spPr bwMode="auto">
            <a:xfrm>
              <a:off x="3648" y="3504"/>
              <a:ext cx="13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en-US" sz="2000" b="1" i="1"/>
                <a:t>Tranh 2</a:t>
              </a:r>
            </a:p>
          </p:txBody>
        </p:sp>
        <p:pic>
          <p:nvPicPr>
            <p:cNvPr id="8200" name="Picture 16" descr="Xu ly tinh huo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6" y="1608"/>
              <a:ext cx="2640" cy="1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59" name="Rectangle 19"/>
          <p:cNvSpPr>
            <a:spLocks noChangeArrowheads="1"/>
          </p:cNvSpPr>
          <p:nvPr/>
        </p:nvSpPr>
        <p:spPr bwMode="auto">
          <a:xfrm>
            <a:off x="152400" y="5867400"/>
            <a:ext cx="7696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r>
              <a:rPr lang="en-US" b="1" i="1">
                <a:solidFill>
                  <a:schemeClr val="accent2"/>
                </a:solidFill>
                <a:latin typeface="Times New Roman" pitchFamily="18" charset="0"/>
              </a:rPr>
              <a:t>   </a:t>
            </a:r>
            <a:r>
              <a:rPr lang="en-US" b="1">
                <a:solidFill>
                  <a:schemeClr val="accent2"/>
                </a:solidFill>
                <a:latin typeface="Times New Roman" pitchFamily="18" charset="0"/>
              </a:rPr>
              <a:t>*Nếu em là bạn nhỏ trong tranh, em sẽ làm gì?</a:t>
            </a:r>
          </a:p>
        </p:txBody>
      </p:sp>
    </p:spTree>
    <p:extLst>
      <p:ext uri="{BB962C8B-B14F-4D97-AF65-F5344CB8AC3E}">
        <p14:creationId xmlns:p14="http://schemas.microsoft.com/office/powerpoint/2010/main" val="38074307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1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 animBg="1"/>
      <p:bldP spid="10248" grpId="0"/>
      <p:bldP spid="10259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3"/>
          <p:cNvGrpSpPr>
            <a:grpSpLocks/>
          </p:cNvGrpSpPr>
          <p:nvPr/>
        </p:nvGrpSpPr>
        <p:grpSpPr bwMode="auto">
          <a:xfrm>
            <a:off x="381000" y="185738"/>
            <a:ext cx="8534400" cy="4495800"/>
            <a:chOff x="192" y="1608"/>
            <a:chExt cx="2544" cy="2196"/>
          </a:xfrm>
        </p:grpSpPr>
        <p:sp>
          <p:nvSpPr>
            <p:cNvPr id="10246" name="Rectangle 4"/>
            <p:cNvSpPr>
              <a:spLocks noChangeArrowheads="1"/>
            </p:cNvSpPr>
            <p:nvPr/>
          </p:nvSpPr>
          <p:spPr bwMode="auto">
            <a:xfrm>
              <a:off x="672" y="3468"/>
              <a:ext cx="1440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en-US" sz="2000" b="1" i="1"/>
                <a:t>Tranh 1</a:t>
              </a:r>
            </a:p>
          </p:txBody>
        </p:sp>
        <p:pic>
          <p:nvPicPr>
            <p:cNvPr id="10247" name="Picture 5" descr="Xu ly tinh huong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1608"/>
              <a:ext cx="2544" cy="18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227013" y="5133975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r>
              <a:rPr lang="en-US" sz="2600" b="1">
                <a:solidFill>
                  <a:schemeClr val="accent2"/>
                </a:solidFill>
                <a:latin typeface="Times New Roman" pitchFamily="18" charset="0"/>
              </a:rPr>
              <a:t>* Hãy thử đóng vai bạn nhỏ trong tình huống.</a:t>
            </a:r>
          </a:p>
        </p:txBody>
      </p:sp>
      <p:sp>
        <p:nvSpPr>
          <p:cNvPr id="19469" name="Rectangle 13"/>
          <p:cNvSpPr>
            <a:spLocks noChangeArrowheads="1"/>
          </p:cNvSpPr>
          <p:nvPr/>
        </p:nvSpPr>
        <p:spPr bwMode="auto">
          <a:xfrm>
            <a:off x="228600" y="4419600"/>
            <a:ext cx="8077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r>
              <a:rPr lang="en-US" sz="2600" b="1">
                <a:solidFill>
                  <a:schemeClr val="accent2"/>
                </a:solidFill>
                <a:latin typeface="Times New Roman" pitchFamily="18" charset="0"/>
              </a:rPr>
              <a:t>* Nhận xét phần xử lí tình huống của các bạn.</a:t>
            </a:r>
          </a:p>
        </p:txBody>
      </p:sp>
      <p:sp>
        <p:nvSpPr>
          <p:cNvPr id="19471" name="Rectangle 15"/>
          <p:cNvSpPr>
            <a:spLocks noChangeArrowheads="1"/>
          </p:cNvSpPr>
          <p:nvPr/>
        </p:nvSpPr>
        <p:spPr bwMode="auto">
          <a:xfrm>
            <a:off x="-12700" y="5867400"/>
            <a:ext cx="7696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r>
              <a:rPr lang="en-US" b="1" i="1">
                <a:solidFill>
                  <a:schemeClr val="accent2"/>
                </a:solidFill>
                <a:latin typeface="Times New Roman" pitchFamily="18" charset="0"/>
              </a:rPr>
              <a:t>   </a:t>
            </a:r>
            <a:r>
              <a:rPr lang="en-US" b="1">
                <a:solidFill>
                  <a:schemeClr val="accent2"/>
                </a:solidFill>
                <a:latin typeface="Times New Roman" pitchFamily="18" charset="0"/>
              </a:rPr>
              <a:t>* Nếu em là bạn nhỏ trong tranh, em sẽ làm gì?</a:t>
            </a:r>
          </a:p>
        </p:txBody>
      </p:sp>
    </p:spTree>
    <p:extLst>
      <p:ext uri="{BB962C8B-B14F-4D97-AF65-F5344CB8AC3E}">
        <p14:creationId xmlns:p14="http://schemas.microsoft.com/office/powerpoint/2010/main" val="14698965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5" grpId="0" autoUpdateAnimBg="0"/>
      <p:bldP spid="19469" grpId="0" autoUpdateAnimBg="0"/>
      <p:bldP spid="19471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5"/>
          <p:cNvGrpSpPr>
            <a:grpSpLocks/>
          </p:cNvGrpSpPr>
          <p:nvPr/>
        </p:nvGrpSpPr>
        <p:grpSpPr bwMode="auto">
          <a:xfrm>
            <a:off x="228600" y="123825"/>
            <a:ext cx="8763000" cy="4267200"/>
            <a:chOff x="2976" y="1608"/>
            <a:chExt cx="2640" cy="2184"/>
          </a:xfrm>
        </p:grpSpPr>
        <p:sp>
          <p:nvSpPr>
            <p:cNvPr id="11270" name="Rectangle 6"/>
            <p:cNvSpPr>
              <a:spLocks noChangeArrowheads="1"/>
            </p:cNvSpPr>
            <p:nvPr/>
          </p:nvSpPr>
          <p:spPr bwMode="auto">
            <a:xfrm>
              <a:off x="3648" y="3504"/>
              <a:ext cx="13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en-US" sz="2000" b="1" i="1"/>
                <a:t>Tranh 2</a:t>
              </a:r>
            </a:p>
          </p:txBody>
        </p:sp>
        <p:pic>
          <p:nvPicPr>
            <p:cNvPr id="11271" name="Picture 7" descr="Xu ly tinh huo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6" y="1608"/>
              <a:ext cx="2640" cy="1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227013" y="5133975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</a:rPr>
              <a:t>*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</a:rPr>
              <a:t>Hãy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</a:rPr>
              <a:t>là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</a:rPr>
              <a:t>bạn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</a:rPr>
              <a:t>nhỏ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</a:rPr>
              <a:t>trong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</a:rPr>
              <a:t>tình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</a:rPr>
              <a:t>huống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35849" name="Rectangle 9"/>
          <p:cNvSpPr>
            <a:spLocks noChangeArrowheads="1"/>
          </p:cNvSpPr>
          <p:nvPr/>
        </p:nvSpPr>
        <p:spPr bwMode="auto">
          <a:xfrm>
            <a:off x="206375" y="4495800"/>
            <a:ext cx="8077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</a:rPr>
              <a:t>*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</a:rPr>
              <a:t>Nhận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</a:rPr>
              <a:t>xét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</a:rPr>
              <a:t>phần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</a:rPr>
              <a:t>xử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</a:rPr>
              <a:t>lí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</a:rPr>
              <a:t>tình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</a:rPr>
              <a:t>huống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</a:rPr>
              <a:t>của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</a:rPr>
              <a:t>các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</a:rPr>
              <a:t>bạn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35850" name="Rectangle 10"/>
          <p:cNvSpPr>
            <a:spLocks noChangeArrowheads="1"/>
          </p:cNvSpPr>
          <p:nvPr/>
        </p:nvSpPr>
        <p:spPr bwMode="auto">
          <a:xfrm>
            <a:off x="-12700" y="5867400"/>
            <a:ext cx="7696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r>
              <a:rPr lang="en-US" b="1" i="1" dirty="0">
                <a:solidFill>
                  <a:schemeClr val="accent2"/>
                </a:solidFill>
                <a:latin typeface="Times New Roman" pitchFamily="18" charset="0"/>
              </a:rPr>
              <a:t>   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</a:rPr>
              <a:t>*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</a:rPr>
              <a:t>Nếu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</a:rPr>
              <a:t>em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</a:rPr>
              <a:t>là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</a:rPr>
              <a:t>bạn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</a:rPr>
              <a:t>nhỏ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</a:rPr>
              <a:t>trong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</a:rPr>
              <a:t>tranh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</a:rPr>
              <a:t>,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</a:rPr>
              <a:t>em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</a:rPr>
              <a:t>sẽ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</a:rPr>
              <a:t>làm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</a:rPr>
              <a:t>gì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145657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8" grpId="0" autoUpdateAnimBg="0"/>
      <p:bldP spid="35849" grpId="0" autoUpdateAnimBg="0"/>
      <p:bldP spid="35850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762000" y="533400"/>
            <a:ext cx="7618413" cy="5334000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r>
              <a:rPr lang="en-US" sz="3600" b="1" u="sng">
                <a:solidFill>
                  <a:schemeClr val="bg1"/>
                </a:solidFill>
                <a:latin typeface="Times New Roman" pitchFamily="18" charset="0"/>
              </a:rPr>
              <a:t>Kết luận</a:t>
            </a:r>
            <a:r>
              <a:rPr lang="en-US" sz="3600" b="1">
                <a:solidFill>
                  <a:schemeClr val="bg1"/>
                </a:solidFill>
                <a:latin typeface="Times New Roman" pitchFamily="18" charset="0"/>
              </a:rPr>
              <a:t>: Con cháu hiếu thảo cần </a:t>
            </a:r>
          </a:p>
          <a:p>
            <a:pPr eaLnBrk="1" hangingPunct="1"/>
            <a:r>
              <a:rPr lang="en-US" sz="3600" b="1">
                <a:solidFill>
                  <a:schemeClr val="bg1"/>
                </a:solidFill>
                <a:latin typeface="Times New Roman" pitchFamily="18" charset="0"/>
              </a:rPr>
              <a:t>phải quan tâm, chăm sóc ông bà, </a:t>
            </a:r>
          </a:p>
          <a:p>
            <a:pPr eaLnBrk="1" hangingPunct="1"/>
            <a:r>
              <a:rPr lang="en-US" sz="3600" b="1">
                <a:solidFill>
                  <a:schemeClr val="bg1"/>
                </a:solidFill>
                <a:latin typeface="Times New Roman" pitchFamily="18" charset="0"/>
              </a:rPr>
              <a:t>cha mẹ, nhất là khi ông bà già yếu,</a:t>
            </a:r>
          </a:p>
          <a:p>
            <a:pPr eaLnBrk="1" hangingPunct="1"/>
            <a:r>
              <a:rPr lang="en-US" sz="3600" b="1">
                <a:solidFill>
                  <a:schemeClr val="bg1"/>
                </a:solidFill>
                <a:latin typeface="Times New Roman" pitchFamily="18" charset="0"/>
              </a:rPr>
              <a:t> ốm đau.</a:t>
            </a:r>
          </a:p>
        </p:txBody>
      </p:sp>
    </p:spTree>
    <p:extLst>
      <p:ext uri="{BB962C8B-B14F-4D97-AF65-F5344CB8AC3E}">
        <p14:creationId xmlns:p14="http://schemas.microsoft.com/office/powerpoint/2010/main" val="300129130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533400" y="1295400"/>
            <a:ext cx="81534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lnSpc>
                <a:spcPct val="200000"/>
              </a:lnSpc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200000"/>
              </a:lnSpc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hiếu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cha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>
              <a:lnSpc>
                <a:spcPct val="200000"/>
              </a:lnSpc>
            </a:pPr>
            <a:r>
              <a:rPr lang="en-US" sz="2400" b="1" dirty="0">
                <a:latin typeface="Times New Roman" pitchFamily="18" charset="0"/>
              </a:rPr>
              <a:t>a. </a:t>
            </a:r>
            <a:r>
              <a:rPr lang="en-US" sz="2400" b="1" dirty="0" err="1">
                <a:latin typeface="Times New Roman" pitchFamily="18" charset="0"/>
              </a:rPr>
              <a:t>Việc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</a:rPr>
              <a:t>đã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</a:rPr>
              <a:t>làm</a:t>
            </a:r>
            <a:r>
              <a:rPr lang="en-US" sz="2400" b="1" dirty="0">
                <a:latin typeface="Times New Roman" pitchFamily="18" charset="0"/>
              </a:rPr>
              <a:t>:</a:t>
            </a:r>
          </a:p>
          <a:p>
            <a:pPr eaLnBrk="1" hangingPunct="1">
              <a:lnSpc>
                <a:spcPct val="200000"/>
              </a:lnSpc>
              <a:buFontTx/>
              <a:buChar char="-"/>
            </a:pPr>
            <a:r>
              <a:rPr lang="en-US" b="1" dirty="0">
                <a:latin typeface="Times New Roman" pitchFamily="18" charset="0"/>
              </a:rPr>
              <a:t> …………………………………………………….</a:t>
            </a:r>
          </a:p>
          <a:p>
            <a:pPr eaLnBrk="1" hangingPunct="1">
              <a:lnSpc>
                <a:spcPct val="200000"/>
              </a:lnSpc>
            </a:pPr>
            <a:r>
              <a:rPr lang="en-US" b="1" dirty="0">
                <a:latin typeface="Times New Roman" pitchFamily="18" charset="0"/>
              </a:rPr>
              <a:t>- ……………………………………………………..</a:t>
            </a:r>
          </a:p>
          <a:p>
            <a:pPr eaLnBrk="1" hangingPunct="1">
              <a:lnSpc>
                <a:spcPct val="200000"/>
              </a:lnSpc>
            </a:pPr>
            <a:r>
              <a:rPr lang="en-US" sz="2400" b="1" dirty="0">
                <a:latin typeface="Times New Roman" pitchFamily="18" charset="0"/>
              </a:rPr>
              <a:t>b. </a:t>
            </a:r>
            <a:r>
              <a:rPr lang="en-US" sz="2400" b="1" dirty="0" err="1">
                <a:latin typeface="Times New Roman" pitchFamily="18" charset="0"/>
              </a:rPr>
              <a:t>Việc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</a:rPr>
              <a:t>sẽ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</a:rPr>
              <a:t>làm</a:t>
            </a:r>
            <a:r>
              <a:rPr lang="en-US" sz="2400" b="1" dirty="0">
                <a:latin typeface="Times New Roman" pitchFamily="18" charset="0"/>
              </a:rPr>
              <a:t>:</a:t>
            </a:r>
          </a:p>
          <a:p>
            <a:pPr eaLnBrk="1" hangingPunct="1">
              <a:lnSpc>
                <a:spcPct val="200000"/>
              </a:lnSpc>
              <a:buFontTx/>
              <a:buChar char="-"/>
            </a:pPr>
            <a:r>
              <a:rPr lang="en-US" b="1" dirty="0">
                <a:latin typeface="Times New Roman" pitchFamily="18" charset="0"/>
              </a:rPr>
              <a:t>……………………………………………………...</a:t>
            </a:r>
          </a:p>
          <a:p>
            <a:pPr eaLnBrk="1" hangingPunct="1">
              <a:lnSpc>
                <a:spcPct val="200000"/>
              </a:lnSpc>
            </a:pPr>
            <a:r>
              <a:rPr lang="en-US" b="1" dirty="0">
                <a:latin typeface="Times New Roman" pitchFamily="18" charset="0"/>
              </a:rPr>
              <a:t>-……………………………………………………….</a:t>
            </a:r>
          </a:p>
        </p:txBody>
      </p:sp>
      <p:sp>
        <p:nvSpPr>
          <p:cNvPr id="37892" name="WordArt 4"/>
          <p:cNvSpPr>
            <a:spLocks noChangeArrowheads="1" noChangeShapeType="1" noTextEdit="1"/>
          </p:cNvSpPr>
          <p:nvPr/>
        </p:nvSpPr>
        <p:spPr bwMode="auto">
          <a:xfrm>
            <a:off x="1999935" y="457200"/>
            <a:ext cx="55626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i="1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Hoạt động 2:</a:t>
            </a:r>
            <a:endParaRPr lang="en-US" sz="3600" b="1" i="1" kern="10" dirty="0">
              <a:ln w="12700">
                <a:solidFill>
                  <a:schemeClr val="tx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8929099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/>
      <p:bldP spid="37892" grpId="0" animBg="1"/>
    </p:bldLst>
  </p:timing>
</p:sld>
</file>

<file path=ppt/theme/theme1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804</TotalTime>
  <Words>569</Words>
  <Application>Microsoft Office PowerPoint</Application>
  <PresentationFormat>On-screen Show (4:3)</PresentationFormat>
  <Paragraphs>83</Paragraphs>
  <Slides>13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5_Office Theme</vt:lpstr>
      <vt:lpstr>PowerPoint Presentation</vt:lpstr>
      <vt:lpstr>PowerPoint Presentation</vt:lpstr>
      <vt:lpstr>Thế nào là hiếu thảo với Ông bà, Cha mẹ?</vt:lpstr>
      <vt:lpstr>Việc làm nào sau đây không phải hiếu thảo với ông bà cha mẹ?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HienOanh</dc:creator>
  <dc:description>9Slide.vn</dc:description>
  <cp:lastModifiedBy>phuonganhnguyen7040@gmail.com</cp:lastModifiedBy>
  <cp:revision>123</cp:revision>
  <dcterms:created xsi:type="dcterms:W3CDTF">2018-11-27T03:06:59Z</dcterms:created>
  <dcterms:modified xsi:type="dcterms:W3CDTF">2023-07-24T11:00:44Z</dcterms:modified>
  <cp:category>9Slide.vn</cp:category>
</cp:coreProperties>
</file>