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FF9966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6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LUYÖN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TËP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CHUNG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3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12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5" t="15804" r="61239" b="73769"/>
          <a:stretch/>
        </p:blipFill>
        <p:spPr>
          <a:xfrm>
            <a:off x="0" y="0"/>
            <a:ext cx="3733800" cy="181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21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83580" y="149042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1</a:t>
            </a:r>
            <a:endParaRPr lang="vi-VN" sz="7200" b="1" dirty="0"/>
          </a:p>
        </p:txBody>
      </p:sp>
      <p:grpSp>
        <p:nvGrpSpPr>
          <p:cNvPr id="8" name="Group 7"/>
          <p:cNvGrpSpPr/>
          <p:nvPr/>
        </p:nvGrpSpPr>
        <p:grpSpPr>
          <a:xfrm>
            <a:off x="857581" y="64931"/>
            <a:ext cx="3105376" cy="1112064"/>
            <a:chOff x="1447800" y="2669661"/>
            <a:chExt cx="3105376" cy="1112064"/>
          </a:xfrm>
        </p:grpSpPr>
        <p:sp>
          <p:nvSpPr>
            <p:cNvPr id="6" name="Rounded Rectangle 5"/>
            <p:cNvSpPr/>
            <p:nvPr/>
          </p:nvSpPr>
          <p:spPr>
            <a:xfrm>
              <a:off x="1447800" y="2669661"/>
              <a:ext cx="2514600" cy="1080809"/>
            </a:xfrm>
            <a:prstGeom prst="round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" name="Title 6"/>
            <p:cNvSpPr txBox="1">
              <a:spLocks/>
            </p:cNvSpPr>
            <p:nvPr/>
          </p:nvSpPr>
          <p:spPr>
            <a:xfrm>
              <a:off x="1447800" y="2675815"/>
              <a:ext cx="2456122" cy="1015663"/>
            </a:xfrm>
            <a:prstGeom prst="rect">
              <a:avLst/>
            </a:prstGeom>
            <a:noFill/>
          </p:spPr>
          <p:txBody>
            <a:bodyPr vert="horz" wrap="none" lIns="91440" tIns="45720" rIns="91440" bIns="45720" rtlCol="0" anchor="ctr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6000" b="1" dirty="0" smtClean="0">
                  <a:solidFill>
                    <a:srgbClr val="0070C0"/>
                  </a:solidFill>
                </a:rPr>
                <a:t>&gt; ; &lt; ; =</a:t>
              </a:r>
              <a:endParaRPr lang="vi-VN" sz="6000" b="1" dirty="0">
                <a:solidFill>
                  <a:srgbClr val="0070C0"/>
                </a:solidFill>
              </a:endParaRPr>
            </a:p>
          </p:txBody>
        </p:sp>
        <p:sp>
          <p:nvSpPr>
            <p:cNvPr id="9" name="Title 6"/>
            <p:cNvSpPr txBox="1">
              <a:spLocks/>
            </p:cNvSpPr>
            <p:nvPr/>
          </p:nvSpPr>
          <p:spPr>
            <a:xfrm>
              <a:off x="4012643" y="2766062"/>
              <a:ext cx="540533" cy="1015663"/>
            </a:xfrm>
            <a:prstGeom prst="rect">
              <a:avLst/>
            </a:prstGeom>
            <a:noFill/>
          </p:spPr>
          <p:txBody>
            <a:bodyPr vert="horz" wrap="none" lIns="91440" tIns="45720" rIns="91440" bIns="45720" rtlCol="0" anchor="ctr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6000" b="1" dirty="0" smtClean="0">
                  <a:solidFill>
                    <a:srgbClr val="0070C0"/>
                  </a:solidFill>
                </a:rPr>
                <a:t>?</a:t>
              </a:r>
              <a:endParaRPr lang="vi-VN" sz="6000" b="1" dirty="0">
                <a:solidFill>
                  <a:srgbClr val="0070C0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1" t="14681" r="8014" b="74839"/>
          <a:stretch/>
        </p:blipFill>
        <p:spPr>
          <a:xfrm>
            <a:off x="0" y="2418734"/>
            <a:ext cx="9242094" cy="1924665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668822" y="2558843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TextBox 11"/>
          <p:cNvSpPr txBox="1"/>
          <p:nvPr/>
        </p:nvSpPr>
        <p:spPr>
          <a:xfrm>
            <a:off x="749428" y="246297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&lt;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64880" y="3351570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TextBox 14"/>
          <p:cNvSpPr txBox="1"/>
          <p:nvPr/>
        </p:nvSpPr>
        <p:spPr>
          <a:xfrm>
            <a:off x="745486" y="3255705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&gt;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021507" y="2583355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TextBox 16"/>
          <p:cNvSpPr txBox="1"/>
          <p:nvPr/>
        </p:nvSpPr>
        <p:spPr>
          <a:xfrm>
            <a:off x="4102113" y="248749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&lt;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032313" y="3346586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TextBox 18"/>
          <p:cNvSpPr txBox="1"/>
          <p:nvPr/>
        </p:nvSpPr>
        <p:spPr>
          <a:xfrm>
            <a:off x="4112919" y="3250721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&gt;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685394" y="2567410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TextBox 20"/>
          <p:cNvSpPr txBox="1"/>
          <p:nvPr/>
        </p:nvSpPr>
        <p:spPr>
          <a:xfrm>
            <a:off x="7766000" y="2471545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=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696200" y="3330641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3" name="TextBox 22"/>
          <p:cNvSpPr txBox="1"/>
          <p:nvPr/>
        </p:nvSpPr>
        <p:spPr>
          <a:xfrm>
            <a:off x="7776806" y="3234776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&gt;</a:t>
            </a:r>
            <a:endParaRPr lang="vi-VN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76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83580" y="149042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2</a:t>
            </a:r>
            <a:endParaRPr lang="vi-VN" sz="7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990600" y="152400"/>
            <a:ext cx="48766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</a:rPr>
              <a:t>So </a:t>
            </a:r>
            <a:r>
              <a:rPr lang="en-US" sz="4400" b="1" dirty="0" err="1" smtClean="0">
                <a:solidFill>
                  <a:srgbClr val="0070C0"/>
                </a:solidFill>
              </a:rPr>
              <a:t>sánh</a:t>
            </a:r>
            <a:r>
              <a:rPr lang="en-US" sz="4400" b="1" dirty="0" smtClean="0">
                <a:solidFill>
                  <a:srgbClr val="0070C0"/>
                </a:solidFill>
              </a:rPr>
              <a:t> (</a:t>
            </a:r>
            <a:r>
              <a:rPr lang="en-US" sz="4400" b="1" dirty="0" err="1" smtClean="0">
                <a:solidFill>
                  <a:srgbClr val="0070C0"/>
                </a:solidFill>
              </a:rPr>
              <a:t>theo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mẫu</a:t>
            </a:r>
            <a:r>
              <a:rPr lang="en-US" sz="4400" b="1" dirty="0" smtClean="0">
                <a:solidFill>
                  <a:srgbClr val="0070C0"/>
                </a:solidFill>
              </a:rPr>
              <a:t>).</a:t>
            </a:r>
            <a:endParaRPr lang="vi-VN" sz="4400" b="1" dirty="0">
              <a:solidFill>
                <a:srgbClr val="0070C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" t="28445" b="38444"/>
          <a:stretch/>
        </p:blipFill>
        <p:spPr>
          <a:xfrm>
            <a:off x="-228600" y="1447800"/>
            <a:ext cx="9673087" cy="50292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975483" y="2567940"/>
            <a:ext cx="533400" cy="533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ounded Rectangle 5"/>
          <p:cNvSpPr/>
          <p:nvPr/>
        </p:nvSpPr>
        <p:spPr>
          <a:xfrm>
            <a:off x="5029200" y="2567940"/>
            <a:ext cx="533400" cy="533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/>
          <p:cNvSpPr/>
          <p:nvPr/>
        </p:nvSpPr>
        <p:spPr>
          <a:xfrm>
            <a:off x="4541520" y="2599035"/>
            <a:ext cx="457200" cy="47120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ounded Rectangle 7"/>
          <p:cNvSpPr/>
          <p:nvPr/>
        </p:nvSpPr>
        <p:spPr>
          <a:xfrm>
            <a:off x="3960243" y="5029200"/>
            <a:ext cx="533400" cy="533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ounded Rectangle 8"/>
          <p:cNvSpPr/>
          <p:nvPr/>
        </p:nvSpPr>
        <p:spPr>
          <a:xfrm>
            <a:off x="5013960" y="5029200"/>
            <a:ext cx="533400" cy="533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Oval 9"/>
          <p:cNvSpPr/>
          <p:nvPr/>
        </p:nvSpPr>
        <p:spPr>
          <a:xfrm>
            <a:off x="4526280" y="5060295"/>
            <a:ext cx="457200" cy="47120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TextBox 10"/>
          <p:cNvSpPr txBox="1"/>
          <p:nvPr/>
        </p:nvSpPr>
        <p:spPr>
          <a:xfrm>
            <a:off x="4017591" y="2423652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2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50108" y="241382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3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06154" y="2399072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&lt;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99517" y="4875484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7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32034" y="4865652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6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88080" y="4850904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&gt;</a:t>
            </a:r>
            <a:endParaRPr lang="vi-VN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8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5" t="61290" r="5526" b="6237"/>
          <a:stretch/>
        </p:blipFill>
        <p:spPr>
          <a:xfrm>
            <a:off x="-412956" y="762000"/>
            <a:ext cx="9539631" cy="51816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019727" y="1884192"/>
            <a:ext cx="533400" cy="533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ounded Rectangle 5"/>
          <p:cNvSpPr/>
          <p:nvPr/>
        </p:nvSpPr>
        <p:spPr>
          <a:xfrm>
            <a:off x="5073444" y="1884192"/>
            <a:ext cx="533400" cy="533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/>
          <p:cNvSpPr/>
          <p:nvPr/>
        </p:nvSpPr>
        <p:spPr>
          <a:xfrm>
            <a:off x="4585764" y="1915287"/>
            <a:ext cx="457200" cy="47120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TextBox 7"/>
          <p:cNvSpPr txBox="1"/>
          <p:nvPr/>
        </p:nvSpPr>
        <p:spPr>
          <a:xfrm>
            <a:off x="4059001" y="1730476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8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91518" y="1720644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9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47564" y="1705896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&lt;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022187" y="4489740"/>
            <a:ext cx="533400" cy="533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Rounded Rectangle 11"/>
          <p:cNvSpPr/>
          <p:nvPr/>
        </p:nvSpPr>
        <p:spPr>
          <a:xfrm>
            <a:off x="5075904" y="4489740"/>
            <a:ext cx="533400" cy="533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Oval 12"/>
          <p:cNvSpPr/>
          <p:nvPr/>
        </p:nvSpPr>
        <p:spPr>
          <a:xfrm>
            <a:off x="4588224" y="4520835"/>
            <a:ext cx="457200" cy="47120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TextBox 13"/>
          <p:cNvSpPr txBox="1"/>
          <p:nvPr/>
        </p:nvSpPr>
        <p:spPr>
          <a:xfrm>
            <a:off x="3930444" y="4382766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10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93978" y="4326192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9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9520" y="4311444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&gt;</a:t>
            </a:r>
            <a:endParaRPr lang="vi-VN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28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3" t="3390" r="63908" b="87273"/>
          <a:stretch/>
        </p:blipFill>
        <p:spPr>
          <a:xfrm>
            <a:off x="228600" y="280218"/>
            <a:ext cx="3539613" cy="1415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04" t="3993" r="6752" b="83343"/>
          <a:stretch/>
        </p:blipFill>
        <p:spPr>
          <a:xfrm>
            <a:off x="7010400" y="280218"/>
            <a:ext cx="1859281" cy="19202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38400" y="1600200"/>
            <a:ext cx="44486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Cầu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thang</a:t>
            </a:r>
            <a:r>
              <a:rPr lang="en-US" sz="3600" b="1" dirty="0" smtClean="0">
                <a:solidFill>
                  <a:srgbClr val="FF0000"/>
                </a:solidFill>
              </a:rPr>
              <a:t> – </a:t>
            </a:r>
            <a:r>
              <a:rPr lang="en-US" sz="3600" b="1" dirty="0" err="1" smtClean="0">
                <a:solidFill>
                  <a:srgbClr val="FF0000"/>
                </a:solidFill>
              </a:rPr>
              <a:t>Cầu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trượt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073" y="2246531"/>
            <a:ext cx="2177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</a:rPr>
              <a:t>Cách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chơi</a:t>
            </a:r>
            <a:r>
              <a:rPr lang="en-US" sz="3600" b="1" dirty="0" smtClean="0">
                <a:solidFill>
                  <a:srgbClr val="0070C0"/>
                </a:solidFill>
              </a:rPr>
              <a:t>:</a:t>
            </a:r>
            <a:endParaRPr lang="vi-VN" sz="36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074" y="2861128"/>
            <a:ext cx="908232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b="1" dirty="0" err="1" smtClean="0">
                <a:solidFill>
                  <a:srgbClr val="0070C0"/>
                </a:solidFill>
              </a:rPr>
              <a:t>Chơi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theo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nhóm</a:t>
            </a:r>
            <a:r>
              <a:rPr lang="en-US" sz="3600" b="1" dirty="0" smtClean="0">
                <a:solidFill>
                  <a:srgbClr val="0070C0"/>
                </a:solidFill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en-US" sz="3600" b="1" dirty="0" err="1" smtClean="0">
                <a:solidFill>
                  <a:srgbClr val="0070C0"/>
                </a:solidFill>
              </a:rPr>
              <a:t>Người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chơi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bắt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đầu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từ</a:t>
            </a:r>
            <a:r>
              <a:rPr lang="en-US" sz="3600" b="1" dirty="0" smtClean="0">
                <a:solidFill>
                  <a:srgbClr val="0070C0"/>
                </a:solidFill>
              </a:rPr>
              <a:t> ô </a:t>
            </a:r>
            <a:r>
              <a:rPr lang="en-US" sz="3600" b="1" dirty="0" err="1" smtClean="0">
                <a:solidFill>
                  <a:srgbClr val="FF0000"/>
                </a:solidFill>
              </a:rPr>
              <a:t>xuất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phát</a:t>
            </a:r>
            <a:r>
              <a:rPr lang="en-US" sz="3600" b="1" dirty="0" smtClean="0">
                <a:solidFill>
                  <a:srgbClr val="0070C0"/>
                </a:solidFill>
              </a:rPr>
              <a:t>. </a:t>
            </a:r>
            <a:r>
              <a:rPr lang="en-US" sz="3600" b="1" dirty="0" err="1" smtClean="0">
                <a:solidFill>
                  <a:srgbClr val="0070C0"/>
                </a:solidFill>
              </a:rPr>
              <a:t>Khi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đến</a:t>
            </a:r>
            <a:endParaRPr lang="en-US" sz="3600" b="1" dirty="0" smtClean="0">
              <a:solidFill>
                <a:srgbClr val="0070C0"/>
              </a:solidFill>
            </a:endParaRPr>
          </a:p>
          <a:p>
            <a:r>
              <a:rPr lang="en-US" sz="3600" b="1" dirty="0" err="1" smtClean="0">
                <a:solidFill>
                  <a:srgbClr val="0070C0"/>
                </a:solidFill>
              </a:rPr>
              <a:t>lượt</a:t>
            </a:r>
            <a:r>
              <a:rPr lang="en-US" sz="3600" b="1" dirty="0" smtClean="0">
                <a:solidFill>
                  <a:srgbClr val="0070C0"/>
                </a:solidFill>
              </a:rPr>
              <a:t> , </a:t>
            </a:r>
            <a:r>
              <a:rPr lang="en-US" sz="3600" b="1" dirty="0" err="1" smtClean="0">
                <a:solidFill>
                  <a:srgbClr val="0070C0"/>
                </a:solidFill>
              </a:rPr>
              <a:t>người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chơi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gieo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xúc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xắc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rồi</a:t>
            </a:r>
            <a:r>
              <a:rPr lang="en-US" sz="3600" b="1" dirty="0" smtClean="0">
                <a:solidFill>
                  <a:srgbClr val="0070C0"/>
                </a:solidFill>
              </a:rPr>
              <a:t> di </a:t>
            </a:r>
            <a:r>
              <a:rPr lang="en-US" sz="3600" b="1" dirty="0" err="1" smtClean="0">
                <a:solidFill>
                  <a:srgbClr val="0070C0"/>
                </a:solidFill>
              </a:rPr>
              <a:t>chuyển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số</a:t>
            </a:r>
            <a:endParaRPr lang="en-US" sz="3600" b="1" dirty="0" smtClean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ô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bằng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số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chấm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nhận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được</a:t>
            </a:r>
            <a:r>
              <a:rPr lang="en-US" sz="3600" b="1" dirty="0" smtClean="0">
                <a:solidFill>
                  <a:srgbClr val="0070C0"/>
                </a:solidFill>
              </a:rPr>
              <a:t>. </a:t>
            </a:r>
            <a:r>
              <a:rPr lang="en-US" sz="3600" b="1" dirty="0" err="1" smtClean="0">
                <a:solidFill>
                  <a:srgbClr val="0070C0"/>
                </a:solidFill>
              </a:rPr>
              <a:t>Đọc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số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lớn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hơn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trong</a:t>
            </a:r>
            <a:r>
              <a:rPr lang="en-US" sz="3600" b="1" dirty="0" smtClean="0">
                <a:solidFill>
                  <a:srgbClr val="0070C0"/>
                </a:solidFill>
              </a:rPr>
              <a:t> ô </a:t>
            </a:r>
            <a:r>
              <a:rPr lang="en-US" sz="3600" b="1" dirty="0" err="1" smtClean="0">
                <a:solidFill>
                  <a:srgbClr val="0070C0"/>
                </a:solidFill>
              </a:rPr>
              <a:t>đó</a:t>
            </a:r>
            <a:r>
              <a:rPr lang="en-US" sz="3600" b="1" dirty="0" smtClean="0">
                <a:solidFill>
                  <a:srgbClr val="0070C0"/>
                </a:solidFill>
              </a:rPr>
              <a:t>. </a:t>
            </a:r>
            <a:r>
              <a:rPr lang="en-US" sz="3600" b="1" dirty="0" err="1" smtClean="0">
                <a:solidFill>
                  <a:srgbClr val="0070C0"/>
                </a:solidFill>
              </a:rPr>
              <a:t>Khi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đến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cầu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thang</a:t>
            </a:r>
            <a:r>
              <a:rPr lang="en-US" sz="3600" b="1" dirty="0" smtClean="0">
                <a:solidFill>
                  <a:srgbClr val="0070C0"/>
                </a:solidFill>
              </a:rPr>
              <a:t>, </a:t>
            </a:r>
            <a:r>
              <a:rPr lang="en-US" sz="3600" b="1" dirty="0" err="1" smtClean="0">
                <a:solidFill>
                  <a:srgbClr val="0070C0"/>
                </a:solidFill>
              </a:rPr>
              <a:t>em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leo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lên</a:t>
            </a:r>
            <a:r>
              <a:rPr lang="en-US" sz="3600" b="1" dirty="0" smtClean="0">
                <a:solidFill>
                  <a:srgbClr val="0070C0"/>
                </a:solidFill>
              </a:rPr>
              <a:t>; </a:t>
            </a:r>
            <a:r>
              <a:rPr lang="en-US" sz="3600" b="1" dirty="0" err="1" smtClean="0">
                <a:solidFill>
                  <a:srgbClr val="0070C0"/>
                </a:solidFill>
              </a:rPr>
              <a:t>khi</a:t>
            </a:r>
            <a:endParaRPr lang="en-US" sz="3600" b="1" dirty="0" smtClean="0">
              <a:solidFill>
                <a:srgbClr val="0070C0"/>
              </a:solidFill>
            </a:endParaRPr>
          </a:p>
          <a:p>
            <a:r>
              <a:rPr lang="en-US" sz="3600" b="1" dirty="0" err="1" smtClean="0">
                <a:solidFill>
                  <a:srgbClr val="0070C0"/>
                </a:solidFill>
              </a:rPr>
              <a:t>đến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cầu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trượt</a:t>
            </a:r>
            <a:r>
              <a:rPr lang="en-US" sz="3600" b="1" dirty="0" smtClean="0">
                <a:solidFill>
                  <a:srgbClr val="0070C0"/>
                </a:solidFill>
              </a:rPr>
              <a:t>, </a:t>
            </a:r>
            <a:r>
              <a:rPr lang="en-US" sz="3600" b="1" dirty="0" err="1" smtClean="0">
                <a:solidFill>
                  <a:srgbClr val="0070C0"/>
                </a:solidFill>
              </a:rPr>
              <a:t>em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trượt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xuống</a:t>
            </a:r>
            <a:r>
              <a:rPr lang="en-US" sz="3600" b="1" dirty="0" smtClean="0">
                <a:solidFill>
                  <a:srgbClr val="0070C0"/>
                </a:solidFill>
              </a:rPr>
              <a:t>.</a:t>
            </a:r>
          </a:p>
          <a:p>
            <a:r>
              <a:rPr lang="en-US" sz="3600" b="1" dirty="0" smtClean="0">
                <a:solidFill>
                  <a:srgbClr val="0070C0"/>
                </a:solidFill>
              </a:rPr>
              <a:t>- </a:t>
            </a:r>
            <a:r>
              <a:rPr lang="en-US" sz="3600" b="1" dirty="0" err="1" smtClean="0">
                <a:solidFill>
                  <a:srgbClr val="0070C0"/>
                </a:solidFill>
              </a:rPr>
              <a:t>Trò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chơi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kết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thúc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khi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có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người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về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đích</a:t>
            </a:r>
            <a:r>
              <a:rPr lang="en-US" sz="3600" b="1" dirty="0" smtClean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315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9" t="32903" r="6184" b="6022"/>
          <a:stretch/>
        </p:blipFill>
        <p:spPr>
          <a:xfrm>
            <a:off x="1485257" y="-2460"/>
            <a:ext cx="6210943" cy="678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41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117</Words>
  <Application>Microsoft Office PowerPoint</Application>
  <PresentationFormat>On-screen Show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5</cp:revision>
  <dcterms:created xsi:type="dcterms:W3CDTF">2006-08-16T00:00:00Z</dcterms:created>
  <dcterms:modified xsi:type="dcterms:W3CDTF">2020-08-20T10:15:34Z</dcterms:modified>
</cp:coreProperties>
</file>