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1" r:id="rId3"/>
    <p:sldMasterId id="2147483693" r:id="rId4"/>
    <p:sldMasterId id="2147483705" r:id="rId5"/>
  </p:sldMasterIdLst>
  <p:notesMasterIdLst>
    <p:notesMasterId r:id="rId28"/>
  </p:notesMasterIdLst>
  <p:sldIdLst>
    <p:sldId id="463" r:id="rId6"/>
    <p:sldId id="425" r:id="rId7"/>
    <p:sldId id="270" r:id="rId8"/>
    <p:sldId id="288" r:id="rId9"/>
    <p:sldId id="459" r:id="rId10"/>
    <p:sldId id="460" r:id="rId11"/>
    <p:sldId id="422" r:id="rId12"/>
    <p:sldId id="307" r:id="rId13"/>
    <p:sldId id="464" r:id="rId14"/>
    <p:sldId id="441" r:id="rId15"/>
    <p:sldId id="466" r:id="rId16"/>
    <p:sldId id="467" r:id="rId17"/>
    <p:sldId id="471" r:id="rId18"/>
    <p:sldId id="432" r:id="rId19"/>
    <p:sldId id="465" r:id="rId20"/>
    <p:sldId id="470" r:id="rId21"/>
    <p:sldId id="461" r:id="rId22"/>
    <p:sldId id="468" r:id="rId23"/>
    <p:sldId id="292" r:id="rId24"/>
    <p:sldId id="472" r:id="rId25"/>
    <p:sldId id="473" r:id="rId26"/>
    <p:sldId id="35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699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AE184-5A24-4BA4-B330-F2F977BA58D6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0DC96-BAE7-4D90-BC42-33A0CA1BD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05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0DC96-BAE7-4D90-BC42-33A0CA1BD3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4FFD4-C49B-4DE4-BDB2-D4736871B2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820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4FFD4-C49B-4DE4-BDB2-D4736871B2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636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4FFD4-C49B-4DE4-BDB2-D4736871B2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919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4FFD4-C49B-4DE4-BDB2-D4736871B2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709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2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168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2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79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Cả lớp đọc 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0DC96-BAE7-4D90-BC42-33A0CA1BD31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67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4FFD4-C49B-4DE4-BDB2-D4736871B2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34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277" tIns="43142" rIns="86277" bIns="43142" rtlCol="0" anchor="ctr"/>
          <a:lstStyle/>
          <a:p>
            <a:pPr algn="ctr"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052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4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82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87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17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88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38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91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670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80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99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82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474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022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17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382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906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37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006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067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2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340644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000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5973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853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521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5632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81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980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8946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81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78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55665997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63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61275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19527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99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70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51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8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400" y="365793"/>
            <a:ext cx="10515225" cy="1324638"/>
          </a:xfrm>
          <a:prstGeom prst="rect">
            <a:avLst/>
          </a:prstGeom>
        </p:spPr>
        <p:txBody>
          <a:bodyPr vert="horz" lIns="86277" tIns="43142" rIns="86277" bIns="4314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400" y="1825901"/>
            <a:ext cx="10515225" cy="4351729"/>
          </a:xfrm>
          <a:prstGeom prst="rect">
            <a:avLst/>
          </a:prstGeom>
        </p:spPr>
        <p:txBody>
          <a:bodyPr vert="horz" lIns="86277" tIns="43142" rIns="86277" bIns="4314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432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2021/10/12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23" y="6356775"/>
            <a:ext cx="4115176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209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66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862758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686" indent="-215686" algn="l" defTabSz="862758" rtl="0" eaLnBrk="1" latinLnBrk="0" hangingPunct="1">
        <a:lnSpc>
          <a:spcPct val="90000"/>
        </a:lnSpc>
        <a:spcBef>
          <a:spcPts val="94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7072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444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830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213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72587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0396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534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6672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138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2758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9414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2552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6896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58827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9657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103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66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6420-30C7-436E-B94E-C4769C49B56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9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04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A5701A-5060-7743-BB74-FAC4A5E70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3F79A1-12A2-B44E-807A-542B1BC93F23}"/>
              </a:ext>
            </a:extLst>
          </p:cNvPr>
          <p:cNvSpPr/>
          <p:nvPr/>
        </p:nvSpPr>
        <p:spPr>
          <a:xfrm>
            <a:off x="4126769" y="900410"/>
            <a:ext cx="504336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Khởi</a:t>
            </a:r>
            <a:r>
              <a:rPr lang="en-US" sz="8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8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động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748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51167" y="4191280"/>
            <a:ext cx="12140532" cy="26667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1DCCF5-DEB9-4A0C-A26D-5B993DFAE593}"/>
              </a:ext>
            </a:extLst>
          </p:cNvPr>
          <p:cNvSpPr txBox="1"/>
          <p:nvPr/>
        </p:nvSpPr>
        <p:spPr>
          <a:xfrm>
            <a:off x="1175139" y="0"/>
            <a:ext cx="10768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D2232A"/>
                </a:solidFill>
                <a:effectLst/>
              </a:rPr>
              <a:t>Thực hành sắp xếp đồ dùng học tập của em</a:t>
            </a:r>
            <a:endParaRPr lang="en-US" sz="4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378CBC-84B8-4987-84DE-4D3A9C517B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1216" y="981355"/>
            <a:ext cx="4886325" cy="32099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4385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84CE8D7-1A99-2F48-9956-43ABEA9E86F8}"/>
              </a:ext>
            </a:extLst>
          </p:cNvPr>
          <p:cNvSpPr txBox="1"/>
          <p:nvPr/>
        </p:nvSpPr>
        <p:spPr>
          <a:xfrm>
            <a:off x="314179" y="4771000"/>
            <a:ext cx="11563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D2232A"/>
                </a:solidFill>
                <a:effectLst/>
              </a:rPr>
              <a:t>Quan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sát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góc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học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tập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,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đồ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dùng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học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tập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của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bạn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Minh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và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Hoa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phát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hiện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những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“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bạn</a:t>
            </a:r>
            <a:r>
              <a:rPr lang="en-US" sz="3600" b="1" dirty="0">
                <a:solidFill>
                  <a:srgbClr val="D2232A"/>
                </a:solidFill>
              </a:rPr>
              <a:t>”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cần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“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chăm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sóc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”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như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thế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D2232A"/>
                </a:solidFill>
                <a:effectLst/>
              </a:rPr>
              <a:t>nào</a:t>
            </a:r>
            <a:r>
              <a:rPr lang="en-US" sz="3600" b="1" dirty="0">
                <a:solidFill>
                  <a:srgbClr val="D2232A"/>
                </a:solidFill>
                <a:effectLst/>
              </a:rPr>
              <a:t>?</a:t>
            </a:r>
            <a:endParaRPr lang="en-US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A15630-979F-4B4D-AFEE-824AFE18EE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27"/>
          <a:stretch/>
        </p:blipFill>
        <p:spPr>
          <a:xfrm>
            <a:off x="6041914" y="344137"/>
            <a:ext cx="5835907" cy="4171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8BC696-6965-0048-A2EF-87B0EEBB95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344497" y="344137"/>
            <a:ext cx="5535797" cy="4171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3501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5425B-B677-B341-A7BE-729590D41E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7984764" y="3559615"/>
            <a:ext cx="3367534" cy="26161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520755-E05D-224C-8855-3D785B64B9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5" r="21723" b="59791"/>
          <a:stretch/>
        </p:blipFill>
        <p:spPr>
          <a:xfrm>
            <a:off x="3730574" y="328248"/>
            <a:ext cx="3851911" cy="25411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DE5034-6852-5B45-897C-CFB1EA16C0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1"/>
          <a:stretch/>
        </p:blipFill>
        <p:spPr>
          <a:xfrm>
            <a:off x="66574" y="328248"/>
            <a:ext cx="3664000" cy="2573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96BE0E-DB5A-9E49-85AC-3950696F57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298" y="521483"/>
            <a:ext cx="3664000" cy="2380565"/>
          </a:xfrm>
          <a:prstGeom prst="rect">
            <a:avLst/>
          </a:prstGeom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E5F93193-8620-E84F-B68E-D66A50ABCFE4}"/>
              </a:ext>
            </a:extLst>
          </p:cNvPr>
          <p:cNvSpPr/>
          <p:nvPr/>
        </p:nvSpPr>
        <p:spPr>
          <a:xfrm>
            <a:off x="699025" y="3559615"/>
            <a:ext cx="6447363" cy="2925591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19C14C-9C3D-534E-A92B-819AB779E46A}"/>
              </a:ext>
            </a:extLst>
          </p:cNvPr>
          <p:cNvSpPr txBox="1"/>
          <p:nvPr/>
        </p:nvSpPr>
        <p:spPr>
          <a:xfrm>
            <a:off x="1463039" y="4422245"/>
            <a:ext cx="5444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Cảm xúc của em sau khi sắp xếp đồ dùng học tập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D60DB6-2925-7C4A-9235-68ED062AC7ED}"/>
              </a:ext>
            </a:extLst>
          </p:cNvPr>
          <p:cNvSpPr txBox="1"/>
          <p:nvPr/>
        </p:nvSpPr>
        <p:spPr>
          <a:xfrm>
            <a:off x="361994" y="2967506"/>
            <a:ext cx="366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dirty="0"/>
              <a:t>Cất sách vở vào cặp gọn gàng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09CAE6-8243-734D-80C4-884AAA67794A}"/>
              </a:ext>
            </a:extLst>
          </p:cNvPr>
          <p:cNvSpPr txBox="1"/>
          <p:nvPr/>
        </p:nvSpPr>
        <p:spPr>
          <a:xfrm>
            <a:off x="4185137" y="2978400"/>
            <a:ext cx="366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dirty="0"/>
              <a:t>Cất sách vở lên giá sách ngăn nắp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8F6305-2DA8-3F46-B8C1-82B7EABAB4D0}"/>
              </a:ext>
            </a:extLst>
          </p:cNvPr>
          <p:cNvSpPr txBox="1"/>
          <p:nvPr/>
        </p:nvSpPr>
        <p:spPr>
          <a:xfrm>
            <a:off x="8166008" y="2968308"/>
            <a:ext cx="366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000" dirty="0"/>
              <a:t>Dọn dẹp sách vở trên bàn học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A6A5D2F-8558-CD4F-8287-5C71BFC0C255}"/>
              </a:ext>
            </a:extLst>
          </p:cNvPr>
          <p:cNvSpPr/>
          <p:nvPr/>
        </p:nvSpPr>
        <p:spPr>
          <a:xfrm>
            <a:off x="8342142" y="5838092"/>
            <a:ext cx="168812" cy="182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0686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A04DAA-6C0C-7D4A-B23D-D3066EAB7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924" y="1891551"/>
            <a:ext cx="3513992" cy="1787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B7D3A5-220A-2F45-ADFE-1C30D80DB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88" y="1827866"/>
            <a:ext cx="4851791" cy="3829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407B37-3A3D-DD4A-950C-50D12B2E19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0" t="14135" r="29448" b="61980"/>
          <a:stretch/>
        </p:blipFill>
        <p:spPr>
          <a:xfrm>
            <a:off x="1310577" y="383736"/>
            <a:ext cx="3080824" cy="11113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36A637-71DC-3B43-9B8A-DE8C716724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2" t="36231" r="8520" b="18624"/>
          <a:stretch/>
        </p:blipFill>
        <p:spPr>
          <a:xfrm>
            <a:off x="4391401" y="383736"/>
            <a:ext cx="5205047" cy="11113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CF399D-36C6-0044-9724-911073C776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924" y="3742768"/>
            <a:ext cx="3513992" cy="19149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D80545-4BDF-CA4F-9058-9F2840EB0BFF}"/>
              </a:ext>
            </a:extLst>
          </p:cNvPr>
          <p:cNvSpPr txBox="1"/>
          <p:nvPr/>
        </p:nvSpPr>
        <p:spPr>
          <a:xfrm>
            <a:off x="604912" y="5721357"/>
            <a:ext cx="122342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Khi mỗi đồ dùng học tập được để đúng chỗ, đúng cách</a:t>
            </a:r>
            <a:r>
              <a:rPr lang="en-VN" sz="3600"/>
              <a:t>, </a:t>
            </a:r>
            <a:endParaRPr lang="vi-VN" sz="3600"/>
          </a:p>
          <a:p>
            <a:r>
              <a:rPr lang="en-VN" sz="3600"/>
              <a:t>góc </a:t>
            </a:r>
            <a:r>
              <a:rPr lang="en-VN" sz="3600" dirty="0"/>
              <a:t>học tập sẽ luôn ngăn nắp.</a:t>
            </a:r>
          </a:p>
        </p:txBody>
      </p:sp>
    </p:spTree>
    <p:extLst>
      <p:ext uri="{BB962C8B-B14F-4D97-AF65-F5344CB8AC3E}">
        <p14:creationId xmlns:p14="http://schemas.microsoft.com/office/powerpoint/2010/main" val="225861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16" name="Luyện đọc từ khó">
            <a:extLst>
              <a:ext uri="{FF2B5EF4-FFF2-40B4-BE49-F238E27FC236}">
                <a16:creationId xmlns:a16="http://schemas.microsoft.com/office/drawing/2014/main" id="{7CB46224-7161-4940-BE99-82083C11CA6E}"/>
              </a:ext>
            </a:extLst>
          </p:cNvPr>
          <p:cNvSpPr txBox="1"/>
          <p:nvPr/>
        </p:nvSpPr>
        <p:spPr>
          <a:xfrm>
            <a:off x="2143881" y="2442956"/>
            <a:ext cx="782297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914377"/>
            <a:r>
              <a:rPr lang="vi-VN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iCiel Cucho" pitchFamily="50" charset="0"/>
              </a:rPr>
              <a:t> “Đồ đạc em thường dùng </a:t>
            </a:r>
            <a:endParaRPr lang="en-US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iCiel Cucho" pitchFamily="50" charset="0"/>
            </a:endParaRPr>
          </a:p>
          <a:p>
            <a:pPr lvl="0" algn="ctr" defTabSz="914377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iCiel Cucho" pitchFamily="50" charset="0"/>
              </a:rPr>
              <a:t> </a:t>
            </a:r>
            <a:r>
              <a:rPr lang="vi-VN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iCiel Cucho" pitchFamily="50" charset="0"/>
              </a:rPr>
              <a:t>Em chăm như bạn quý”.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79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90D36D-2B54-8F44-8490-86690D9D9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A70962-E25B-F544-A63D-C5403E17F3A8}"/>
              </a:ext>
            </a:extLst>
          </p:cNvPr>
          <p:cNvSpPr/>
          <p:nvPr/>
        </p:nvSpPr>
        <p:spPr>
          <a:xfrm>
            <a:off x="3585398" y="338435"/>
            <a:ext cx="5859425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Mở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rộng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tổng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kết</a:t>
            </a:r>
            <a:endParaRPr kumimoji="0" lang="en-US" sz="88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0B34C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77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FC214D-4A6B-FD41-9B57-4ADD83501AA7}"/>
              </a:ext>
            </a:extLst>
          </p:cNvPr>
          <p:cNvSpPr/>
          <p:nvPr/>
        </p:nvSpPr>
        <p:spPr>
          <a:xfrm>
            <a:off x="6262093" y="2411376"/>
            <a:ext cx="22397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Chuẩn</a:t>
            </a:r>
            <a:r>
              <a:rPr lang="en-US" sz="4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bị</a:t>
            </a:r>
            <a:endParaRPr 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97427C-C0D6-A44C-A130-4FBDDC80D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31" y="2297205"/>
            <a:ext cx="4600038" cy="4274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D133BD-BC76-8F46-9800-184E44E323BC}"/>
              </a:ext>
            </a:extLst>
          </p:cNvPr>
          <p:cNvSpPr txBox="1"/>
          <p:nvPr/>
        </p:nvSpPr>
        <p:spPr>
          <a:xfrm>
            <a:off x="5979871" y="3681941"/>
            <a:ext cx="384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- Lõi giấy vệ sinh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DC1C9C-E1CE-4D4F-8B19-0CCCE5F85160}"/>
              </a:ext>
            </a:extLst>
          </p:cNvPr>
          <p:cNvSpPr txBox="1"/>
          <p:nvPr/>
        </p:nvSpPr>
        <p:spPr>
          <a:xfrm>
            <a:off x="5979871" y="4291743"/>
            <a:ext cx="384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- Giấy màu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B71FD3-D17E-D641-96CA-584025A04ABD}"/>
              </a:ext>
            </a:extLst>
          </p:cNvPr>
          <p:cNvSpPr txBox="1"/>
          <p:nvPr/>
        </p:nvSpPr>
        <p:spPr>
          <a:xfrm>
            <a:off x="6002218" y="4876518"/>
            <a:ext cx="2844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- Hồ dán, kéo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05A01B8-C9D1-F04D-BB2D-64B448F2479A}"/>
              </a:ext>
            </a:extLst>
          </p:cNvPr>
          <p:cNvSpPr/>
          <p:nvPr/>
        </p:nvSpPr>
        <p:spPr>
          <a:xfrm>
            <a:off x="0" y="168812"/>
            <a:ext cx="12041945" cy="1227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Tự làm một số vật dụng để đựng đồ dùng học tập</a:t>
            </a:r>
          </a:p>
        </p:txBody>
      </p:sp>
    </p:spTree>
    <p:extLst>
      <p:ext uri="{BB962C8B-B14F-4D97-AF65-F5344CB8AC3E}">
        <p14:creationId xmlns:p14="http://schemas.microsoft.com/office/powerpoint/2010/main" val="8284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1010BF-3079-4606-9306-DC2C8237FC53}"/>
              </a:ext>
            </a:extLst>
          </p:cNvPr>
          <p:cNvSpPr txBox="1"/>
          <p:nvPr/>
        </p:nvSpPr>
        <p:spPr>
          <a:xfrm>
            <a:off x="920426" y="114983"/>
            <a:ext cx="9885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b="1" dirty="0">
                <a:solidFill>
                  <a:srgbClr val="D2232A"/>
                </a:solidFill>
                <a:latin typeface="Calibri"/>
              </a:rPr>
              <a:t>Tự làm một </a:t>
            </a:r>
            <a:r>
              <a:rPr lang="vi-VN" sz="3600" b="1">
                <a:solidFill>
                  <a:srgbClr val="D2232A"/>
                </a:solidFill>
                <a:latin typeface="Calibri"/>
              </a:rPr>
              <a:t>số vật dụng để </a:t>
            </a:r>
            <a:r>
              <a:rPr lang="vi-VN" sz="3600" b="1" dirty="0">
                <a:solidFill>
                  <a:srgbClr val="D2232A"/>
                </a:solidFill>
                <a:latin typeface="Calibri"/>
              </a:rPr>
              <a:t>đựng đồ dùng học tập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Video bài 6">
            <a:hlinkClick r:id="" action="ppaction://media"/>
            <a:extLst>
              <a:ext uri="{FF2B5EF4-FFF2-40B4-BE49-F238E27FC236}">
                <a16:creationId xmlns:a16="http://schemas.microsoft.com/office/drawing/2014/main" id="{11EB20EA-A7A9-4B07-A66B-E75ED36CAF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6350" y="914401"/>
            <a:ext cx="9173936" cy="5505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7633398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3D9F92-590F-0440-A1FF-4B3C5717F713}"/>
              </a:ext>
            </a:extLst>
          </p:cNvPr>
          <p:cNvSpPr txBox="1"/>
          <p:nvPr/>
        </p:nvSpPr>
        <p:spPr>
          <a:xfrm>
            <a:off x="2580833" y="5768321"/>
            <a:ext cx="794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>
                <a:solidFill>
                  <a:srgbClr val="0070C0"/>
                </a:solidFill>
              </a:rPr>
              <a:t>Ống đựng bút bằng lõi giấy vệ sinh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BC909C-B1B5-5A4E-9003-4C14F3517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82" y="381793"/>
            <a:ext cx="4825218" cy="4766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6C1082-228E-D242-BF42-6D98080F7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410" y="381793"/>
            <a:ext cx="4825218" cy="4766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950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5A9A53-333D-4412-9466-B77BFB1F10F4}"/>
              </a:ext>
            </a:extLst>
          </p:cNvPr>
          <p:cNvSpPr txBox="1"/>
          <p:nvPr/>
        </p:nvSpPr>
        <p:spPr>
          <a:xfrm>
            <a:off x="3219450" y="2171700"/>
            <a:ext cx="57531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nhà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89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2792404" y="2098283"/>
            <a:ext cx="649748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Trò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chơi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: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Đuổi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hình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bắt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iCiel Cucho" pitchFamily="50" charset="0"/>
              </a:rPr>
              <a:t>chữ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0768BF-E424-3548-ADE1-6C1128813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915" y="963837"/>
            <a:ext cx="3896948" cy="3784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D647E2-11AD-C145-853C-DF56A07E4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038" y="963837"/>
            <a:ext cx="4504787" cy="3784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9E5248-8F10-EF40-AFCD-576C01AAA7F0}"/>
              </a:ext>
            </a:extLst>
          </p:cNvPr>
          <p:cNvSpPr txBox="1"/>
          <p:nvPr/>
        </p:nvSpPr>
        <p:spPr>
          <a:xfrm>
            <a:off x="1108223" y="255951"/>
            <a:ext cx="9706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dirty="0">
                <a:solidFill>
                  <a:srgbClr val="0070C0"/>
                </a:solidFill>
              </a:rPr>
              <a:t>Sắp xếp và trang trí góc học tập của em ở nhà</a:t>
            </a:r>
          </a:p>
        </p:txBody>
      </p:sp>
      <p:pic>
        <p:nvPicPr>
          <p:cNvPr id="7" name="bkgr 1">
            <a:extLst>
              <a:ext uri="{FF2B5EF4-FFF2-40B4-BE49-F238E27FC236}">
                <a16:creationId xmlns:a16="http://schemas.microsoft.com/office/drawing/2014/main" id="{9165420E-507E-3542-AF49-D46A95DC71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748046"/>
            <a:ext cx="12192000" cy="208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54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A479BC-11A8-7B4C-8445-C63595C978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3" r="51342"/>
          <a:stretch/>
        </p:blipFill>
        <p:spPr>
          <a:xfrm>
            <a:off x="604910" y="321589"/>
            <a:ext cx="4656407" cy="3107411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623C41-DC17-1144-8A99-D0CB279345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22"/>
          <a:stretch/>
        </p:blipFill>
        <p:spPr>
          <a:xfrm>
            <a:off x="6096000" y="321589"/>
            <a:ext cx="4858041" cy="3107411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Bảng">
            <a:extLst>
              <a:ext uri="{FF2B5EF4-FFF2-40B4-BE49-F238E27FC236}">
                <a16:creationId xmlns:a16="http://schemas.microsoft.com/office/drawing/2014/main" id="{70B1DB18-FA02-F240-84AC-0948DC64C0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4014576"/>
            <a:ext cx="7924136" cy="2521835"/>
          </a:xfrm>
          <a:prstGeom prst="rect">
            <a:avLst/>
          </a:prstGeom>
        </p:spPr>
      </p:pic>
      <p:sp>
        <p:nvSpPr>
          <p:cNvPr id="5" name="Luyện đọc từ khó">
            <a:extLst>
              <a:ext uri="{FF2B5EF4-FFF2-40B4-BE49-F238E27FC236}">
                <a16:creationId xmlns:a16="http://schemas.microsoft.com/office/drawing/2014/main" id="{BEA4F734-F364-804E-A583-1359836FA752}"/>
              </a:ext>
            </a:extLst>
          </p:cNvPr>
          <p:cNvSpPr txBox="1"/>
          <p:nvPr/>
        </p:nvSpPr>
        <p:spPr>
          <a:xfrm>
            <a:off x="2348052" y="4398330"/>
            <a:ext cx="7495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377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iCiel Cucho" pitchFamily="50" charset="0"/>
              </a:rPr>
              <a:t>N</a:t>
            </a:r>
            <a:r>
              <a:rPr lang="vi-V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iCiel Cucho" pitchFamily="50" charset="0"/>
              </a:rPr>
              <a:t>hờ bố mẹ chụp ảnh hoặc tự vẽ lại góc học tập đã được xếp dọn gọn gàng, ngăn nắp của mình.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5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720090A-013E-4254-912C-FCCAD9C7F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62" y="757237"/>
            <a:ext cx="9877425" cy="446722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9BC08E-5020-4157-83B7-ED5D69FC1AA9}"/>
              </a:ext>
            </a:extLst>
          </p:cNvPr>
          <p:cNvSpPr/>
          <p:nvPr/>
        </p:nvSpPr>
        <p:spPr>
          <a:xfrm>
            <a:off x="4319587" y="5534025"/>
            <a:ext cx="355282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Bú</a:t>
            </a:r>
            <a:r>
              <a:rPr lang="en-US" sz="3600" dirty="0">
                <a:solidFill>
                  <a:prstClr val="white"/>
                </a:solidFill>
                <a:latin typeface="Calibri"/>
              </a:rPr>
              <a:t>t </a:t>
            </a:r>
            <a:r>
              <a:rPr lang="en-US" sz="3600" dirty="0" err="1">
                <a:solidFill>
                  <a:prstClr val="white"/>
                </a:solidFill>
                <a:latin typeface="Calibri"/>
              </a:rPr>
              <a:t>màu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12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74F3BE-0210-4C4C-B642-8FC58EE1B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" y="1291353"/>
            <a:ext cx="10210800" cy="37445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C953AA-1570-489C-810E-3A09A86BB46B}"/>
              </a:ext>
            </a:extLst>
          </p:cNvPr>
          <p:cNvSpPr txBox="1"/>
          <p:nvPr/>
        </p:nvSpPr>
        <p:spPr>
          <a:xfrm>
            <a:off x="3724275" y="133350"/>
            <a:ext cx="4629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/>
              <a:t>Đây</a:t>
            </a:r>
            <a:r>
              <a:rPr lang="en-US" sz="4400" dirty="0"/>
              <a:t> </a:t>
            </a:r>
            <a:r>
              <a:rPr lang="en-US" sz="4400" dirty="0" err="1"/>
              <a:t>là</a:t>
            </a:r>
            <a:r>
              <a:rPr lang="en-US" sz="4400" dirty="0"/>
              <a:t> </a:t>
            </a:r>
            <a:r>
              <a:rPr lang="en-US" sz="4400" dirty="0" err="1"/>
              <a:t>đồ</a:t>
            </a:r>
            <a:r>
              <a:rPr lang="en-US" sz="4400" dirty="0"/>
              <a:t> </a:t>
            </a:r>
            <a:r>
              <a:rPr lang="en-US" sz="4400" dirty="0" err="1"/>
              <a:t>vật</a:t>
            </a:r>
            <a:r>
              <a:rPr lang="en-US" sz="4400" dirty="0"/>
              <a:t> </a:t>
            </a:r>
            <a:r>
              <a:rPr lang="en-US" sz="4400" dirty="0" err="1"/>
              <a:t>gì</a:t>
            </a:r>
            <a:r>
              <a:rPr lang="en-US" sz="4400" dirty="0"/>
              <a:t>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B1ECE51-2FB9-4976-9A0D-F0BADD5F18F3}"/>
              </a:ext>
            </a:extLst>
          </p:cNvPr>
          <p:cNvSpPr/>
          <p:nvPr/>
        </p:nvSpPr>
        <p:spPr>
          <a:xfrm>
            <a:off x="4305300" y="5181600"/>
            <a:ext cx="355282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Đáp</a:t>
            </a:r>
            <a:r>
              <a:rPr lang="en-US" sz="3600" dirty="0"/>
              <a:t> </a:t>
            </a:r>
            <a:r>
              <a:rPr lang="en-US" sz="3600" dirty="0" err="1"/>
              <a:t>án</a:t>
            </a:r>
            <a:r>
              <a:rPr lang="en-US" sz="3600" dirty="0"/>
              <a:t>: </a:t>
            </a:r>
            <a:r>
              <a:rPr lang="en-US" sz="3600" dirty="0" err="1"/>
              <a:t>Cây</a:t>
            </a:r>
            <a:r>
              <a:rPr lang="en-US" sz="3600" dirty="0"/>
              <a:t> </a:t>
            </a:r>
            <a:r>
              <a:rPr lang="en-US" sz="3600" dirty="0" err="1"/>
              <a:t>kéo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144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B156E2-EC21-432B-8860-0C2CFB652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12" y="938212"/>
            <a:ext cx="9858375" cy="441007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21800B2-C4A6-4AD9-835C-AE9474697B6B}"/>
              </a:ext>
            </a:extLst>
          </p:cNvPr>
          <p:cNvSpPr/>
          <p:nvPr/>
        </p:nvSpPr>
        <p:spPr>
          <a:xfrm>
            <a:off x="4319587" y="5534025"/>
            <a:ext cx="355282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Hộp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bút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51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58D3C38-1448-4CD7-8037-134241242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7" y="681037"/>
            <a:ext cx="9458325" cy="45053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D0AF040-5977-4DB4-8640-B8BA59D4B63D}"/>
              </a:ext>
            </a:extLst>
          </p:cNvPr>
          <p:cNvSpPr/>
          <p:nvPr/>
        </p:nvSpPr>
        <p:spPr>
          <a:xfrm>
            <a:off x="4319587" y="5534025"/>
            <a:ext cx="3552825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Đèn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36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51167" y="3910243"/>
            <a:ext cx="12140532" cy="294777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165320" y="203868"/>
            <a:ext cx="5432660" cy="1021353"/>
            <a:chOff x="3568352" y="2594608"/>
            <a:chExt cx="5760641" cy="1195255"/>
          </a:xfrm>
        </p:grpSpPr>
        <p:sp>
          <p:nvSpPr>
            <p:cNvPr id="9" name="Wave 8"/>
            <p:cNvSpPr/>
            <p:nvPr/>
          </p:nvSpPr>
          <p:spPr>
            <a:xfrm>
              <a:off x="3568352" y="2594608"/>
              <a:ext cx="5760641" cy="1195255"/>
            </a:xfrm>
            <a:prstGeom prst="wav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20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文本框 6"/>
            <p:cNvSpPr txBox="1">
              <a:spLocks noChangeArrowheads="1"/>
            </p:cNvSpPr>
            <p:nvPr/>
          </p:nvSpPr>
          <p:spPr bwMode="auto">
            <a:xfrm>
              <a:off x="4004766" y="2765362"/>
              <a:ext cx="4815817" cy="738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marL="0" marR="0" lvl="0" indent="0" algn="ctr" defTabSz="48417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5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Chủ</a:t>
              </a:r>
              <a:r>
                <a:rPr kumimoji="0" lang="en-US" altLang="zh-CN" sz="3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 </a:t>
              </a:r>
              <a:r>
                <a:rPr kumimoji="0" lang="en-US" altLang="zh-CN" sz="35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đề</a:t>
              </a:r>
              <a:r>
                <a:rPr kumimoji="0" lang="en-US" altLang="zh-CN" sz="3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 2: </a:t>
              </a:r>
              <a:r>
                <a:rPr kumimoji="0" lang="en-US" altLang="zh-CN" sz="35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Rèn</a:t>
              </a:r>
              <a:r>
                <a:rPr kumimoji="0" lang="en-US" altLang="zh-CN" sz="3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 </a:t>
              </a:r>
              <a:r>
                <a:rPr kumimoji="0" lang="en-US" altLang="zh-CN" sz="35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nếp</a:t>
              </a:r>
              <a:r>
                <a:rPr kumimoji="0" lang="en-US" altLang="zh-CN" sz="3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 </a:t>
              </a:r>
              <a:r>
                <a:rPr kumimoji="0" lang="en-US" altLang="zh-CN" sz="35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华康海报体W12(P)" panose="040B0C00000000000000" pitchFamily="82" charset="-122"/>
                  <a:cs typeface="+mn-cs"/>
                </a:rPr>
                <a:t>sống</a:t>
              </a:r>
              <a:endParaRPr kumimoji="0" lang="zh-CN" altLang="en-US" sz="3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华康海报体W12(P)" panose="040B0C00000000000000" pitchFamily="82" charset="-122"/>
                <a:cs typeface="+mn-cs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464D78E-15B2-409B-B792-0CF81948CF26}"/>
              </a:ext>
            </a:extLst>
          </p:cNvPr>
          <p:cNvSpPr/>
          <p:nvPr/>
        </p:nvSpPr>
        <p:spPr>
          <a:xfrm>
            <a:off x="535214" y="2022982"/>
            <a:ext cx="111215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Bài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6: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Góc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học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tập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của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em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3856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122794" y="1192403"/>
            <a:ext cx="71927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Tư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vi-VN" sz="3200" b="1" dirty="0">
                <a:solidFill>
                  <a:prstClr val="white"/>
                </a:solidFill>
                <a:latin typeface="HP001 4 hàng" panose="020B0603050302020204" pitchFamily="34" charset="0"/>
              </a:rPr>
              <a:t>13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10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1395766" y="1823485"/>
            <a:ext cx="5136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prstClr val="white"/>
                </a:solidFill>
                <a:latin typeface="HP001 4 hàng" panose="020B0603050302020204" pitchFamily="34" charset="0"/>
              </a:rPr>
              <a:t>Hoạt động trải nghiệm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43529" y="2486020"/>
            <a:ext cx="7105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</a:t>
            </a:r>
            <a:r>
              <a:rPr lang="en-US" sz="3200" b="1">
                <a:solidFill>
                  <a:srgbClr val="FFFF00"/>
                </a:solidFill>
                <a:latin typeface="HP001 4 hàng" panose="020B0603050302020204" pitchFamily="34" charset="0"/>
              </a:rPr>
              <a:t>6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: Góc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học tập của em.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26831A-9BCF-4B82-87A6-1676C19D4BB8}"/>
              </a:ext>
            </a:extLst>
          </p:cNvPr>
          <p:cNvCxnSpPr>
            <a:cxnSpLocks/>
          </p:cNvCxnSpPr>
          <p:nvPr/>
        </p:nvCxnSpPr>
        <p:spPr>
          <a:xfrm>
            <a:off x="230986" y="3510504"/>
            <a:ext cx="1175468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919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1C17B4-B383-1E45-8A58-88CE7FF47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678FD8-B19D-0E4C-9CDE-0FC8E3B4A0B0}"/>
              </a:ext>
            </a:extLst>
          </p:cNvPr>
          <p:cNvSpPr/>
          <p:nvPr/>
        </p:nvSpPr>
        <p:spPr>
          <a:xfrm>
            <a:off x="4194098" y="900410"/>
            <a:ext cx="49087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Khám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phá</a:t>
            </a:r>
            <a:endParaRPr kumimoji="0" lang="en-US" sz="88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0B34C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65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D56DDC-484D-4C67-9C78-4732D62DA4BC}:25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D56DDC-484D-4C67-9C78-4732D62DA4BC}:2558"/>
</p:tagLst>
</file>

<file path=ppt/theme/theme1.xml><?xml version="1.0" encoding="utf-8"?>
<a:theme xmlns:a="http://schemas.openxmlformats.org/drawingml/2006/main" name="9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304</Words>
  <Application>Microsoft Office PowerPoint</Application>
  <PresentationFormat>Widescreen</PresentationFormat>
  <Paragraphs>57</Paragraphs>
  <Slides>22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Averta Std CY Bold</vt:lpstr>
      <vt:lpstr>Calibri</vt:lpstr>
      <vt:lpstr>Calibri Light</vt:lpstr>
      <vt:lpstr>HP001 4 hàng</vt:lpstr>
      <vt:lpstr>Quicksand Medium</vt:lpstr>
      <vt:lpstr>9_www.33ppt.com</vt:lpstr>
      <vt:lpstr>Hoạt động</vt:lpstr>
      <vt:lpstr>1_Office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21</cp:revision>
  <dcterms:created xsi:type="dcterms:W3CDTF">2021-06-09T08:40:06Z</dcterms:created>
  <dcterms:modified xsi:type="dcterms:W3CDTF">2021-10-12T15:35:21Z</dcterms:modified>
</cp:coreProperties>
</file>