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7" r:id="rId5"/>
    <p:sldMasterId id="2147483722" r:id="rId6"/>
    <p:sldMasterId id="2147483734" r:id="rId7"/>
    <p:sldMasterId id="2147483806" r:id="rId8"/>
  </p:sldMasterIdLst>
  <p:notesMasterIdLst>
    <p:notesMasterId r:id="rId41"/>
  </p:notesMasterIdLst>
  <p:sldIdLst>
    <p:sldId id="330" r:id="rId9"/>
    <p:sldId id="333" r:id="rId10"/>
    <p:sldId id="436" r:id="rId11"/>
    <p:sldId id="336" r:id="rId12"/>
    <p:sldId id="422" r:id="rId13"/>
    <p:sldId id="343" r:id="rId14"/>
    <p:sldId id="315" r:id="rId15"/>
    <p:sldId id="281" r:id="rId16"/>
    <p:sldId id="301" r:id="rId17"/>
    <p:sldId id="437" r:id="rId18"/>
    <p:sldId id="304" r:id="rId19"/>
    <p:sldId id="438" r:id="rId20"/>
    <p:sldId id="424" r:id="rId21"/>
    <p:sldId id="334" r:id="rId22"/>
    <p:sldId id="335" r:id="rId23"/>
    <p:sldId id="321" r:id="rId24"/>
    <p:sldId id="306" r:id="rId25"/>
    <p:sldId id="440" r:id="rId26"/>
    <p:sldId id="441" r:id="rId27"/>
    <p:sldId id="439" r:id="rId28"/>
    <p:sldId id="442" r:id="rId29"/>
    <p:sldId id="443" r:id="rId30"/>
    <p:sldId id="444" r:id="rId31"/>
    <p:sldId id="445" r:id="rId32"/>
    <p:sldId id="311" r:id="rId33"/>
    <p:sldId id="446" r:id="rId34"/>
    <p:sldId id="447" r:id="rId35"/>
    <p:sldId id="323" r:id="rId36"/>
    <p:sldId id="448" r:id="rId37"/>
    <p:sldId id="435" r:id="rId38"/>
    <p:sldId id="350" r:id="rId39"/>
    <p:sldId id="449" r:id="rId40"/>
  </p:sldIdLst>
  <p:sldSz cx="12192000" cy="6858000"/>
  <p:notesSz cx="6858000" cy="9144000"/>
  <p:custDataLst>
    <p:tags r:id="rId4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õ Thị Thúy Huỳn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33CC"/>
    <a:srgbClr val="FF0000"/>
    <a:srgbClr val="00FFFF"/>
    <a:srgbClr val="00FF00"/>
    <a:srgbClr val="FFFF00"/>
    <a:srgbClr val="CC9900"/>
    <a:srgbClr val="FFFF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1" autoAdjust="0"/>
    <p:restoredTop sz="89562" autoAdjust="0"/>
  </p:normalViewPr>
  <p:slideViewPr>
    <p:cSldViewPr>
      <p:cViewPr varScale="1">
        <p:scale>
          <a:sx n="75" d="100"/>
          <a:sy n="75" d="100"/>
        </p:scale>
        <p:origin x="768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39D66DF-83B6-4671-8984-B0E10C6DB44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E803A10-FDE8-4D9A-A6A7-BA3DFB8ECE4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DEC1D6B-EBA8-46C9-A84F-5C64EA0D200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33F854FD-EB66-455D-8BE1-04CBC7948A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2C785C25-4A8D-4424-9792-ACE90E7E73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E3B96D8-DF1D-47FE-9FE7-FEAF502DEE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424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3B96D8-DF1D-47FE-9FE7-FEAF502DEEE4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494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676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38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85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246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922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2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983EF-B876-4479-81B8-D36DE30A55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42771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B48BF-4B56-47A5-9F0A-26821EA698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481221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A4A9F-7869-49E5-8DCB-4FE289F9BA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89264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8B3F77-1E6A-4B66-A4E2-2907E3DD75E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363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1AF0CA-151D-4223-ACA4-66CBD8623418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52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1788D-704D-4A0E-8F9A-AB27069A8C6F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477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A4C5EE-B1A0-4334-8882-6FAF56F12709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161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89489D-D238-4F78-AF73-84A15D5A7704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98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65E811-D929-4828-9599-50926D2C674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141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558DBC-2D56-4925-A351-B0A06806B3A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707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48E17-2BA1-44B3-B48E-C74B6B632450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18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C4C95-7676-468B-B324-34FADC6187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57348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0DDB47-0013-4318-B697-68FA96A30DF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685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798397-E610-4A5F-9D8A-1A1E4CA6B517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740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A81780-D761-40BD-A485-E4AF09FF267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414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8B3F77-1E6A-4B66-A4E2-2907E3DD75E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041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1AF0CA-151D-4223-ACA4-66CBD8623418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865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1788D-704D-4A0E-8F9A-AB27069A8C6F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13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A4C5EE-B1A0-4334-8882-6FAF56F12709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896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89489D-D238-4F78-AF73-84A15D5A7704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779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65E811-D929-4828-9599-50926D2C674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166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558DBC-2D56-4925-A351-B0A06806B3A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72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368F6-1537-4DEE-9D88-4C41754414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3350181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48E17-2BA1-44B3-B48E-C74B6B632450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463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0DDB47-0013-4318-B697-68FA96A30DF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913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798397-E610-4A5F-9D8A-1A1E4CA6B517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9021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A81780-D761-40BD-A485-E4AF09FF267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605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E7181C-3BCB-4160-9119-ADC64614CC1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421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232F7E-9C76-4D5C-B72D-AB8A4D2964F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3222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D9BE7C-F5E8-4AC6-8740-793051C8234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870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59BDE0-CD6D-4721-B385-AD82699AD47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7428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0ABE0B-DBBD-4353-9021-BDDAF603A1C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8205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91BBC8-A7DC-4E38-A8C0-DF2F594CB66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720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1CDE4-3964-44B4-BFB9-CB5EC85093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475756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5CB232-F7D9-4160-A626-64142D47A9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3118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D7F9F7-F427-4EAE-B0BC-65C5C526FA5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158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541E88-2D22-4B16-B530-69D8A012052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2448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AC863E-73E8-4AE7-8819-E7949EC1AB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6218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AA1B6E-779A-427C-B764-8E808BC2F7D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4624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80CB17-2917-4C96-8470-68956732C63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0345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7" descr="white-curve-ba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433764"/>
            <a:ext cx="12192000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1527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03421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67217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940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B8843-17BC-45AE-8BE6-A2A86188AF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030902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21926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30394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5980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69171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1225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774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7656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3" descr="white rectangle.png"/>
          <p:cNvPicPr>
            <a:picLocks noChangeAspect="1"/>
          </p:cNvPicPr>
          <p:nvPr userDrawn="1"/>
        </p:nvPicPr>
        <p:blipFill>
          <a:blip r:embed="rId2"/>
          <a:srcRect b="10452"/>
          <a:stretch>
            <a:fillRect/>
          </a:stretch>
        </p:blipFill>
        <p:spPr bwMode="auto">
          <a:xfrm>
            <a:off x="0" y="1300164"/>
            <a:ext cx="12192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710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F55033-605F-472E-B584-E41B58B7C7F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53835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46DE9B-9ADC-4FCB-B02D-5AACFF6E66B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19211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2E8B4-D120-4D93-896C-E0E63F063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300256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D1A3BE-498C-4CAE-8A6C-10AE9BBBEB7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702913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056538-EE37-437D-A2F8-1E896075197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41722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3918A1-E780-47AE-AB10-C144E5F3AF1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489597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1D3D10-A6C8-4579-B0BE-3E80965431E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63038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3DD435-CE59-441D-BA7F-2D9862A8830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28923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79703-1A9C-40C0-8701-AD5D27DAC2E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956493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9775E3-4E96-4A51-A7BD-7CC47DD398F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12677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EC3EAC-69C8-4E5D-9F9A-E6248B6E488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91650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F3471-360E-4E66-BEA5-6D6FA1A7808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37510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033B2CE9-876D-4AB9-B251-98864037F71D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9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28481-E617-4A63-B09B-089A6BFD6C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27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377FD51E-112A-4577-8FED-EB532D79BDAD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932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36EAA5C9-57F4-4D86-A6B3-8B7499759AFE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5735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E414D83B-EC7B-45BD-8E46-9203B7F266C1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537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0034F0AD-31CE-4DFB-8753-E572ACB38040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339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073DABFF-D23E-4B93-85EA-908BDAD6BBF6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8638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2BA3F004-17EE-4E7C-AA98-AF2D7A6F03F6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124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70701A73-8F04-4BAE-86E4-D17B20B6BB65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333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FF0F2F49-C5D6-4961-807D-552BBBFB86E2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6356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2DF412D0-0C7E-41A0-8EF8-3B9BAB455056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389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B77121B4-5C36-4275-91F7-95EB7ED67348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70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25F82-8105-4503-AFE5-B2A2F58302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914588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9268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330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9757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287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5745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4432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594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405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5463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64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20F87-1B4A-498F-BA82-B0630A9A84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91609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3585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C9BEF-6310-4534-A5CB-C9BFE82B6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60724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8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81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993DC7C-8440-49C5-96AC-99BB1A4D57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mb dir="vert"/>
    <p:sndAc>
      <p:stSnd>
        <p:snd r:embed="rId13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86B75A-687E-405C-8A0B-8D00578BA2C3}" type="datetimeFigureOut"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300" b="0" i="0" u="none" strike="noStrike" kern="1200" cap="none" spc="0" normalizeH="0" baseline="0" noProof="0" dirty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300" b="0" i="0" u="none" strike="noStrike" kern="1200" cap="none" spc="0" normalizeH="0" baseline="0" noProof="0" dirty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33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86B75A-687E-405C-8A0B-8D00578BA2C3}" type="datetimeFigureOut"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300" b="0" i="0" u="none" strike="noStrike" kern="1200" cap="none" spc="0" normalizeH="0" baseline="0" noProof="0" dirty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300" b="0" i="0" u="none" strike="noStrike" kern="1200" cap="none" spc="0" normalizeH="0" baseline="0" noProof="0" dirty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0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DCB17A-489A-49BE-B1E7-7CF4E608BF4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357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12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4800" b="0" i="0" u="none" kern="1200" spc="-15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675C8E-0EFE-4F40-A631-F5A235B39E19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355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 spd="med">
    <p:comb dir="vert"/>
    <p:sndAc>
      <p:stSnd>
        <p:snd r:embed="rId13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B8E3E6">
                <a:alpha val="37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eaLnBrk="1" hangingPunct="1"/>
            <a:fld id="{0277585F-2600-42A4-8AF9-F42CAF15ACA9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5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46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9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42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3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24000" y="32448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676400" y="33972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2667000" y="2024857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4800" b="1" dirty="0">
                <a:ln>
                  <a:solidFill>
                    <a:sysClr val="windowText" lastClr="000000"/>
                  </a:solidFill>
                </a:ln>
                <a:solidFill>
                  <a:srgbClr val="FF00FF"/>
                </a:solidFill>
                <a:latin typeface="Times New Roman" panose="02020603050405020304" pitchFamily="18" charset="0"/>
              </a:rPr>
              <a:t>ĐẠO </a:t>
            </a:r>
            <a:r>
              <a:rPr lang="en-US" altLang="vi-VN" sz="48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FF"/>
                </a:solidFill>
                <a:latin typeface="Times New Roman" panose="02020603050405020304" pitchFamily="18" charset="0"/>
              </a:rPr>
              <a:t>ĐỨC</a:t>
            </a:r>
            <a:endParaRPr kumimoji="0" lang="en-US" altLang="vi-VN" sz="4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1000" y="3276600"/>
            <a:ext cx="1113845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TÔN</a:t>
            </a:r>
            <a:r>
              <a:rPr kumimoji="0" lang="en-US" altLang="vi-VN" sz="4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TRỌNG PHỤ </a:t>
            </a:r>
            <a:r>
              <a:rPr kumimoji="0" lang="en-US" altLang="vi-VN" sz="4600" b="1" i="0" u="none" strike="noStrike" kern="120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NỮ</a:t>
            </a:r>
            <a:endParaRPr kumimoji="0" lang="en-US" altLang="vi-VN" sz="4600" b="1" i="0" u="none" strike="noStrike" kern="1200" cap="none" spc="0" normalizeH="0" noProof="0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5370" name="Picture 23" descr="rotating_DEM_Eart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1354138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24" descr="hoa90-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04438" y="4419601"/>
            <a:ext cx="16764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25" descr="hoa90-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36" y="4274343"/>
            <a:ext cx="18288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733246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6" grpId="0"/>
      <p:bldP spid="583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7e5tram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76200"/>
            <a:ext cx="6096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1981200" y="4259718"/>
            <a:ext cx="8229600" cy="24852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133308" rIns="0" bIns="133308" anchor="ctr">
            <a:spAutoFit/>
          </a:bodyPr>
          <a:lstStyle/>
          <a:p>
            <a:pPr algn="just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PGS-TS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(PL&amp;XH) 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1993, PGS-TS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GS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comb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7" name="Picture 5" descr="nguyenthuyhien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0161"/>
            <a:ext cx="5257800" cy="557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1742440" y="5583806"/>
            <a:ext cx="868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Whu-su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DAC718-E999-4E21-9204-24834DA32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447800"/>
            <a:ext cx="7239000" cy="4191585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C8492659-DFD0-4116-BDB3-79B8D8967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081" y="5867400"/>
            <a:ext cx="404876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địu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endParaRPr lang="en-US" sz="3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750123"/>
      </p:ext>
    </p:extLst>
  </p:cSld>
  <p:clrMapOvr>
    <a:masterClrMapping/>
  </p:clrMapOvr>
  <p:transition spd="med">
    <p:comb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04020" y="2329848"/>
            <a:ext cx="11835579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Nguyễn Thị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Định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Nguyễn Thị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Trâm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chị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Nguyễn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Thuý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Hiền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địu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nương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đều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góp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rất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đấu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xây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dựng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lĩnh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vực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quân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khoa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thao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kinh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tế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31060" y="927158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(</a:t>
            </a:r>
            <a:r>
              <a:rPr lang="en-US" sz="2800" b="1" kern="1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755060" y="16381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649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nguyenthi_b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1945" y="1957070"/>
            <a:ext cx="319722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1524000" y="5354320"/>
            <a:ext cx="3505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b="1" dirty="0"/>
              <a:t> </a:t>
            </a:r>
            <a:r>
              <a:rPr lang="en-US" b="1" dirty="0" err="1"/>
              <a:t>Lâm</a:t>
            </a:r>
            <a:r>
              <a:rPr lang="en-US" b="1" dirty="0"/>
              <a:t> </a:t>
            </a:r>
            <a:r>
              <a:rPr lang="en-US" b="1" dirty="0" err="1"/>
              <a:t>Lễ</a:t>
            </a:r>
            <a:r>
              <a:rPr lang="en-US" b="1" dirty="0"/>
              <a:t> Trinh </a:t>
            </a:r>
            <a:r>
              <a:rPr lang="en-US" b="1" dirty="0" err="1"/>
              <a:t>Nguyên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/>
              <a:t>Ðại</a:t>
            </a:r>
            <a:r>
              <a:rPr lang="en-US" b="1" dirty="0"/>
              <a:t> </a:t>
            </a:r>
            <a:r>
              <a:rPr lang="en-US" b="1" dirty="0" err="1"/>
              <a:t>sứ</a:t>
            </a:r>
            <a:r>
              <a:rPr lang="en-US" b="1" dirty="0"/>
              <a:t> </a:t>
            </a:r>
            <a:r>
              <a:rPr lang="en-US" b="1" dirty="0" err="1"/>
              <a:t>Việt</a:t>
            </a:r>
            <a:r>
              <a:rPr lang="en-US" b="1" dirty="0"/>
              <a:t> Nam </a:t>
            </a:r>
            <a:r>
              <a:rPr lang="en-US" b="1" dirty="0" err="1"/>
              <a:t>Cộng</a:t>
            </a:r>
            <a:r>
              <a:rPr lang="en-US" b="1" dirty="0"/>
              <a:t> </a:t>
            </a:r>
            <a:r>
              <a:rPr lang="en-US" b="1" dirty="0" err="1"/>
              <a:t>Hòa</a:t>
            </a:r>
            <a:r>
              <a:rPr lang="en-US" b="1" dirty="0"/>
              <a:t> </a:t>
            </a:r>
            <a:r>
              <a:rPr lang="en-US" b="1" dirty="0" err="1"/>
              <a:t>tại</a:t>
            </a:r>
            <a:r>
              <a:rPr lang="en-US" b="1" dirty="0"/>
              <a:t> </a:t>
            </a:r>
            <a:r>
              <a:rPr lang="en-US" b="1" dirty="0" err="1"/>
              <a:t>Thổ</a:t>
            </a:r>
            <a:r>
              <a:rPr lang="en-US" b="1" dirty="0"/>
              <a:t> </a:t>
            </a:r>
            <a:r>
              <a:rPr lang="en-US" b="1" dirty="0" err="1"/>
              <a:t>Nhĩ</a:t>
            </a:r>
            <a:r>
              <a:rPr lang="en-US" b="1" dirty="0"/>
              <a:t> </a:t>
            </a:r>
            <a:r>
              <a:rPr lang="en-US" b="1" dirty="0" err="1"/>
              <a:t>Kỳ</a:t>
            </a:r>
            <a:r>
              <a:rPr lang="en-US" b="1" dirty="0"/>
              <a:t> </a:t>
            </a:r>
          </a:p>
        </p:txBody>
      </p:sp>
      <p:pic>
        <p:nvPicPr>
          <p:cNvPr id="18436" name="Picture 8" descr="small_091026172431-355-8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4249" y="2004695"/>
            <a:ext cx="31130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4953001" y="5334000"/>
            <a:ext cx="30511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/>
              <a:t>Tiến sĩ</a:t>
            </a:r>
            <a:r>
              <a:rPr lang="en-US"/>
              <a:t> </a:t>
            </a:r>
            <a:r>
              <a:rPr lang="en-US" b="1"/>
              <a:t>khoa học</a:t>
            </a:r>
            <a:r>
              <a:rPr lang="en-US"/>
              <a:t> </a:t>
            </a:r>
            <a:r>
              <a:rPr lang="en-US" b="1"/>
              <a:t>Nguyễn Thị</a:t>
            </a:r>
            <a:r>
              <a:rPr lang="en-US"/>
              <a:t> </a:t>
            </a:r>
            <a:r>
              <a:rPr lang="en-US" b="1"/>
              <a:t>Thiều Hoa sinh năm 1959 </a:t>
            </a:r>
          </a:p>
        </p:txBody>
      </p:sp>
      <p:pic>
        <p:nvPicPr>
          <p:cNvPr id="18438" name="Picture 11" descr="5411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2417" y="2004696"/>
            <a:ext cx="2707639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12"/>
          <p:cNvSpPr>
            <a:spLocks noChangeArrowheads="1"/>
          </p:cNvSpPr>
          <p:nvPr/>
        </p:nvSpPr>
        <p:spPr bwMode="auto">
          <a:xfrm>
            <a:off x="8139114" y="5334000"/>
            <a:ext cx="25288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/>
              <a:t>Phó giáo sư Tiến</a:t>
            </a:r>
            <a:r>
              <a:rPr lang="en-US"/>
              <a:t> </a:t>
            </a:r>
            <a:r>
              <a:rPr lang="en-US" b="1"/>
              <a:t>sỹ Nguyễn Thị</a:t>
            </a:r>
            <a:r>
              <a:rPr lang="en-US"/>
              <a:t> </a:t>
            </a:r>
            <a:r>
              <a:rPr lang="en-US" b="1"/>
              <a:t>Thu Hương. </a:t>
            </a:r>
          </a:p>
        </p:txBody>
      </p:sp>
      <p:sp>
        <p:nvSpPr>
          <p:cNvPr id="266253" name="Text Box 13"/>
          <p:cNvSpPr txBox="1">
            <a:spLocks noChangeArrowheads="1"/>
          </p:cNvSpPr>
          <p:nvPr/>
        </p:nvSpPr>
        <p:spPr bwMode="auto">
          <a:xfrm>
            <a:off x="1567180" y="1452493"/>
            <a:ext cx="47244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1. Vai trò của phụ nữ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2FD90CA0-5E15-4A86-9AB7-59B7EA9B1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864506"/>
            <a:ext cx="5715000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marL="457200" indent="-4572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065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dirty="0">
                <a:latin typeface="Times New Roman" panose="02020603050405020304" pitchFamily="18" charset="0"/>
              </a:rPr>
              <a:t>Tôn trọng phụ nữ (tiết 1)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4C044D9-E4C8-452D-9D7E-FA0C7C122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060" y="16381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5530498755_9c0ce9e9f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7980" y="2171065"/>
            <a:ext cx="3048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1905000" y="6198235"/>
            <a:ext cx="198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Sư</a:t>
            </a:r>
            <a:r>
              <a:rPr lang="en-US" b="1" dirty="0"/>
              <a:t> 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dirty="0"/>
              <a:t> </a:t>
            </a:r>
            <a:r>
              <a:rPr lang="en-US" b="1" dirty="0" err="1"/>
              <a:t>Thảo</a:t>
            </a:r>
            <a:r>
              <a:rPr lang="en-US" dirty="0"/>
              <a:t> </a:t>
            </a:r>
            <a:r>
              <a:rPr lang="en-US" b="1" dirty="0" err="1"/>
              <a:t>Nguyễn</a:t>
            </a:r>
            <a:r>
              <a:rPr lang="en-US" dirty="0"/>
              <a:t> </a:t>
            </a:r>
          </a:p>
        </p:txBody>
      </p:sp>
      <p:pic>
        <p:nvPicPr>
          <p:cNvPr id="19460" name="Picture 8" descr="20_pgs_n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5980" y="2190115"/>
            <a:ext cx="3276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9"/>
          <p:cNvSpPr>
            <a:spLocks noChangeArrowheads="1"/>
          </p:cNvSpPr>
          <p:nvPr/>
        </p:nvSpPr>
        <p:spPr bwMode="auto">
          <a:xfrm>
            <a:off x="5181600" y="6191885"/>
            <a:ext cx="312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dirty="0"/>
              <a:t>PGS - 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b="1" dirty="0"/>
              <a:t> </a:t>
            </a:r>
          </a:p>
          <a:p>
            <a:pPr eaLnBrk="1" hangingPunct="1"/>
            <a:r>
              <a:rPr lang="en-US" b="1" dirty="0" err="1"/>
              <a:t>Nguyễn</a:t>
            </a:r>
            <a:r>
              <a:rPr lang="en-US" b="1" dirty="0"/>
              <a:t> </a:t>
            </a:r>
            <a:r>
              <a:rPr lang="en-US" b="1" dirty="0" err="1"/>
              <a:t>Thị</a:t>
            </a:r>
            <a:r>
              <a:rPr lang="en-US" dirty="0"/>
              <a:t> </a:t>
            </a:r>
            <a:r>
              <a:rPr lang="en-US" b="1" dirty="0"/>
              <a:t>Nga.</a:t>
            </a:r>
            <a:r>
              <a:rPr lang="en-US" dirty="0"/>
              <a:t> </a:t>
            </a:r>
          </a:p>
        </p:txBody>
      </p:sp>
      <p:pic>
        <p:nvPicPr>
          <p:cNvPr id="19462" name="Picture 11" descr="62187447-CDMa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2580" y="2196466"/>
            <a:ext cx="272542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Rectangle 12"/>
          <p:cNvSpPr>
            <a:spLocks noChangeArrowheads="1"/>
          </p:cNvSpPr>
          <p:nvPr/>
        </p:nvSpPr>
        <p:spPr bwMode="auto">
          <a:xfrm>
            <a:off x="8305800" y="6176645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dirty="0" err="1"/>
              <a:t>Phó</a:t>
            </a:r>
            <a:r>
              <a:rPr lang="en-US" dirty="0"/>
              <a:t> 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sư</a:t>
            </a:r>
            <a:r>
              <a:rPr lang="en-US" b="1" dirty="0"/>
              <a:t> 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dirty="0"/>
              <a:t> </a:t>
            </a:r>
            <a:r>
              <a:rPr lang="en-US" b="1" dirty="0" err="1"/>
              <a:t>Võ</a:t>
            </a:r>
            <a:r>
              <a:rPr lang="en-US" b="1" dirty="0"/>
              <a:t> </a:t>
            </a:r>
            <a:r>
              <a:rPr lang="en-US" b="1" dirty="0" err="1"/>
              <a:t>Thị</a:t>
            </a:r>
            <a:r>
              <a:rPr lang="en-US" b="1" dirty="0"/>
              <a:t> </a:t>
            </a:r>
            <a:r>
              <a:rPr lang="en-US" b="1" dirty="0" err="1"/>
              <a:t>Bạch</a:t>
            </a:r>
            <a:r>
              <a:rPr lang="en-US" b="1" dirty="0"/>
              <a:t> Mai </a:t>
            </a:r>
          </a:p>
        </p:txBody>
      </p:sp>
      <p:sp>
        <p:nvSpPr>
          <p:cNvPr id="267277" name="Text Box 13"/>
          <p:cNvSpPr txBox="1">
            <a:spLocks noChangeArrowheads="1"/>
          </p:cNvSpPr>
          <p:nvPr/>
        </p:nvSpPr>
        <p:spPr bwMode="auto">
          <a:xfrm>
            <a:off x="1597660" y="1658939"/>
            <a:ext cx="48768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1. Vai trò của phụ nữ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FF92C168-90F1-4D12-839E-F0947BE17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864506"/>
            <a:ext cx="5715000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marL="457200" indent="-4572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065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dirty="0">
                <a:latin typeface="Times New Roman" panose="02020603050405020304" pitchFamily="18" charset="0"/>
              </a:rPr>
              <a:t>Tôn trọng phụ nữ (tiết 1)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50F82AF8-022E-4E7B-A9CE-E01544208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060" y="16381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1955800" y="5613401"/>
            <a:ext cx="4191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CHXHCN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sp>
        <p:nvSpPr>
          <p:cNvPr id="199685" name="Text Box 5"/>
          <p:cNvSpPr txBox="1">
            <a:spLocks noChangeArrowheads="1"/>
          </p:cNvSpPr>
          <p:nvPr/>
        </p:nvSpPr>
        <p:spPr bwMode="auto">
          <a:xfrm>
            <a:off x="6400800" y="5484814"/>
            <a:ext cx="4267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Nguyễn Thị Doan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 Chủ Tịch </a:t>
            </a:r>
            <a:r>
              <a:rPr lang="vi-VN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 CHXHCN Việt Nam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96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990600"/>
            <a:ext cx="2667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1066800"/>
            <a:ext cx="3581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9" name="Text Box 9"/>
          <p:cNvSpPr txBox="1">
            <a:spLocks noChangeArrowheads="1"/>
          </p:cNvSpPr>
          <p:nvPr/>
        </p:nvSpPr>
        <p:spPr bwMode="auto">
          <a:xfrm>
            <a:off x="1640840" y="457201"/>
            <a:ext cx="47244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Vai trò của phụ nữ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996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996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9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1996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19968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4" grpId="0"/>
      <p:bldP spid="1996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4" name="Picture 4" descr="Condi_r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838200"/>
            <a:ext cx="3048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6" descr="Tymoshenko1739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838200"/>
            <a:ext cx="5867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524000" y="64008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dirty="0" err="1">
                <a:solidFill>
                  <a:srgbClr val="0000FF"/>
                </a:solidFill>
              </a:rPr>
              <a:t>Ngoại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trưởng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Mỹ</a:t>
            </a:r>
            <a:r>
              <a:rPr lang="en-US" b="1" dirty="0">
                <a:solidFill>
                  <a:srgbClr val="0000FF"/>
                </a:solidFill>
              </a:rPr>
              <a:t> Condoleezza Rice </a:t>
            </a: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5737226" y="6400800"/>
            <a:ext cx="440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FF0000"/>
                </a:solidFill>
              </a:rPr>
              <a:t>Thủ tướng Ukraina Yulia Tymoshenko</a:t>
            </a:r>
            <a:r>
              <a:rPr 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8489" name="Text Box 9"/>
          <p:cNvSpPr txBox="1">
            <a:spLocks noChangeArrowheads="1"/>
          </p:cNvSpPr>
          <p:nvPr/>
        </p:nvSpPr>
        <p:spPr bwMode="auto">
          <a:xfrm>
            <a:off x="1905000" y="226368"/>
            <a:ext cx="48768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1. </a:t>
            </a:r>
            <a:r>
              <a:rPr lang="en-US" sz="2400" b="1" dirty="0" err="1">
                <a:solidFill>
                  <a:srgbClr val="FF0000"/>
                </a:solidFill>
              </a:rPr>
              <a:t>Vai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tro</a:t>
            </a:r>
            <a:r>
              <a:rPr lang="en-US" sz="2400" b="1" dirty="0">
                <a:solidFill>
                  <a:srgbClr val="FF0000"/>
                </a:solidFill>
              </a:rPr>
              <a:t>̀ </a:t>
            </a:r>
            <a:r>
              <a:rPr lang="en-US" sz="2400" b="1" dirty="0" err="1">
                <a:solidFill>
                  <a:srgbClr val="FF0000"/>
                </a:solidFill>
              </a:rPr>
              <a:t>của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phu</a:t>
            </a:r>
            <a:r>
              <a:rPr lang="en-US" sz="2400" b="1" dirty="0">
                <a:solidFill>
                  <a:srgbClr val="FF0000"/>
                </a:solidFill>
              </a:rPr>
              <a:t>̣ </a:t>
            </a:r>
            <a:r>
              <a:rPr lang="en-US" sz="2400" b="1" dirty="0" err="1">
                <a:solidFill>
                  <a:srgbClr val="FF0000"/>
                </a:solidFill>
              </a:rPr>
              <a:t>nư</a:t>
            </a:r>
            <a:r>
              <a:rPr lang="en-US" sz="2400" b="1" dirty="0">
                <a:solidFill>
                  <a:srgbClr val="FF0000"/>
                </a:solidFill>
              </a:rPr>
              <a:t>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04800" y="764927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(</a:t>
            </a:r>
            <a:r>
              <a:rPr lang="en-US" sz="2800" b="1" kern="1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9745126" y="621159"/>
            <a:ext cx="1703183" cy="624022"/>
            <a:chOff x="9750653" y="933900"/>
            <a:chExt cx="1240970" cy="775499"/>
          </a:xfrm>
        </p:grpSpPr>
        <p:sp>
          <p:nvSpPr>
            <p:cNvPr id="22" name="Oval 21"/>
            <p:cNvSpPr/>
            <p:nvPr/>
          </p:nvSpPr>
          <p:spPr>
            <a:xfrm>
              <a:off x="9750653" y="933900"/>
              <a:ext cx="1240970" cy="775499"/>
            </a:xfrm>
            <a:prstGeom prst="ellipse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SGK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900" b="1" kern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</a:rPr>
                <a:t>22-23-24</a:t>
              </a:r>
              <a:endParaRPr kumimoji="0" lang="vi-VN" sz="1900" b="1" i="0" u="none" strike="noStrike" kern="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9750653" y="1334713"/>
              <a:ext cx="124097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1828800" y="1587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0" y="1431915"/>
            <a:ext cx="8991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61">
            <a:extLst>
              <a:ext uri="{FF2B5EF4-FFF2-40B4-BE49-F238E27FC236}">
                <a16:creationId xmlns:a16="http://schemas.microsoft.com/office/drawing/2014/main" id="{0C2B7D21-20B1-496E-A873-C13F5E345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122700"/>
            <a:ext cx="109728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- Qua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mà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chúng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ta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đã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được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ở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trên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,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cùng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vốn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biết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sẵn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mỗi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thì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2 </a:t>
            </a:r>
            <a:r>
              <a:rPr lang="en-US" sz="3600" dirty="0">
                <a:solidFill>
                  <a:srgbClr val="0000FF"/>
                </a:solidFill>
                <a:cs typeface="Arial" panose="020B0604020202020204" pitchFamily="34" charset="0"/>
              </a:rPr>
              <a:t>( 2 </a:t>
            </a:r>
            <a:r>
              <a:rPr lang="en-US" sz="3600" dirty="0" err="1">
                <a:solidFill>
                  <a:srgbClr val="0000FF"/>
                </a:solidFill>
                <a:cs typeface="Arial" panose="020B0604020202020204" pitchFamily="34" charset="0"/>
              </a:rPr>
              <a:t>phút</a:t>
            </a:r>
            <a:r>
              <a:rPr lang="en-US" sz="3600" dirty="0">
                <a:solidFill>
                  <a:srgbClr val="0000FF"/>
                </a:solidFill>
                <a:cs typeface="Arial" panose="020B0604020202020204" pitchFamily="34" charset="0"/>
              </a:rPr>
              <a:t> )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để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:</a:t>
            </a:r>
            <a:endParaRPr lang="en-US" sz="3600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" name="Text Box 61">
            <a:extLst>
              <a:ext uri="{FF2B5EF4-FFF2-40B4-BE49-F238E27FC236}">
                <a16:creationId xmlns:a16="http://schemas.microsoft.com/office/drawing/2014/main" id="{CDD57E3F-86E8-4CE0-8B09-2F294C143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810000"/>
            <a:ext cx="1097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+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Kể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tên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công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việc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phụ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nữ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đình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xã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hội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mà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biết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638761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 txBox="1">
            <a:spLocks noChangeArrowheads="1"/>
          </p:cNvSpPr>
          <p:nvPr/>
        </p:nvSpPr>
        <p:spPr bwMode="auto">
          <a:xfrm>
            <a:off x="2085975" y="61882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4687599" y="3868452"/>
            <a:ext cx="55563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1676400" y="1534160"/>
            <a:ext cx="8357419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Công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việc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phụ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nữ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gia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đình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là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: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964FFBD-E0A8-4E96-AA16-9EA4BC33B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764927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lang="en-US" sz="2800" b="1" kern="1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D15862-B838-4CDC-B4E0-400F12C72C23}"/>
              </a:ext>
            </a:extLst>
          </p:cNvPr>
          <p:cNvGrpSpPr/>
          <p:nvPr/>
        </p:nvGrpSpPr>
        <p:grpSpPr>
          <a:xfrm>
            <a:off x="9745126" y="621159"/>
            <a:ext cx="1703183" cy="624022"/>
            <a:chOff x="9750653" y="933900"/>
            <a:chExt cx="1240970" cy="775499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BEA6921-E8E3-41A5-A51A-A27033E88813}"/>
                </a:ext>
              </a:extLst>
            </p:cNvPr>
            <p:cNvSpPr/>
            <p:nvPr/>
          </p:nvSpPr>
          <p:spPr>
            <a:xfrm>
              <a:off x="9750653" y="933900"/>
              <a:ext cx="1240970" cy="775499"/>
            </a:xfrm>
            <a:prstGeom prst="ellipse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SGK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900" b="1" kern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</a:rPr>
                <a:t>22-23-24</a:t>
              </a:r>
              <a:endParaRPr kumimoji="0" lang="vi-VN" sz="1900" b="1" i="0" u="none" strike="noStrike" kern="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6B5C06-EBDA-4D7A-94B5-069AE74135DD}"/>
                </a:ext>
              </a:extLst>
            </p:cNvPr>
            <p:cNvCxnSpPr/>
            <p:nvPr/>
          </p:nvCxnSpPr>
          <p:spPr>
            <a:xfrm>
              <a:off x="9750653" y="1334713"/>
              <a:ext cx="124097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AutoShape 3">
            <a:extLst>
              <a:ext uri="{FF2B5EF4-FFF2-40B4-BE49-F238E27FC236}">
                <a16:creationId xmlns:a16="http://schemas.microsoft.com/office/drawing/2014/main" id="{C99541DC-5793-4C05-B977-B1DEB6DAF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9026" y="2588567"/>
            <a:ext cx="10007754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nội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trợ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chăm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sóc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đình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dạy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dỗ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con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cái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,…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BDB7102C-2AA1-4A30-BBE1-7449A77FF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607" y="3799041"/>
            <a:ext cx="8357419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Công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việc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phụ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nữ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xã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hội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là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: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F09023E-CC24-4C50-95F0-3BF4874EC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0897" y="4800600"/>
            <a:ext cx="8534399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bác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kĩ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sư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giám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đốc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giáo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viên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,…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6144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 txBox="1">
            <a:spLocks noChangeArrowheads="1"/>
          </p:cNvSpPr>
          <p:nvPr/>
        </p:nvSpPr>
        <p:spPr bwMode="auto">
          <a:xfrm>
            <a:off x="2085975" y="61882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4687599" y="3868452"/>
            <a:ext cx="55563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990600" y="2274343"/>
            <a:ext cx="9901175" cy="115465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cần</a:t>
            </a:r>
            <a:endParaRPr lang="en-US" altLang="en-US" sz="3600" b="1" i="1" noProof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? Cho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ví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dụ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cụ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kumimoji="0" lang="en-US" sz="3600" b="1" i="1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3">
            <a:extLst>
              <a:ext uri="{FF2B5EF4-FFF2-40B4-BE49-F238E27FC236}">
                <a16:creationId xmlns:a16="http://schemas.microsoft.com/office/drawing/2014/main" id="{DEB50D08-C7CD-4AEC-A379-97475C13F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181" y="3940683"/>
            <a:ext cx="9901175" cy="260511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3600" b="1" u="sng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lời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tâm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lúc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nơi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kính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3600" b="1" i="1" u="none" strike="noStrike" kern="1200" cap="none" spc="0" normalizeH="0" baseline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Ví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dụ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: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Dùng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hai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tay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đưa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đồ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cho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già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kumimoji="0" lang="en-US" sz="3600" b="1" i="1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4">
            <a:extLst>
              <a:ext uri="{FF2B5EF4-FFF2-40B4-BE49-F238E27FC236}">
                <a16:creationId xmlns:a16="http://schemas.microsoft.com/office/drawing/2014/main" id="{14B1E4C5-E4D9-4543-A66C-9DE39C24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970" y="1144503"/>
            <a:ext cx="3668059" cy="83099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CC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KHỞI ĐỘNG</a:t>
            </a:r>
            <a:endParaRPr kumimoji="0" lang="en-US" altLang="vi-VN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236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40DCF-E106-4866-B3E7-E16591307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0600"/>
            <a:ext cx="10515600" cy="1325563"/>
          </a:xfrm>
          <a:noFill/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6600C4-1405-4769-8AF2-D8418B6E5CDB}"/>
              </a:ext>
            </a:extLst>
          </p:cNvPr>
          <p:cNvSpPr txBox="1">
            <a:spLocks/>
          </p:cNvSpPr>
          <p:nvPr/>
        </p:nvSpPr>
        <p:spPr>
          <a:xfrm>
            <a:off x="1066800" y="2766218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18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hội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Họ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xứng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đáng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31060" y="927158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lang="en-US" sz="2800" b="1" kern="1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755060" y="16381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1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1DDE-EF33-403F-A611-C4F924DE9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80365"/>
            <a:ext cx="10668000" cy="1325563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8 chữ vàng Bác Hồ dành tặng cho phụ nữ Việt Nam - IOJ">
            <a:extLst>
              <a:ext uri="{FF2B5EF4-FFF2-40B4-BE49-F238E27FC236}">
                <a16:creationId xmlns:a16="http://schemas.microsoft.com/office/drawing/2014/main" id="{9B3A7F34-856A-46A0-A6BE-6DF8BAAEB3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62785"/>
            <a:ext cx="92964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7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3579813"/>
            <a:ext cx="29813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765175"/>
            <a:ext cx="7254875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3149600" y="2335452"/>
            <a:ext cx="7619999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ln w="6600">
                  <a:solidFill>
                    <a:srgbClr val="333399"/>
                  </a:solidFill>
                  <a:prstDash val="solid"/>
                </a:ln>
                <a:solidFill>
                  <a:srgbClr val="DAE917"/>
                </a:solidFill>
                <a:effectLst>
                  <a:glow rad="228600">
                    <a:srgbClr val="333399">
                      <a:satMod val="175000"/>
                      <a:alpha val="40000"/>
                    </a:srgbClr>
                  </a:glow>
                  <a:outerShdw dist="38100" dir="2700000" algn="tl" rotWithShape="0">
                    <a:srgbClr val="333399"/>
                  </a:outerShdw>
                </a:effectLst>
                <a:latin typeface="Times New Roman" panose="02020603050405020304" pitchFamily="18" charset="0"/>
              </a:rPr>
              <a:t>THỰC HÀNH</a:t>
            </a:r>
            <a:endParaRPr kumimoji="0" lang="en-US" sz="5000" b="1" i="0" u="none" strike="noStrike" kern="1200" cap="none" spc="0" normalizeH="0" baseline="0" noProof="0" dirty="0">
              <a:ln w="6600">
                <a:solidFill>
                  <a:srgbClr val="333399"/>
                </a:solidFill>
                <a:prstDash val="solid"/>
              </a:ln>
              <a:solidFill>
                <a:srgbClr val="DAE917"/>
              </a:solidFill>
              <a:effectLst>
                <a:glow rad="228600">
                  <a:srgbClr val="333399">
                    <a:satMod val="175000"/>
                    <a:alpha val="40000"/>
                  </a:srgbClr>
                </a:glow>
                <a:outerShdw dist="38100" dir="2700000" algn="tl" rotWithShape="0">
                  <a:srgbClr val="333399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16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04800" y="764927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lang="en-US" sz="2800" b="1" kern="1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9745126" y="621159"/>
            <a:ext cx="1703183" cy="624022"/>
            <a:chOff x="9750653" y="933900"/>
            <a:chExt cx="1240970" cy="775499"/>
          </a:xfrm>
        </p:grpSpPr>
        <p:sp>
          <p:nvSpPr>
            <p:cNvPr id="22" name="Oval 21"/>
            <p:cNvSpPr/>
            <p:nvPr/>
          </p:nvSpPr>
          <p:spPr>
            <a:xfrm>
              <a:off x="9750653" y="933900"/>
              <a:ext cx="1240970" cy="775499"/>
            </a:xfrm>
            <a:prstGeom prst="ellipse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SGK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900" b="1" kern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</a:rPr>
                <a:t>22-23-24</a:t>
              </a:r>
              <a:endParaRPr kumimoji="0" lang="vi-VN" sz="1900" b="1" i="0" u="none" strike="noStrike" kern="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9750653" y="1334713"/>
              <a:ext cx="124097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1828800" y="1587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0" y="1431915"/>
            <a:ext cx="10869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61">
            <a:extLst>
              <a:ext uri="{FF2B5EF4-FFF2-40B4-BE49-F238E27FC236}">
                <a16:creationId xmlns:a16="http://schemas.microsoft.com/office/drawing/2014/main" id="{0C2B7D21-20B1-496E-A873-C13F5E345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43877"/>
            <a:ext cx="1097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tập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1: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Nêu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việc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làm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thể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sự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tôn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trọng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phụ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nữ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nam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Giải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thích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? </a:t>
            </a:r>
            <a:endParaRPr lang="en-US" sz="3600" dirty="0">
              <a:solidFill>
                <a:srgbClr val="0000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719265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524000" y="1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105660" y="2152146"/>
            <a:ext cx="8077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tôn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trọng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phụ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nam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thí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?</a:t>
            </a: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2133600" y="321704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Khi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lên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xe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ô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tô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luôn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</a:t>
            </a:r>
            <a:r>
              <a:rPr lang="vi-VN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ư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ờng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lên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tr</a:t>
            </a:r>
            <a:r>
              <a:rPr lang="vi-VN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ư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ớc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2105660" y="4191001"/>
            <a:ext cx="8458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Chúc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mừng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nhân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ngày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Quốc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tế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Phụ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27654" name="Text Box 7"/>
          <p:cNvSpPr txBox="1">
            <a:spLocks noChangeArrowheads="1"/>
          </p:cNvSpPr>
          <p:nvPr/>
        </p:nvSpPr>
        <p:spPr bwMode="auto">
          <a:xfrm>
            <a:off x="2133600" y="5068908"/>
            <a:ext cx="853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thích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làm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chung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với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trong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công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việc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thể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2057400" y="6019800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thích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ngồi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cạnh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154637" name="Oval 13"/>
          <p:cNvSpPr>
            <a:spLocks noChangeArrowheads="1"/>
          </p:cNvSpPr>
          <p:nvPr/>
        </p:nvSpPr>
        <p:spPr bwMode="auto">
          <a:xfrm>
            <a:off x="1905000" y="4156839"/>
            <a:ext cx="685800" cy="533400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38" name="Oval 14"/>
          <p:cNvSpPr>
            <a:spLocks noChangeArrowheads="1"/>
          </p:cNvSpPr>
          <p:nvPr/>
        </p:nvSpPr>
        <p:spPr bwMode="auto">
          <a:xfrm>
            <a:off x="2057400" y="3196486"/>
            <a:ext cx="609600" cy="533400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15"/>
          <p:cNvSpPr txBox="1">
            <a:spLocks noChangeArrowheads="1"/>
          </p:cNvSpPr>
          <p:nvPr/>
        </p:nvSpPr>
        <p:spPr bwMode="auto">
          <a:xfrm>
            <a:off x="2247900" y="1632139"/>
            <a:ext cx="2209800" cy="52322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6600CC"/>
                </a:solidFill>
              </a:rPr>
              <a:t>BÀI TẬP 1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D0A8D406-63E5-4DF9-8446-78E72F7C0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418561"/>
            <a:ext cx="5715000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marL="457200" indent="-4572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065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u="sng" dirty="0">
                <a:latin typeface="Times New Roman" panose="02020603050405020304" pitchFamily="18" charset="0"/>
              </a:rPr>
              <a:t>Đạo đức</a:t>
            </a:r>
            <a:endParaRPr lang="en-US" altLang="en-US" sz="2800" u="sng" dirty="0">
              <a:latin typeface="Times New Roman" panose="02020603050405020304" pitchFamily="18" charset="0"/>
            </a:endParaRP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20CA505D-8A7D-4F33-BFFE-FA9549544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864506"/>
            <a:ext cx="5715000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marL="457200" indent="-4572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065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dirty="0">
                <a:latin typeface="Times New Roman" panose="02020603050405020304" pitchFamily="18" charset="0"/>
              </a:rPr>
              <a:t>Tôn trọng phụ nữ (tiết 1)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7" grpId="0" animBg="1"/>
      <p:bldP spid="1546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vi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phù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lứa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tuổi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31060" y="927158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(</a:t>
            </a:r>
            <a:r>
              <a:rPr lang="en-US" sz="2800" b="1" kern="1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755060" y="16381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10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04800" y="764927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lang="en-US" sz="2800" b="1" kern="1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9745126" y="621159"/>
            <a:ext cx="1703183" cy="624022"/>
            <a:chOff x="9750653" y="933900"/>
            <a:chExt cx="1240970" cy="775499"/>
          </a:xfrm>
        </p:grpSpPr>
        <p:sp>
          <p:nvSpPr>
            <p:cNvPr id="22" name="Oval 21"/>
            <p:cNvSpPr/>
            <p:nvPr/>
          </p:nvSpPr>
          <p:spPr>
            <a:xfrm>
              <a:off x="9750653" y="933900"/>
              <a:ext cx="1240970" cy="775499"/>
            </a:xfrm>
            <a:prstGeom prst="ellipse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SGK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900" b="1" kern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</a:rPr>
                <a:t>22-23-24</a:t>
              </a:r>
              <a:endParaRPr kumimoji="0" lang="vi-VN" sz="1900" b="1" i="0" u="none" strike="noStrike" kern="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9750653" y="1334713"/>
              <a:ext cx="124097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1828800" y="1587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743574" y="1759757"/>
            <a:ext cx="10869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D9CA1EA-4B40-4DEA-9860-847FC707B325}"/>
              </a:ext>
            </a:extLst>
          </p:cNvPr>
          <p:cNvCxnSpPr/>
          <p:nvPr/>
        </p:nvCxnSpPr>
        <p:spPr>
          <a:xfrm>
            <a:off x="9318523" y="4630260"/>
            <a:ext cx="155078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27">
            <a:extLst>
              <a:ext uri="{FF2B5EF4-FFF2-40B4-BE49-F238E27FC236}">
                <a16:creationId xmlns:a16="http://schemas.microsoft.com/office/drawing/2014/main" id="{2D59CC25-46A1-46F2-AA9C-2FC73F61B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446" y="2568575"/>
            <a:ext cx="80772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vi-VN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629857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52600" y="952500"/>
            <a:ext cx="845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 b="1">
              <a:solidFill>
                <a:srgbClr val="660066"/>
              </a:solidFill>
            </a:endParaRPr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38400" y="1676400"/>
            <a:ext cx="8229600" cy="4724400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a) </a:t>
            </a:r>
            <a:r>
              <a:rPr lang="en-US" b="1" dirty="0" err="1">
                <a:solidFill>
                  <a:srgbClr val="008000"/>
                </a:solidFill>
              </a:rPr>
              <a:t>Trẻ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em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trai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và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trẻ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em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có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quyền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được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đối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xử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bình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đẳng</a:t>
            </a:r>
            <a:r>
              <a:rPr lang="en-US" b="1" dirty="0">
                <a:solidFill>
                  <a:srgbClr val="008000"/>
                </a:solidFill>
              </a:rPr>
              <a:t> 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b) </a:t>
            </a:r>
            <a:r>
              <a:rPr lang="en-US" b="1" dirty="0">
                <a:solidFill>
                  <a:srgbClr val="008000"/>
                </a:solidFill>
              </a:rPr>
              <a:t>Con </a:t>
            </a:r>
            <a:r>
              <a:rPr lang="en-US" b="1" dirty="0" err="1">
                <a:solidFill>
                  <a:srgbClr val="008000"/>
                </a:solidFill>
              </a:rPr>
              <a:t>trai</a:t>
            </a:r>
            <a:r>
              <a:rPr lang="en-US" b="1" dirty="0">
                <a:solidFill>
                  <a:srgbClr val="008000"/>
                </a:solidFill>
              </a:rPr>
              <a:t> bao </a:t>
            </a:r>
            <a:r>
              <a:rPr lang="en-US" b="1" dirty="0" err="1">
                <a:solidFill>
                  <a:srgbClr val="008000"/>
                </a:solidFill>
              </a:rPr>
              <a:t>giờ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cũng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giỏi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hơn</a:t>
            </a:r>
            <a:r>
              <a:rPr lang="en-US" b="1" dirty="0">
                <a:solidFill>
                  <a:srgbClr val="008000"/>
                </a:solidFill>
              </a:rPr>
              <a:t> con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c) </a:t>
            </a:r>
            <a:r>
              <a:rPr lang="en-US" b="1" dirty="0" err="1">
                <a:solidFill>
                  <a:srgbClr val="008000"/>
                </a:solidFill>
              </a:rPr>
              <a:t>Nữ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giới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phải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phục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tùng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nam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giới</a:t>
            </a:r>
            <a:r>
              <a:rPr lang="en-US" b="1" dirty="0">
                <a:solidFill>
                  <a:srgbClr val="008000"/>
                </a:solidFill>
              </a:rPr>
              <a:t> 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d) </a:t>
            </a:r>
            <a:r>
              <a:rPr lang="en-US" b="1" dirty="0" err="1">
                <a:solidFill>
                  <a:srgbClr val="008000"/>
                </a:solidFill>
              </a:rPr>
              <a:t>Làm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việc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nhà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không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chỉ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là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trách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nhiệm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của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mẹ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và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chị</a:t>
            </a:r>
            <a:r>
              <a:rPr lang="en-US" b="1" dirty="0">
                <a:solidFill>
                  <a:srgbClr val="008000"/>
                </a:solidFill>
              </a:rPr>
              <a:t>, </a:t>
            </a:r>
            <a:r>
              <a:rPr lang="en-US" b="1" dirty="0" err="1">
                <a:solidFill>
                  <a:srgbClr val="008000"/>
                </a:solidFill>
              </a:rPr>
              <a:t>em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đ) </a:t>
            </a:r>
            <a:r>
              <a:rPr lang="en-US" b="1" dirty="0" err="1">
                <a:solidFill>
                  <a:srgbClr val="008000"/>
                </a:solidFill>
              </a:rPr>
              <a:t>Chỉ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nên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cho</a:t>
            </a:r>
            <a:r>
              <a:rPr lang="en-US" b="1" dirty="0">
                <a:solidFill>
                  <a:srgbClr val="008000"/>
                </a:solidFill>
              </a:rPr>
              <a:t> con </a:t>
            </a:r>
            <a:r>
              <a:rPr lang="en-US" b="1" dirty="0" err="1">
                <a:solidFill>
                  <a:srgbClr val="008000"/>
                </a:solidFill>
              </a:rPr>
              <a:t>trai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học</a:t>
            </a:r>
            <a:r>
              <a:rPr lang="en-US" b="1" dirty="0">
                <a:solidFill>
                  <a:srgbClr val="008000"/>
                </a:solidFill>
              </a:rPr>
              <a:t>, </a:t>
            </a:r>
            <a:r>
              <a:rPr lang="en-US" b="1" dirty="0" err="1">
                <a:solidFill>
                  <a:srgbClr val="008000"/>
                </a:solidFill>
              </a:rPr>
              <a:t>còn</a:t>
            </a:r>
            <a:r>
              <a:rPr lang="en-US" b="1" dirty="0">
                <a:solidFill>
                  <a:srgbClr val="008000"/>
                </a:solidFill>
              </a:rPr>
              <a:t> con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phải</a:t>
            </a:r>
            <a:r>
              <a:rPr lang="en-US" b="1" dirty="0">
                <a:solidFill>
                  <a:srgbClr val="008000"/>
                </a:solidFill>
              </a:rPr>
              <a:t> ở </a:t>
            </a:r>
            <a:r>
              <a:rPr lang="en-US" b="1" dirty="0" err="1">
                <a:solidFill>
                  <a:srgbClr val="008000"/>
                </a:solidFill>
              </a:rPr>
              <a:t>nhà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lao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động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giúp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đỡ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gia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đình</a:t>
            </a:r>
            <a:r>
              <a:rPr lang="en-US" b="1" dirty="0">
                <a:solidFill>
                  <a:srgbClr val="008000"/>
                </a:solidFill>
              </a:rPr>
              <a:t> .</a:t>
            </a:r>
          </a:p>
        </p:txBody>
      </p:sp>
      <p:sp>
        <p:nvSpPr>
          <p:cNvPr id="28676" name="Text Box 26"/>
          <p:cNvSpPr txBox="1">
            <a:spLocks noChangeArrowheads="1"/>
          </p:cNvSpPr>
          <p:nvPr/>
        </p:nvSpPr>
        <p:spPr bwMode="auto">
          <a:xfrm>
            <a:off x="2971800" y="229393"/>
            <a:ext cx="2209800" cy="52322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6600CC"/>
                </a:solidFill>
              </a:rPr>
              <a:t>BÀI TẬP 2</a:t>
            </a:r>
          </a:p>
        </p:txBody>
      </p:sp>
      <p:sp>
        <p:nvSpPr>
          <p:cNvPr id="28677" name="Rectangle 27"/>
          <p:cNvSpPr>
            <a:spLocks noChangeArrowheads="1"/>
          </p:cNvSpPr>
          <p:nvPr/>
        </p:nvSpPr>
        <p:spPr bwMode="auto">
          <a:xfrm>
            <a:off x="2123440" y="806134"/>
            <a:ext cx="80772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Em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thành</a:t>
            </a:r>
            <a:r>
              <a:rPr lang="en-US" sz="2800" b="1" dirty="0">
                <a:solidFill>
                  <a:srgbClr val="FF0000"/>
                </a:solidFill>
              </a:rPr>
              <a:t> hay </a:t>
            </a:r>
            <a:r>
              <a:rPr lang="en-US" sz="2800" b="1" dirty="0" err="1">
                <a:solidFill>
                  <a:srgbClr val="FF0000"/>
                </a:solidFill>
              </a:rPr>
              <a:t>không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thành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với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sz="2800" b="1" dirty="0">
                <a:solidFill>
                  <a:srgbClr val="FF0000"/>
                </a:solidFill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</a:rPr>
              <a:t>kiến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sau</a:t>
            </a:r>
            <a:r>
              <a:rPr lang="vi-VN" sz="2800" b="1" dirty="0">
                <a:solidFill>
                  <a:srgbClr val="FF0000"/>
                </a:solidFill>
              </a:rPr>
              <a:t> :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3260" name="Rectangle 28"/>
          <p:cNvSpPr>
            <a:spLocks noChangeArrowheads="1"/>
          </p:cNvSpPr>
          <p:nvPr/>
        </p:nvSpPr>
        <p:spPr bwMode="auto">
          <a:xfrm>
            <a:off x="1828800" y="4495800"/>
            <a:ext cx="609600" cy="381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3261" name="Rectangle 29"/>
          <p:cNvSpPr>
            <a:spLocks noChangeArrowheads="1"/>
          </p:cNvSpPr>
          <p:nvPr/>
        </p:nvSpPr>
        <p:spPr bwMode="auto">
          <a:xfrm>
            <a:off x="1828800" y="3657600"/>
            <a:ext cx="609600" cy="381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3262" name="Rectangle 30"/>
          <p:cNvSpPr>
            <a:spLocks noChangeArrowheads="1"/>
          </p:cNvSpPr>
          <p:nvPr/>
        </p:nvSpPr>
        <p:spPr bwMode="auto">
          <a:xfrm>
            <a:off x="1828800" y="3124200"/>
            <a:ext cx="609600" cy="381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3263" name="Rectangle 31"/>
          <p:cNvSpPr>
            <a:spLocks noChangeArrowheads="1"/>
          </p:cNvSpPr>
          <p:nvPr/>
        </p:nvSpPr>
        <p:spPr bwMode="auto">
          <a:xfrm>
            <a:off x="1828800" y="2590800"/>
            <a:ext cx="609600" cy="381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highlight>
                <a:srgbClr val="0000CC"/>
              </a:highlight>
            </a:endParaRPr>
          </a:p>
        </p:txBody>
      </p:sp>
      <p:sp>
        <p:nvSpPr>
          <p:cNvPr id="223264" name="Rectangle 32"/>
          <p:cNvSpPr>
            <a:spLocks noChangeArrowheads="1"/>
          </p:cNvSpPr>
          <p:nvPr/>
        </p:nvSpPr>
        <p:spPr bwMode="auto">
          <a:xfrm>
            <a:off x="1828800" y="1752600"/>
            <a:ext cx="609600" cy="381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3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3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3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3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23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2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60" grpId="0" animBg="1"/>
      <p:bldP spid="223261" grpId="0" animBg="1"/>
      <p:bldP spid="223262" grpId="0" animBg="1"/>
      <p:bldP spid="223263" grpId="0" animBg="1"/>
      <p:bldP spid="22326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biệt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xử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chị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gái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gái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hằng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31060" y="927158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lang="en-US" sz="2800" b="1" kern="1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755060" y="16381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390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 txBox="1">
            <a:spLocks noChangeArrowheads="1"/>
          </p:cNvSpPr>
          <p:nvPr/>
        </p:nvSpPr>
        <p:spPr bwMode="auto">
          <a:xfrm>
            <a:off x="2085975" y="61882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4687599" y="3868452"/>
            <a:ext cx="55563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990600" y="2274343"/>
            <a:ext cx="9901175" cy="115465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nêu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câu</a:t>
            </a:r>
            <a:endParaRPr lang="en-US" altLang="en-US" sz="3600" b="1" i="1" noProof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</a:t>
            </a:r>
            <a:r>
              <a:rPr kumimoji="0" lang="en-US" sz="3600" b="1" i="1" u="none" strike="noStrike" kern="1200" normalizeH="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a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dao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tục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ngữ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thể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hiện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sự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kính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già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yêu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trẻ</a:t>
            </a:r>
            <a:r>
              <a:rPr 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?</a:t>
            </a:r>
            <a:endParaRPr kumimoji="0" lang="en-US" sz="3600" b="1" i="1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3">
            <a:extLst>
              <a:ext uri="{FF2B5EF4-FFF2-40B4-BE49-F238E27FC236}">
                <a16:creationId xmlns:a16="http://schemas.microsoft.com/office/drawing/2014/main" id="{DEB50D08-C7CD-4AEC-A379-97475C13F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181" y="3940683"/>
            <a:ext cx="9901175" cy="177281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3600" b="1" u="sng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lời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Kính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nhường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3600" b="1" i="1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600" b="1" i="1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9" name="Text Box 4">
            <a:extLst>
              <a:ext uri="{FF2B5EF4-FFF2-40B4-BE49-F238E27FC236}">
                <a16:creationId xmlns:a16="http://schemas.microsoft.com/office/drawing/2014/main" id="{14B1E4C5-E4D9-4543-A66C-9DE39C24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970" y="1144503"/>
            <a:ext cx="3668059" cy="83099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CC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KHỞI ĐỘNG</a:t>
            </a:r>
            <a:endParaRPr kumimoji="0" lang="en-US" altLang="vi-VN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88125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>
            <p:custDataLst>
              <p:tags r:id="rId2"/>
            </p:custDataLst>
          </p:nvPr>
        </p:nvSpPr>
        <p:spPr>
          <a:xfrm>
            <a:off x="1905000" y="2381370"/>
            <a:ext cx="6532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srgbClr val="0101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01019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839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725" y="5684838"/>
            <a:ext cx="57150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11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12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6050"/>
            <a:ext cx="6096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3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4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"/>
            <a:ext cx="7620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3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38100"/>
            <a:ext cx="168116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3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4451" y="5349875"/>
            <a:ext cx="13716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17201" y="-142875"/>
            <a:ext cx="1357312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3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37910">
            <a:off x="10737850" y="5373688"/>
            <a:ext cx="1243013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117">
            <a:extLst>
              <a:ext uri="{FF2B5EF4-FFF2-40B4-BE49-F238E27FC236}">
                <a16:creationId xmlns:a16="http://schemas.microsoft.com/office/drawing/2014/main" id="{56B065B4-55C8-44A3-A859-F15909A5E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619" y="795184"/>
            <a:ext cx="8382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*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hãy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giới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thiệu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phụ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nữ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tiêu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biểu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mà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biết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 Box 118">
            <a:extLst>
              <a:ext uri="{FF2B5EF4-FFF2-40B4-BE49-F238E27FC236}">
                <a16:creationId xmlns:a16="http://schemas.microsoft.com/office/drawing/2014/main" id="{FE33A869-FDD1-45C2-BAB2-E8F8B9944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514600"/>
            <a:ext cx="9067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008000"/>
                </a:solidFill>
                <a:cs typeface="Times New Roman" panose="02020603050405020304" pitchFamily="18" charset="0"/>
              </a:rPr>
              <a:t>Ví dụ: Cô </a:t>
            </a:r>
            <a:r>
              <a:rPr lang="en-US" altLang="en-US" sz="4000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Vi Thị Thanh Thùy là </a:t>
            </a:r>
            <a:r>
              <a:rPr lang="en-US" altLang="en-US" sz="4000" dirty="0">
                <a:solidFill>
                  <a:srgbClr val="008000"/>
                </a:solidFill>
                <a:cs typeface="Times New Roman" panose="02020603050405020304" pitchFamily="18" charset="0"/>
              </a:rPr>
              <a:t>Hiệu trưởng t</a:t>
            </a:r>
            <a:r>
              <a:rPr lang="en-US" altLang="en-US" sz="4000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rường ta...</a:t>
            </a:r>
            <a:endParaRPr lang="en-US" altLang="en-US" sz="4000" dirty="0">
              <a:solidFill>
                <a:srgbClr val="008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3289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hội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họ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đáng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kính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0480" y="1710708"/>
            <a:ext cx="121920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Tại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sao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phụ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nữ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là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những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người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đáng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kính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trọng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31060" y="927158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r>
              <a:rPr lang="en-US" sz="2800" b="1" kern="10" dirty="0" smtClean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755060" y="16381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1485464"/>
      </p:ext>
    </p:extLst>
  </p:cSld>
  <p:clrMapOvr>
    <a:masterClrMapping/>
  </p:clrMapOvr>
  <p:transition spd="med">
    <p:comb dir="vert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3579813"/>
            <a:ext cx="29813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765175"/>
            <a:ext cx="7254875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3149600" y="2335452"/>
            <a:ext cx="7619999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6600">
                  <a:solidFill>
                    <a:srgbClr val="333399"/>
                  </a:solidFill>
                  <a:prstDash val="solid"/>
                </a:ln>
                <a:solidFill>
                  <a:srgbClr val="DAE917"/>
                </a:solidFill>
                <a:effectLst>
                  <a:glow rad="228600">
                    <a:srgbClr val="333399">
                      <a:satMod val="175000"/>
                      <a:alpha val="40000"/>
                    </a:srgbClr>
                  </a:glow>
                  <a:outerShdw dist="38100" dir="2700000" algn="tl" rotWithShape="0">
                    <a:srgbClr val="333399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4203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27182" y="0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Đạo</a:t>
            </a:r>
            <a:r>
              <a:rPr kumimoji="0" lang="en-US" altLang="vi-V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sng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</a:t>
            </a:r>
            <a:r>
              <a:rPr lang="en-US" altLang="vi-VN" sz="24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95145F-2093-475F-9956-6720A28D0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3" y="1392530"/>
            <a:ext cx="3845746" cy="2722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A82F6A-122E-450F-B8A4-BC29AB7DD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449" y="1392530"/>
            <a:ext cx="4052888" cy="27222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BCE20B-E632-45CA-B4AC-59DA3B0BC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589" y="1372866"/>
            <a:ext cx="4214708" cy="2741934"/>
          </a:xfrm>
          <a:prstGeom prst="rect">
            <a:avLst/>
          </a:prstGeom>
        </p:spPr>
      </p:pic>
      <p:sp>
        <p:nvSpPr>
          <p:cNvPr id="17" name="AutoShape 3">
            <a:extLst>
              <a:ext uri="{FF2B5EF4-FFF2-40B4-BE49-F238E27FC236}">
                <a16:creationId xmlns:a16="http://schemas.microsoft.com/office/drawing/2014/main" id="{B54ACF6E-A637-495C-AB60-4D293FE7C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182575"/>
            <a:ext cx="10820400" cy="260511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Phụ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nữ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là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những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người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có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vai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trò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rất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quan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trọng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đối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v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ới</a:t>
            </a:r>
            <a:endParaRPr lang="en-US" sz="3600" kern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gia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đình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xã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hội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Chúng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ta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cần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tôn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trọng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q</a:t>
            </a:r>
            <a:r>
              <a:rPr kumimoji="0" lang="en-US" sz="3600" strike="noStrike" kern="0" normalizeH="0" baseline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uan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tâm</a:t>
            </a:r>
            <a:endParaRPr kumimoji="0" lang="en-US" sz="3600" strike="noStrike" kern="0" normalizeH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không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phân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biệt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đối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xử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với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những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p</a:t>
            </a:r>
            <a:r>
              <a:rPr lang="en-US" sz="3600" kern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hụ</a:t>
            </a:r>
            <a:r>
              <a:rPr lang="en-US" sz="3600" kern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nữ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trong</a:t>
            </a:r>
            <a:endParaRPr lang="en-US" sz="3600" kern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cuộc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sống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hằng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ngày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kumimoji="0" lang="en-US" sz="3600" strike="noStrike" kern="120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D463FCF5-C885-4DAF-8225-7B5E7CCCA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199" y="746199"/>
            <a:ext cx="90295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792E1E9-EC80-4F91-B0B7-FD3B8A85DB9E}"/>
              </a:ext>
            </a:extLst>
          </p:cNvPr>
          <p:cNvSpPr/>
          <p:nvPr/>
        </p:nvSpPr>
        <p:spPr>
          <a:xfrm>
            <a:off x="9994988" y="636277"/>
            <a:ext cx="1923535" cy="624022"/>
          </a:xfrm>
          <a:prstGeom prst="ellipse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SGK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b="1" kern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22-23-24</a:t>
            </a:r>
            <a:endParaRPr kumimoji="0" lang="vi-VN" sz="1900" b="1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32F21F8-6D56-487E-A697-D9B16DC79A38}"/>
              </a:ext>
            </a:extLst>
          </p:cNvPr>
          <p:cNvCxnSpPr/>
          <p:nvPr/>
        </p:nvCxnSpPr>
        <p:spPr>
          <a:xfrm>
            <a:off x="9956798" y="990600"/>
            <a:ext cx="19235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56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04800" y="764927"/>
            <a:ext cx="11277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99CC00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0" cap="none" spc="0" normalizeH="0" baseline="0" noProof="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0" cap="none" spc="0" normalizeH="0" baseline="0" noProof="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(</a:t>
            </a:r>
            <a:r>
              <a:rPr lang="en-US" sz="2800" b="1" kern="10" dirty="0" err="1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kern="10" dirty="0">
                <a:ln w="9525">
                  <a:solidFill>
                    <a:srgbClr val="000000">
                      <a:lumMod val="95000"/>
                      <a:lumOff val="5000"/>
                    </a:srgb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kumimoji="0" lang="en-US" sz="2800" b="1" i="0" u="none" strike="noStrike" kern="10" cap="none" spc="0" normalizeH="0" baseline="0" noProof="0" dirty="0">
              <a:ln w="9525">
                <a:solidFill>
                  <a:srgbClr val="000000">
                    <a:lumMod val="95000"/>
                    <a:lumOff val="5000"/>
                  </a:srgbClr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9745126" y="621159"/>
            <a:ext cx="1703183" cy="624022"/>
            <a:chOff x="9750653" y="933900"/>
            <a:chExt cx="1240970" cy="775499"/>
          </a:xfrm>
        </p:grpSpPr>
        <p:sp>
          <p:nvSpPr>
            <p:cNvPr id="22" name="Oval 21"/>
            <p:cNvSpPr/>
            <p:nvPr/>
          </p:nvSpPr>
          <p:spPr>
            <a:xfrm>
              <a:off x="9750653" y="933900"/>
              <a:ext cx="1240970" cy="775499"/>
            </a:xfrm>
            <a:prstGeom prst="ellipse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SGK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900" b="1" kern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</a:rPr>
                <a:t>22-23-24</a:t>
              </a:r>
              <a:endParaRPr kumimoji="0" lang="vi-VN" sz="1900" b="1" i="0" u="none" strike="noStrike" kern="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9750653" y="1334713"/>
              <a:ext cx="124097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1828800" y="1587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vi-VN" sz="24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0" y="1431915"/>
            <a:ext cx="8991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61">
            <a:extLst>
              <a:ext uri="{FF2B5EF4-FFF2-40B4-BE49-F238E27FC236}">
                <a16:creationId xmlns:a16="http://schemas.microsoft.com/office/drawing/2014/main" id="{0C2B7D21-20B1-496E-A873-C13F5E345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122700"/>
            <a:ext cx="109728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tin ( SGK – Trang 22)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giới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thiệu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nội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dung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SGK.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nói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đến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ai,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đó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vai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trò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đình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xã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hội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D9CA1EA-4B40-4DEA-9860-847FC707B325}"/>
              </a:ext>
            </a:extLst>
          </p:cNvPr>
          <p:cNvCxnSpPr/>
          <p:nvPr/>
        </p:nvCxnSpPr>
        <p:spPr>
          <a:xfrm>
            <a:off x="9318523" y="4630260"/>
            <a:ext cx="155078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662684" y="5029200"/>
            <a:ext cx="5311677" cy="1323439"/>
          </a:xfrm>
          <a:prstGeom prst="rect">
            <a:avLst/>
          </a:prstGeom>
          <a:solidFill>
            <a:srgbClr val="00FF00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</a:p>
          <a:p>
            <a:pPr lvl="0" algn="ctr">
              <a:defRPr/>
            </a:pP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5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4000" b="1" dirty="0">
              <a:ln>
                <a:solidFill>
                  <a:srgbClr val="99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560654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567" descr="Nguyenthid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1624203"/>
            <a:ext cx="3002105" cy="447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571"/>
          <p:cNvSpPr txBox="1">
            <a:spLocks noChangeArrowheads="1"/>
          </p:cNvSpPr>
          <p:nvPr/>
        </p:nvSpPr>
        <p:spPr bwMode="auto">
          <a:xfrm>
            <a:off x="1447800" y="1331816"/>
            <a:ext cx="5532295" cy="58477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</a:t>
            </a:r>
          </a:p>
        </p:txBody>
      </p:sp>
      <p:sp>
        <p:nvSpPr>
          <p:cNvPr id="194108" name="Rectangle 572"/>
          <p:cNvSpPr>
            <a:spLocks noChangeArrowheads="1"/>
          </p:cNvSpPr>
          <p:nvPr/>
        </p:nvSpPr>
        <p:spPr bwMode="auto">
          <a:xfrm>
            <a:off x="1810606" y="1904315"/>
            <a:ext cx="497119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3600" dirty="0">
                <a:solidFill>
                  <a:schemeClr val="accent2"/>
                </a:solidFill>
              </a:rPr>
              <a:t>   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(1920-1992),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Anh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7" name="Text Box 4">
            <a:extLst>
              <a:ext uri="{FF2B5EF4-FFF2-40B4-BE49-F238E27FC236}">
                <a16:creationId xmlns:a16="http://schemas.microsoft.com/office/drawing/2014/main" id="{D8A5AF1C-5281-497B-B69C-AD45D3264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864506"/>
            <a:ext cx="5715000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marL="457200" indent="-4572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065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dirty="0">
                <a:latin typeface="Times New Roman" panose="02020603050405020304" pitchFamily="18" charset="0"/>
              </a:rPr>
              <a:t>Tôn trọng phụ nữ (tiết 1)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88" name="Text Box 4">
            <a:extLst>
              <a:ext uri="{FF2B5EF4-FFF2-40B4-BE49-F238E27FC236}">
                <a16:creationId xmlns:a16="http://schemas.microsoft.com/office/drawing/2014/main" id="{45901F3E-288B-4AE8-88E4-FA3B5F383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418561"/>
            <a:ext cx="5715000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>
            <a:lvl1pPr marL="457200" indent="-4572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065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065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065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u="sng" dirty="0">
                <a:latin typeface="Times New Roman" panose="02020603050405020304" pitchFamily="18" charset="0"/>
              </a:rPr>
              <a:t>Đạo đức</a:t>
            </a:r>
            <a:endParaRPr lang="en-US" altLang="en-US" sz="2800" u="sng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5" name="Picture 5" descr="Nguyenthidinh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6720" y="457200"/>
            <a:ext cx="4343400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6" name="Picture 6" descr="images282778_6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57200"/>
            <a:ext cx="4343400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9"/>
          <p:cNvSpPr>
            <a:spLocks noChangeArrowheads="1"/>
          </p:cNvSpPr>
          <p:nvPr/>
        </p:nvSpPr>
        <p:spPr bwMode="auto">
          <a:xfrm>
            <a:off x="2266991" y="57150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accent1"/>
              </a:buClr>
            </a:pPr>
            <a:r>
              <a:rPr lang="vi-VN" sz="2400" dirty="0">
                <a:solidFill>
                  <a:srgbClr val="0000CC"/>
                </a:solidFill>
              </a:rPr>
              <a:t>Hình ảnh </a:t>
            </a:r>
            <a:r>
              <a:rPr lang="en-US" sz="2400" b="1" dirty="0" err="1">
                <a:solidFill>
                  <a:srgbClr val="0000FF"/>
                </a:solidFill>
              </a:rPr>
              <a:t>Bà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Nguyễn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Thị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Định</a:t>
            </a:r>
            <a:r>
              <a:rPr lang="en-US" sz="2400" b="1" dirty="0">
                <a:solidFill>
                  <a:srgbClr val="0000FF"/>
                </a:solidFill>
              </a:rPr>
              <a:t> (1920-1992),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4" name="Picture 4" descr="nguyenthitr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5240"/>
            <a:ext cx="4038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1668780" y="5473006"/>
            <a:ext cx="8763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/>
              <a:t>  </a:t>
            </a:r>
            <a:r>
              <a:rPr lang="en-US" sz="2800" b="1" dirty="0" err="1">
                <a:solidFill>
                  <a:srgbClr val="0000FF"/>
                </a:solidFill>
              </a:rPr>
              <a:t>Phó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Giáo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sư</a:t>
            </a:r>
            <a:r>
              <a:rPr lang="en-US" sz="2800" b="1" dirty="0">
                <a:solidFill>
                  <a:srgbClr val="0000FF"/>
                </a:solidFill>
              </a:rPr>
              <a:t>, </a:t>
            </a:r>
            <a:r>
              <a:rPr lang="en-US" sz="2800" b="1" dirty="0" err="1">
                <a:solidFill>
                  <a:srgbClr val="0000FF"/>
                </a:solidFill>
              </a:rPr>
              <a:t>Tiến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sĩ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Nguyễn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Thị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Trâm</a:t>
            </a:r>
            <a:r>
              <a:rPr lang="en-US" sz="2800" b="1" dirty="0">
                <a:solidFill>
                  <a:srgbClr val="0000FF"/>
                </a:solidFill>
              </a:rPr>
              <a:t>, </a:t>
            </a:r>
          </a:p>
          <a:p>
            <a:pPr eaLnBrk="1" hangingPunct="1"/>
            <a:r>
              <a:rPr lang="en-US" sz="2800" b="1" dirty="0" err="1">
                <a:solidFill>
                  <a:srgbClr val="0000FF"/>
                </a:solidFill>
              </a:rPr>
              <a:t>Phó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Viện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trưởng</a:t>
            </a:r>
            <a:r>
              <a:rPr lang="vi-VN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Viện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Sinh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học</a:t>
            </a:r>
            <a:r>
              <a:rPr lang="vi-VN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nông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nghiệp</a:t>
            </a:r>
            <a:r>
              <a:rPr lang="en-US" sz="2800" b="1" dirty="0">
                <a:solidFill>
                  <a:srgbClr val="0000FF"/>
                </a:solidFill>
              </a:rPr>
              <a:t>, </a:t>
            </a:r>
            <a:r>
              <a:rPr lang="en-US" sz="2800" b="1" dirty="0" err="1">
                <a:solidFill>
                  <a:srgbClr val="0000FF"/>
                </a:solidFill>
              </a:rPr>
              <a:t>nhà</a:t>
            </a:r>
            <a:r>
              <a:rPr lang="en-US" sz="2800" b="1" dirty="0">
                <a:solidFill>
                  <a:srgbClr val="0000FF"/>
                </a:solidFill>
              </a:rPr>
              <a:t> khoa </a:t>
            </a:r>
            <a:r>
              <a:rPr lang="en-US" sz="2800" b="1" dirty="0" err="1">
                <a:solidFill>
                  <a:srgbClr val="0000FF"/>
                </a:solidFill>
              </a:rPr>
              <a:t>học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được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tặng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giải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thưởng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Kô</a:t>
            </a:r>
            <a:r>
              <a:rPr lang="en-US" sz="2800" b="1" dirty="0">
                <a:solidFill>
                  <a:srgbClr val="0000FF"/>
                </a:solidFill>
              </a:rPr>
              <a:t>-</a:t>
            </a:r>
            <a:r>
              <a:rPr lang="en-US" sz="2800" b="1" dirty="0" err="1">
                <a:solidFill>
                  <a:srgbClr val="0000FF"/>
                </a:solidFill>
              </a:rPr>
              <a:t>va</a:t>
            </a:r>
            <a:r>
              <a:rPr lang="en-US" sz="2800" b="1" dirty="0">
                <a:solidFill>
                  <a:srgbClr val="0000FF"/>
                </a:solidFill>
              </a:rPr>
              <a:t>-</a:t>
            </a:r>
            <a:r>
              <a:rPr lang="en-US" sz="2800" b="1" dirty="0" err="1">
                <a:solidFill>
                  <a:srgbClr val="0000FF"/>
                </a:solidFill>
              </a:rPr>
              <a:t>lép</a:t>
            </a:r>
            <a:r>
              <a:rPr lang="en-US" sz="2800" b="1" dirty="0">
                <a:solidFill>
                  <a:srgbClr val="0000FF"/>
                </a:solidFill>
              </a:rPr>
              <a:t>-</a:t>
            </a:r>
            <a:r>
              <a:rPr lang="en-US" sz="2800" b="1" dirty="0" err="1">
                <a:solidFill>
                  <a:srgbClr val="0000FF"/>
                </a:solidFill>
              </a:rPr>
              <a:t>xkai</a:t>
            </a:r>
            <a:r>
              <a:rPr lang="en-US" sz="2800" b="1" dirty="0">
                <a:solidFill>
                  <a:srgbClr val="0000FF"/>
                </a:solidFill>
              </a:rPr>
              <a:t>-a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425&quot;&gt;&lt;property id=&quot;20148&quot; value=&quot;5&quot;/&gt;&lt;property id=&quot;20300&quot; value=&quot;Slide 10&quot;/&gt;&lt;property id=&quot;20307&quot; value=&quot;295&quot;/&gt;&lt;/object&gt;&lt;object type=&quot;3&quot; unique_id=&quot;10430&quot;&gt;&lt;property id=&quot;20148&quot; value=&quot;5&quot;/&gt;&lt;property id=&quot;20300&quot; value=&quot;Slide 28&quot;/&gt;&lt;property id=&quot;20307&quot; value=&quot;308&quot;/&gt;&lt;/object&gt;&lt;object type=&quot;3&quot; unique_id=&quot;85288&quot;&gt;&lt;property id=&quot;20148&quot; value=&quot;5&quot;/&gt;&lt;property id=&quot;20300&quot; value=&quot;Slide 1&quot;/&gt;&lt;property id=&quot;20307&quot; value=&quot;330&quot;/&gt;&lt;/object&gt;&lt;object type=&quot;3&quot; unique_id=&quot;85289&quot;&gt;&lt;property id=&quot;20148&quot; value=&quot;5&quot;/&gt;&lt;property id=&quot;20300&quot; value=&quot;Slide 2&quot;/&gt;&lt;property id=&quot;20307&quot; value=&quot;331&quot;/&gt;&lt;/object&gt;&lt;object type=&quot;3&quot; unique_id=&quot;112180&quot;&gt;&lt;property id=&quot;20148&quot; value=&quot;5&quot;/&gt;&lt;property id=&quot;20300&quot; value=&quot;Slide 3&quot;/&gt;&lt;property id=&quot;20307&quot; value=&quot;332&quot;/&gt;&lt;/object&gt;&lt;object type=&quot;3&quot; unique_id=&quot;112371&quot;&gt;&lt;property id=&quot;20148&quot; value=&quot;5&quot;/&gt;&lt;property id=&quot;20300&quot; value=&quot;Slide 4&quot;/&gt;&lt;property id=&quot;20307&quot; value=&quot;333&quot;/&gt;&lt;/object&gt;&lt;object type=&quot;3&quot; unique_id=&quot;112372&quot;&gt;&lt;property id=&quot;20148&quot; value=&quot;5&quot;/&gt;&lt;property id=&quot;20300&quot; value=&quot;Slide 5&quot;/&gt;&lt;property id=&quot;20307&quot; value=&quot;334&quot;/&gt;&lt;/object&gt;&lt;object type=&quot;3&quot; unique_id=&quot;112373&quot;&gt;&lt;property id=&quot;20148&quot; value=&quot;5&quot;/&gt;&lt;property id=&quot;20300&quot; value=&quot;Slide 6&quot;/&gt;&lt;property id=&quot;20307&quot; value=&quot;335&quot;/&gt;&lt;/object&gt;&lt;object type=&quot;3&quot; unique_id=&quot;144099&quot;&gt;&lt;property id=&quot;20148&quot; value=&quot;5&quot;/&gt;&lt;property id=&quot;20300&quot; value=&quot;Slide 7&quot;/&gt;&lt;property id=&quot;20307&quot; value=&quot;336&quot;/&gt;&lt;/object&gt;&lt;object type=&quot;3&quot; unique_id=&quot;144100&quot;&gt;&lt;property id=&quot;20148&quot; value=&quot;5&quot;/&gt;&lt;property id=&quot;20300&quot; value=&quot;Slide 9&quot;/&gt;&lt;property id=&quot;20307&quot; value=&quot;337&quot;/&gt;&lt;/object&gt;&lt;object type=&quot;3&quot; unique_id=&quot;145329&quot;&gt;&lt;property id=&quot;20148&quot; value=&quot;5&quot;/&gt;&lt;property id=&quot;20300&quot; value=&quot;Slide 11&quot;/&gt;&lt;property id=&quot;20307&quot; value=&quot;343&quot;/&gt;&lt;/object&gt;&lt;object type=&quot;3&quot; unique_id=&quot;145962&quot;&gt;&lt;property id=&quot;20148&quot; value=&quot;5&quot;/&gt;&lt;property id=&quot;20300&quot; value=&quot;Slide 27&quot;/&gt;&lt;property id=&quot;20307&quot; value=&quot;350&quot;/&gt;&lt;/object&gt;&lt;object type=&quot;3&quot; unique_id=&quot;146109&quot;&gt;&lt;property id=&quot;20148&quot; value=&quot;5&quot;/&gt;&lt;property id=&quot;20300&quot; value=&quot;Slide 12&quot;/&gt;&lt;property id=&quot;20307&quot; value=&quot;396&quot;/&gt;&lt;/object&gt;&lt;object type=&quot;3&quot; unique_id=&quot;146115&quot;&gt;&lt;property id=&quot;20148&quot; value=&quot;5&quot;/&gt;&lt;property id=&quot;20300&quot; value=&quot;Slide 18&quot;/&gt;&lt;property id=&quot;20307&quot; value=&quot;414&quot;/&gt;&lt;/object&gt;&lt;object type=&quot;3&quot; unique_id=&quot;146117&quot;&gt;&lt;property id=&quot;20148&quot; value=&quot;5&quot;/&gt;&lt;property id=&quot;20300&quot; value=&quot;Slide 26&quot;/&gt;&lt;property id=&quot;20307&quot; value=&quot;413&quot;/&gt;&lt;/object&gt;&lt;object type=&quot;3&quot; unique_id=&quot;146877&quot;&gt;&lt;property id=&quot;20148&quot; value=&quot;5&quot;/&gt;&lt;property id=&quot;20300&quot; value=&quot;Slide 20&quot;/&gt;&lt;property id=&quot;20307&quot; value=&quot;419&quot;/&gt;&lt;/object&gt;&lt;object type=&quot;3&quot; unique_id=&quot;147190&quot;&gt;&lt;property id=&quot;20148&quot; value=&quot;5&quot;/&gt;&lt;property id=&quot;20300&quot; value=&quot;Slide 8&quot;/&gt;&lt;property id=&quot;20307&quot; value=&quot;422&quot;/&gt;&lt;/object&gt;&lt;object type=&quot;3&quot; unique_id=&quot;147493&quot;&gt;&lt;property id=&quot;20148&quot; value=&quot;5&quot;/&gt;&lt;property id=&quot;20300&quot; value=&quot;Slide 14&quot;/&gt;&lt;property id=&quot;20307&quot; value=&quot;423&quot;/&gt;&lt;/object&gt;&lt;object type=&quot;3&quot; unique_id=&quot;148005&quot;&gt;&lt;property id=&quot;20148&quot; value=&quot;5&quot;/&gt;&lt;property id=&quot;20300&quot; value=&quot;Slide 13&quot;/&gt;&lt;property id=&quot;20307&quot; value=&quot;424&quot;/&gt;&lt;/object&gt;&lt;object type=&quot;3&quot; unique_id=&quot;148204&quot;&gt;&lt;property id=&quot;20148&quot; value=&quot;5&quot;/&gt;&lt;property id=&quot;20300&quot; value=&quot;Slide 16&quot;/&gt;&lt;property id=&quot;20307&quot; value=&quot;425&quot;/&gt;&lt;/object&gt;&lt;object type=&quot;3&quot; unique_id=&quot;148542&quot;&gt;&lt;property id=&quot;20148&quot; value=&quot;5&quot;/&gt;&lt;property id=&quot;20300&quot; value=&quot;Slide 15&quot;/&gt;&lt;property id=&quot;20307&quot; value=&quot;427&quot;/&gt;&lt;/object&gt;&lt;object type=&quot;3&quot; unique_id=&quot;149103&quot;&gt;&lt;property id=&quot;20148&quot; value=&quot;5&quot;/&gt;&lt;property id=&quot;20300&quot; value=&quot;Slide 17&quot;/&gt;&lt;property id=&quot;20307&quot; value=&quot;428&quot;/&gt;&lt;/object&gt;&lt;object type=&quot;3&quot; unique_id=&quot;149271&quot;&gt;&lt;property id=&quot;20148&quot; value=&quot;5&quot;/&gt;&lt;property id=&quot;20300&quot; value=&quot;Slide 19&quot;/&gt;&lt;property id=&quot;20307&quot; value=&quot;429&quot;/&gt;&lt;/object&gt;&lt;object type=&quot;3&quot; unique_id=&quot;149426&quot;&gt;&lt;property id=&quot;20148&quot; value=&quot;5&quot;/&gt;&lt;property id=&quot;20300&quot; value=&quot;Slide 21&quot;/&gt;&lt;property id=&quot;20307&quot; value=&quot;430&quot;/&gt;&lt;/object&gt;&lt;object type=&quot;3&quot; unique_id=&quot;149637&quot;&gt;&lt;property id=&quot;20148&quot; value=&quot;5&quot;/&gt;&lt;property id=&quot;20300&quot; value=&quot;Slide 22&quot;/&gt;&lt;property id=&quot;20307&quot; value=&quot;431&quot;/&gt;&lt;/object&gt;&lt;object type=&quot;3&quot; unique_id=&quot;149979&quot;&gt;&lt;property id=&quot;20148&quot; value=&quot;5&quot;/&gt;&lt;property id=&quot;20300&quot; value=&quot;Slide 23&quot;/&gt;&lt;property id=&quot;20307&quot; value=&quot;432&quot;/&gt;&lt;/object&gt;&lt;object type=&quot;3&quot; unique_id=&quot;150074&quot;&gt;&lt;property id=&quot;20148&quot; value=&quot;5&quot;/&gt;&lt;property id=&quot;20300&quot; value=&quot;Slide 24&quot;/&gt;&lt;property id=&quot;20307&quot; value=&quot;433&quot;/&gt;&lt;/object&gt;&lt;object type=&quot;3&quot; unique_id=&quot;150389&quot;&gt;&lt;property id=&quot;20148&quot; value=&quot;5&quot;/&gt;&lt;property id=&quot;20300&quot; value=&quot;Slide 25&quot;/&gt;&lt;property id=&quot;20307&quot; value=&quot;434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bai du thi-cay con moc len tu hat\Bai du thi 1 cua tieu hoc Le Loi\thoai\Thoại 028_sd.mp3"/>
  <p:tag name="PPSNARRATION" val="57,342057076,E:\bai du thi-cay con moc len tu hat\cay con moc len tu hat_pptx\Media.ppcx"/>
  <p:tag name="HTML_SHAPEINFO" val="&lt;SlideThumbPath val=&quot;Slide9.PNG&quot;/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hungl\AppData\Local\Temp\PR\data\asimages\{DF437B80-3B30-4E4C-A0A5-3F7B3F908354}_9.png&quot;/&gt;&lt;left val=&quot;275&quot;/&gt;&lt;top val=&quot;176&quot;/&gt;&lt;width val=&quot;314&quot;/&gt;&lt;height val=&quot;93&quot;/&gt;&lt;hasText val=&quot;1&quot;/&gt;&lt;/Image&gt;&lt;/ThreeDShapeInfo&gt;"/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3.xml><?xml version="1.0" encoding="utf-8"?>
<a:theme xmlns:a="http://schemas.openxmlformats.org/drawingml/2006/main" name="1_Metropolita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4169</TotalTime>
  <Words>1244</Words>
  <Application>Microsoft Office PowerPoint</Application>
  <PresentationFormat>Widescreen</PresentationFormat>
  <Paragraphs>140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Wingdings</vt:lpstr>
      <vt:lpstr>Wingdings 2</vt:lpstr>
      <vt:lpstr>Default Design</vt:lpstr>
      <vt:lpstr>Metropolitan</vt:lpstr>
      <vt:lpstr>1_Metropolitan</vt:lpstr>
      <vt:lpstr>1_Default Design</vt:lpstr>
      <vt:lpstr>1_Office Theme</vt:lpstr>
      <vt:lpstr>3_Default Design</vt:lpstr>
      <vt:lpstr>2_Default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Tại sao những người phụ nữ là những người đáng kính trọng?</vt:lpstr>
      <vt:lpstr>PowerPoint Presentation</vt:lpstr>
      <vt:lpstr>Để ghi nhận sự cống hiến của phụ nữ Việt Nam. Bác Hồ và Đảng đã dành tặng 8 chữ vàng.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Techsi.vn</cp:lastModifiedBy>
  <cp:revision>474</cp:revision>
  <cp:lastPrinted>1601-01-01T00:00:00Z</cp:lastPrinted>
  <dcterms:created xsi:type="dcterms:W3CDTF">1601-01-01T00:00:00Z</dcterms:created>
  <dcterms:modified xsi:type="dcterms:W3CDTF">2023-07-21T11:15:11Z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