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1914116"/>
            <a:ext cx="8975031" cy="2734083"/>
            <a:chOff x="258097" y="1914117"/>
            <a:chExt cx="8458200" cy="1828800"/>
          </a:xfrm>
        </p:grpSpPr>
        <p:sp>
          <p:nvSpPr>
            <p:cNvPr id="12" name="Rounded Rectangle 11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solidFill>
                    <a:schemeClr val="tx1"/>
                  </a:solidFill>
                </a:rPr>
                <a:t>Bài</a:t>
              </a:r>
              <a:r>
                <a:rPr lang="en-US" sz="4800" dirty="0" smtClean="0">
                  <a:solidFill>
                    <a:schemeClr val="tx1"/>
                  </a:solidFill>
                </a:rPr>
                <a:t> 7</a:t>
              </a:r>
            </a:p>
            <a:p>
              <a:pPr algn="ctr"/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HÌNH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VUÔNG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HÌNH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TRÒN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pPr algn="ctr"/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HÌNH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TAM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GIÁC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HÌNH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CHỮ</a:t>
              </a:r>
              <a:r>
                <a:rPr lang="en-US" sz="4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sz="4400" b="1" dirty="0" err="1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NHẬT</a:t>
              </a:r>
              <a:endParaRPr lang="vi-VN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0" y="0"/>
            <a:ext cx="9144000" cy="2188522"/>
            <a:chOff x="0" y="0"/>
            <a:chExt cx="9144000" cy="2188522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9144000" cy="18288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Cloud 5"/>
            <p:cNvSpPr/>
            <p:nvPr/>
          </p:nvSpPr>
          <p:spPr>
            <a:xfrm rot="1034735">
              <a:off x="166596" y="249878"/>
              <a:ext cx="3007788" cy="1938644"/>
            </a:xfrm>
            <a:prstGeom prst="cloud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8" name="Rectangle 7"/>
            <p:cNvSpPr/>
            <p:nvPr/>
          </p:nvSpPr>
          <p:spPr>
            <a:xfrm rot="789568">
              <a:off x="533486" y="753070"/>
              <a:ext cx="2194833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Chủ</a:t>
              </a:r>
              <a:r>
                <a:rPr lang="en-US" sz="4000" b="1" cap="none" spc="0" dirty="0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 </a:t>
              </a:r>
              <a:r>
                <a:rPr lang="en-US" sz="4000" b="1" cap="none" spc="0" dirty="0" err="1" smtClean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ysClr val="windowText" lastClr="000000"/>
                  </a:solidFill>
                  <a:latin typeface="HP-168" pitchFamily="34" charset="0"/>
                </a:rPr>
                <a:t>đề</a:t>
              </a:r>
              <a:endParaRPr lang="en-US" sz="4000" b="1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HP-168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1143000" y="533400"/>
            <a:ext cx="93166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 smtClean="0"/>
              <a:t>2</a:t>
            </a:r>
            <a:endParaRPr lang="vi-VN" sz="11500" b="1" dirty="0"/>
          </a:p>
        </p:txBody>
      </p:sp>
      <p:sp>
        <p:nvSpPr>
          <p:cNvPr id="11" name="Rectangle 10"/>
          <p:cNvSpPr/>
          <p:nvPr/>
        </p:nvSpPr>
        <p:spPr>
          <a:xfrm>
            <a:off x="3145550" y="457200"/>
            <a:ext cx="582948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LÀM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QUEN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VỚI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MỘT</a:t>
            </a:r>
            <a:r>
              <a:rPr lang="en-US" sz="4400" b="1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SỐ</a:t>
            </a:r>
            <a:endParaRPr lang="en-US" sz="4400" b="1" dirty="0" smtClean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r>
              <a:rPr lang="en-US" sz="4400" b="1" cap="none" spc="0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HÌNH</a:t>
            </a:r>
            <a:r>
              <a:rPr lang="en-US" sz="4400" b="1" cap="none" spc="0" dirty="0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4400" b="1" cap="none" spc="0" dirty="0" err="1" smtClean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PHẲNG</a:t>
            </a:r>
            <a:endParaRPr lang="vi-VN" sz="44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err="1" smtClean="0">
                <a:solidFill>
                  <a:srgbClr val="FF9933"/>
                </a:solidFill>
                <a:latin typeface="HP-087" pitchFamily="34" charset="0"/>
              </a:rPr>
              <a:t>TIẾT</a:t>
            </a:r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 1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80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16344" r="62206" b="73763"/>
          <a:stretch/>
        </p:blipFill>
        <p:spPr>
          <a:xfrm>
            <a:off x="29497" y="0"/>
            <a:ext cx="3856703" cy="1756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00" t="33333" r="45646" b="54409"/>
          <a:stretch/>
        </p:blipFill>
        <p:spPr>
          <a:xfrm>
            <a:off x="0" y="1828800"/>
            <a:ext cx="4604083" cy="2133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81" t="33333" r="6065" b="54409"/>
          <a:stretch/>
        </p:blipFill>
        <p:spPr>
          <a:xfrm>
            <a:off x="4355700" y="1815510"/>
            <a:ext cx="4604083" cy="2133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5" t="44941" r="45891" b="42801"/>
          <a:stretch/>
        </p:blipFill>
        <p:spPr>
          <a:xfrm>
            <a:off x="-1" y="4280490"/>
            <a:ext cx="4604083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16" t="44941" r="5330" b="42801"/>
          <a:stretch/>
        </p:blipFill>
        <p:spPr>
          <a:xfrm>
            <a:off x="4488431" y="4267200"/>
            <a:ext cx="4604083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9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0"/>
            <a:ext cx="5486400" cy="2286000"/>
            <a:chOff x="0" y="0"/>
            <a:chExt cx="5074920" cy="193142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3" t="39570" r="60642" b="50000"/>
            <a:stretch/>
          </p:blipFill>
          <p:spPr>
            <a:xfrm>
              <a:off x="0" y="0"/>
              <a:ext cx="3620820" cy="1629707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2590800" y="0"/>
              <a:ext cx="2484120" cy="81485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52400" y="1524000"/>
              <a:ext cx="1242060" cy="40742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69738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99456" y="112272"/>
            <a:ext cx="891144" cy="9545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76872" y="245026"/>
            <a:ext cx="79433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0070C0"/>
                </a:solidFill>
              </a:rPr>
              <a:t>Mỗi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đồ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vật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có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dạng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hình</a:t>
            </a:r>
            <a:r>
              <a:rPr lang="en-US" sz="5400" dirty="0" smtClean="0">
                <a:solidFill>
                  <a:srgbClr val="0070C0"/>
                </a:solidFill>
              </a:rPr>
              <a:t> </a:t>
            </a:r>
            <a:r>
              <a:rPr lang="en-US" sz="5400" dirty="0" err="1" smtClean="0">
                <a:solidFill>
                  <a:srgbClr val="0070C0"/>
                </a:solidFill>
              </a:rPr>
              <a:t>gì</a:t>
            </a:r>
            <a:r>
              <a:rPr lang="en-US" sz="5400" dirty="0" smtClean="0">
                <a:solidFill>
                  <a:srgbClr val="0070C0"/>
                </a:solidFill>
              </a:rPr>
              <a:t>?</a:t>
            </a:r>
            <a:endParaRPr lang="vi-VN" sz="5400" dirty="0">
              <a:solidFill>
                <a:srgbClr val="0070C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9" t="67957" r="5215" b="5591"/>
          <a:stretch/>
        </p:blipFill>
        <p:spPr>
          <a:xfrm>
            <a:off x="152400" y="1295400"/>
            <a:ext cx="8790877" cy="5029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V="1">
            <a:off x="1524000" y="1981200"/>
            <a:ext cx="2895600" cy="13716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501877" y="4495800"/>
            <a:ext cx="2895600" cy="1219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711231" y="4495800"/>
            <a:ext cx="2686246" cy="1066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76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456" y="112272"/>
            <a:ext cx="891144" cy="8783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4" t="7527" r="6883" b="80430"/>
          <a:stretch/>
        </p:blipFill>
        <p:spPr>
          <a:xfrm>
            <a:off x="-152400" y="1905000"/>
            <a:ext cx="9296400" cy="1942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1219200"/>
            <a:ext cx="6313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a) </a:t>
            </a:r>
            <a:r>
              <a:rPr lang="en-US" sz="3600" b="1" dirty="0" err="1" smtClean="0">
                <a:solidFill>
                  <a:srgbClr val="0070C0"/>
                </a:solidFill>
              </a:rPr>
              <a:t>Những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nào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tròn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3847530"/>
            <a:ext cx="71372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b) </a:t>
            </a:r>
            <a:r>
              <a:rPr lang="en-US" sz="3600" b="1" dirty="0" err="1" smtClean="0">
                <a:solidFill>
                  <a:srgbClr val="0070C0"/>
                </a:solidFill>
              </a:rPr>
              <a:t>Những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nào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tam </a:t>
            </a:r>
            <a:r>
              <a:rPr lang="en-US" sz="3600" b="1" dirty="0" err="1" smtClean="0">
                <a:solidFill>
                  <a:srgbClr val="0070C0"/>
                </a:solidFill>
              </a:rPr>
              <a:t>giác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1" t="22086" r="6356" b="65871"/>
          <a:stretch/>
        </p:blipFill>
        <p:spPr>
          <a:xfrm>
            <a:off x="-164690" y="4686870"/>
            <a:ext cx="9296400" cy="194253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590800" y="3124200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5867400" y="3092245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Oval 10"/>
          <p:cNvSpPr/>
          <p:nvPr/>
        </p:nvSpPr>
        <p:spPr>
          <a:xfrm>
            <a:off x="861456" y="6134670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/>
          <p:cNvSpPr/>
          <p:nvPr/>
        </p:nvSpPr>
        <p:spPr>
          <a:xfrm>
            <a:off x="5776452" y="6087967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9671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52" t="37957" r="7015" b="50000"/>
          <a:stretch/>
        </p:blipFill>
        <p:spPr>
          <a:xfrm>
            <a:off x="0" y="1265903"/>
            <a:ext cx="9296400" cy="19425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656303"/>
            <a:ext cx="66479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c) </a:t>
            </a:r>
            <a:r>
              <a:rPr lang="en-US" sz="3600" b="1" dirty="0" err="1" smtClean="0">
                <a:solidFill>
                  <a:srgbClr val="0070C0"/>
                </a:solidFill>
              </a:rPr>
              <a:t>Những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nào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vuông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3284633"/>
            <a:ext cx="7244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d) </a:t>
            </a:r>
            <a:r>
              <a:rPr lang="en-US" sz="3600" b="1" dirty="0" err="1" smtClean="0">
                <a:solidFill>
                  <a:srgbClr val="0070C0"/>
                </a:solidFill>
              </a:rPr>
              <a:t>Những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nào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là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chữ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nhật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6" t="55204" r="4821" b="32753"/>
          <a:stretch/>
        </p:blipFill>
        <p:spPr>
          <a:xfrm>
            <a:off x="-12290" y="4123973"/>
            <a:ext cx="9296400" cy="1942530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2743200" y="2561303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Oval 9"/>
          <p:cNvSpPr/>
          <p:nvPr/>
        </p:nvSpPr>
        <p:spPr>
          <a:xfrm>
            <a:off x="7696200" y="2713703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2" name="Oval 11"/>
          <p:cNvSpPr/>
          <p:nvPr/>
        </p:nvSpPr>
        <p:spPr>
          <a:xfrm>
            <a:off x="4267200" y="5525070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/>
          <p:cNvSpPr/>
          <p:nvPr/>
        </p:nvSpPr>
        <p:spPr>
          <a:xfrm>
            <a:off x="914400" y="5525070"/>
            <a:ext cx="762000" cy="7233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0945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99456" y="112272"/>
            <a:ext cx="891144" cy="878328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1143000"/>
            <a:ext cx="80254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Trong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sau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có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bao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nhiêu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vuông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52" t="78280" r="31078" b="6236"/>
          <a:stretch/>
        </p:blipFill>
        <p:spPr>
          <a:xfrm>
            <a:off x="821222" y="3389392"/>
            <a:ext cx="7255978" cy="33924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86919" y="1074003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452" y="1905000"/>
            <a:ext cx="4797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Có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bao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nhiêu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tròn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24400" y="1806507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451" y="2666861"/>
            <a:ext cx="50132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 smtClean="0">
                <a:solidFill>
                  <a:srgbClr val="0070C0"/>
                </a:solidFill>
              </a:rPr>
              <a:t>Bao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nhiêu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hình</a:t>
            </a:r>
            <a:r>
              <a:rPr lang="en-US" sz="3600" b="1" dirty="0" smtClean="0">
                <a:solidFill>
                  <a:srgbClr val="0070C0"/>
                </a:solidFill>
              </a:rPr>
              <a:t> tam </a:t>
            </a:r>
            <a:r>
              <a:rPr lang="en-US" sz="3600" b="1" dirty="0" err="1" smtClean="0">
                <a:solidFill>
                  <a:srgbClr val="0070C0"/>
                </a:solidFill>
              </a:rPr>
              <a:t>giác</a:t>
            </a:r>
            <a:r>
              <a:rPr lang="en-US" sz="3600" b="1" dirty="0" smtClean="0">
                <a:solidFill>
                  <a:srgbClr val="0070C0"/>
                </a:solidFill>
              </a:rPr>
              <a:t>?</a:t>
            </a:r>
            <a:endParaRPr lang="vi-VN" sz="3600" b="1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53000" y="251460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7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83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100</Words>
  <Application>Microsoft Office PowerPoint</Application>
  <PresentationFormat>On-screen Show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4</cp:revision>
  <dcterms:created xsi:type="dcterms:W3CDTF">2006-08-16T00:00:00Z</dcterms:created>
  <dcterms:modified xsi:type="dcterms:W3CDTF">2020-08-20T11:23:51Z</dcterms:modified>
</cp:coreProperties>
</file>