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6.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69" r:id="rId3"/>
    <p:sldMasterId id="2147483681" r:id="rId4"/>
    <p:sldMasterId id="2147483693" r:id="rId5"/>
    <p:sldMasterId id="2147483705" r:id="rId6"/>
    <p:sldMasterId id="2147483718" r:id="rId7"/>
  </p:sldMasterIdLst>
  <p:notesMasterIdLst>
    <p:notesMasterId r:id="rId28"/>
  </p:notesMasterIdLst>
  <p:sldIdLst>
    <p:sldId id="422" r:id="rId8"/>
    <p:sldId id="411" r:id="rId9"/>
    <p:sldId id="2007577093" r:id="rId10"/>
    <p:sldId id="425" r:id="rId11"/>
    <p:sldId id="270" r:id="rId12"/>
    <p:sldId id="2007577094" r:id="rId13"/>
    <p:sldId id="2007577095" r:id="rId14"/>
    <p:sldId id="441" r:id="rId15"/>
    <p:sldId id="2007577099" r:id="rId16"/>
    <p:sldId id="2007577097" r:id="rId17"/>
    <p:sldId id="463" r:id="rId18"/>
    <p:sldId id="464" r:id="rId19"/>
    <p:sldId id="2007577102" r:id="rId20"/>
    <p:sldId id="2007577100" r:id="rId21"/>
    <p:sldId id="461" r:id="rId22"/>
    <p:sldId id="2007577092" r:id="rId23"/>
    <p:sldId id="2007577101" r:id="rId24"/>
    <p:sldId id="292" r:id="rId25"/>
    <p:sldId id="436" r:id="rId26"/>
    <p:sldId id="35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83241" autoAdjust="0"/>
  </p:normalViewPr>
  <p:slideViewPr>
    <p:cSldViewPr snapToGrid="0">
      <p:cViewPr varScale="1">
        <p:scale>
          <a:sx n="60" d="100"/>
          <a:sy n="60" d="100"/>
        </p:scale>
        <p:origin x="114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739C1-298E-4BC4-BA73-1EEEBBC49FF6}" type="datetimeFigureOut">
              <a:rPr lang="en-US" smtClean="0"/>
              <a:t>10/26/2021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2DEDC8-F581-455B-85E1-5B2F4409ED7D}" type="slidenum">
              <a:rPr lang="en-US" smtClean="0"/>
              <a:t>‹#›</a:t>
            </a:fld>
            <a:endParaRPr lang="en-US"/>
          </a:p>
        </p:txBody>
      </p:sp>
    </p:spTree>
    <p:extLst>
      <p:ext uri="{BB962C8B-B14F-4D97-AF65-F5344CB8AC3E}">
        <p14:creationId xmlns:p14="http://schemas.microsoft.com/office/powerpoint/2010/main" val="154673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algn="just">
              <a:lnSpc>
                <a:spcPct val="107000"/>
              </a:lnSpc>
              <a:spcAft>
                <a:spcPts val="80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Sau bài học, HS:</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 Nhận biết được đồng tiền Việt Nam.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 Biết sử dụng đồng tiền Việt Nam khi chi tiêu, mua sắm cùng bố mẹ.</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 Nhận biết đồng tiền được sử dụng trong trao đổi hàng hoá.</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 HS nhận biết và ghi nhớ các hình ảnh trên đồng tiền Việt Nam đều gắn bó với văn hoá và con người Việt Nam. Rèn luyện khả năng quan sát.</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 Quan tâm đến các đồng tiền Việt Nam.</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2797"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2797"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93168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GV mời HS quan sát các đồng tiền và giới thiệu mệnh giá, đồng thời đề nghị HS nhận xét đặc điểm khác biệt của tờ tiền đó (màu sắc, chữ số, hình ảnh được in trên tờ tiền).</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342900" marR="27305" lvl="0" indent="-342900" algn="just" fontAlgn="base">
              <a:lnSpc>
                <a:spcPct val="110000"/>
              </a:lnSpc>
              <a:spcAft>
                <a:spcPts val="550"/>
              </a:spcAft>
              <a:buClr>
                <a:srgbClr val="000000"/>
              </a:buClr>
              <a:buSzPts val="1200"/>
              <a:buFont typeface="Arial" panose="020B0604020202020204" pitchFamily="34" charset="0"/>
              <a:buChar char="–"/>
            </a:pPr>
            <a:r>
              <a:rPr lang="en-US"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Tờ 200 đồng: hình ảnh đồng quê Việt Nam: nông dân gặt lúa trên cánh đồng, bên cạnh là chiếc máy cày.</a:t>
            </a:r>
            <a:endParaRPr lang="vi-VN"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27305" lvl="0" indent="-342900" algn="just" fontAlgn="base">
              <a:lnSpc>
                <a:spcPct val="110000"/>
              </a:lnSpc>
              <a:spcAft>
                <a:spcPts val="550"/>
              </a:spcAft>
              <a:buClr>
                <a:srgbClr val="000000"/>
              </a:buClr>
              <a:buSzPts val="1200"/>
              <a:buFont typeface="Arial" panose="020B0604020202020204" pitchFamily="34" charset="0"/>
              <a:buChar char="–"/>
            </a:pPr>
            <a:r>
              <a:rPr lang="en-US"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Tờ 500 đồng: hình ảnh khu cảng Hải Phòng với tàu thuyền đông đúc.</a:t>
            </a:r>
            <a:endParaRPr lang="vi-VN"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27305" lvl="0" indent="-342900" algn="just" fontAlgn="base">
              <a:lnSpc>
                <a:spcPct val="110000"/>
              </a:lnSpc>
              <a:spcAft>
                <a:spcPts val="550"/>
              </a:spcAft>
              <a:buClr>
                <a:srgbClr val="000000"/>
              </a:buClr>
              <a:buSzPts val="1200"/>
              <a:buFont typeface="Arial" panose="020B0604020202020204" pitchFamily="34" charset="0"/>
              <a:buChar char="–"/>
            </a:pPr>
            <a:r>
              <a:rPr lang="en-US"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Tờ 1000 đồng: Vườn quốc gia Yok Đôn, Đắk Lắc.</a:t>
            </a:r>
            <a:endParaRPr lang="vi-VN"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27305" lvl="0" indent="-342900" algn="just" fontAlgn="base">
              <a:lnSpc>
                <a:spcPct val="110000"/>
              </a:lnSpc>
              <a:spcAft>
                <a:spcPts val="550"/>
              </a:spcAft>
              <a:buClr>
                <a:srgbClr val="000000"/>
              </a:buClr>
              <a:buSzPts val="1200"/>
              <a:buFont typeface="Arial" panose="020B0604020202020204" pitchFamily="34" charset="0"/>
              <a:buChar char="–"/>
            </a:pPr>
            <a:r>
              <a:rPr lang="en-US"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Tờ 5000 đồng:  Nhà máy thuỷ điện Trị An, Đồng Nai.</a:t>
            </a:r>
            <a:endParaRPr lang="vi-VN"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27305" lvl="0" indent="-342900" algn="just" fontAlgn="base">
              <a:lnSpc>
                <a:spcPct val="110000"/>
              </a:lnSpc>
              <a:spcAft>
                <a:spcPts val="390"/>
              </a:spcAft>
              <a:buClr>
                <a:srgbClr val="000000"/>
              </a:buClr>
              <a:buSzPts val="1200"/>
              <a:buFont typeface="Arial" panose="020B0604020202020204" pitchFamily="34" charset="0"/>
              <a:buChar char="–"/>
            </a:pPr>
            <a:r>
              <a:rPr lang="en-US"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Tờ 10.000 đồng: Mỏ dầu Bạch Hổ.</a:t>
            </a:r>
            <a:endParaRPr lang="vi-VN"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27305" lvl="0" indent="-342900" algn="just" fontAlgn="base">
              <a:lnSpc>
                <a:spcPct val="110000"/>
              </a:lnSpc>
              <a:spcAft>
                <a:spcPts val="390"/>
              </a:spcAft>
              <a:buClr>
                <a:srgbClr val="000000"/>
              </a:buClr>
              <a:buSzPts val="1200"/>
              <a:buFont typeface="Arial" panose="020B0604020202020204" pitchFamily="34" charset="0"/>
              <a:buChar char="–"/>
            </a:pPr>
            <a:r>
              <a:rPr lang="en-US"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Tờ 50.000 đồng: Nghênh Lương Đình và Phú Văn Lâu, Huế.</a:t>
            </a:r>
            <a:endParaRPr lang="vi-VN"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27305" lvl="0" indent="-342900" algn="just" fontAlgn="base">
              <a:lnSpc>
                <a:spcPct val="110000"/>
              </a:lnSpc>
              <a:spcAft>
                <a:spcPts val="390"/>
              </a:spcAft>
              <a:buClr>
                <a:srgbClr val="000000"/>
              </a:buClr>
              <a:buSzPts val="1200"/>
              <a:buFont typeface="Arial" panose="020B0604020202020204" pitchFamily="34" charset="0"/>
              <a:buChar char="–"/>
            </a:pPr>
            <a:r>
              <a:rPr lang="en-US"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Tờ 100.000 đồng: Khuê Văn Các, Văn Miếu Quốc Tử Giám, Hà Nội.</a:t>
            </a:r>
            <a:endParaRPr lang="vi-VN"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27305" lvl="0" indent="-342900" algn="just" fontAlgn="base">
              <a:lnSpc>
                <a:spcPct val="110000"/>
              </a:lnSpc>
              <a:spcAft>
                <a:spcPts val="390"/>
              </a:spcAft>
              <a:buClr>
                <a:srgbClr val="000000"/>
              </a:buClr>
              <a:buSzPts val="1200"/>
              <a:buFont typeface="Arial" panose="020B0604020202020204" pitchFamily="34" charset="0"/>
              <a:buChar char="–"/>
            </a:pPr>
            <a:r>
              <a:rPr lang="en-US"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Tờ 200.000 đồng: Vịnh Hạ Long, Quảng Ninh.</a:t>
            </a:r>
            <a:endParaRPr lang="vi-VN" sz="1800" u="none" strike="noStrike">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r>
              <a:rPr lang="en-US" sz="1800">
                <a:effectLst/>
                <a:latin typeface="Times New Roman" panose="02020603050405020304" pitchFamily="18" charset="0"/>
                <a:ea typeface="Calibri" panose="020F0502020204030204" pitchFamily="34" charset="0"/>
              </a:rPr>
              <a:t>Tờ 500.000 đồng: Quê Bác Hồ ở làng Sen, Nam Đàn, Nghệ An.</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4FFD4-C49B-4DE4-BDB2-D4736871B2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1731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4FFD4-C49B-4DE4-BDB2-D4736871B2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63468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Times New Roman" panose="02020603050405020304" pitchFamily="18" charset="0"/>
                <a:ea typeface="Calibri" panose="020F0502020204030204" pitchFamily="34" charset="0"/>
              </a:rPr>
              <a:t>− GV gợi ý HS về nhà xung phong đi chợ cùng người thân, xin phép được tự chọn một món đồ và tự tay trả tiền cho người bán hàng, kiểm tra món đồ sau khi mua.</a:t>
            </a:r>
            <a:endParaRPr lang="en-US" dirty="0"/>
          </a:p>
        </p:txBody>
      </p:sp>
      <p:sp>
        <p:nvSpPr>
          <p:cNvPr id="4" name="Slide Number Placeholder 3"/>
          <p:cNvSpPr>
            <a:spLocks noGrp="1"/>
          </p:cNvSpPr>
          <p:nvPr>
            <p:ph type="sldNum" sz="quarter" idx="5"/>
          </p:nvPr>
        </p:nvSpPr>
        <p:spPr/>
        <p:txBody>
          <a:bodyPr/>
          <a:lstStyle/>
          <a:p>
            <a:fld id="{F62DEDC8-F581-455B-85E1-5B2F4409ED7D}" type="slidenum">
              <a:rPr lang="en-US" smtClean="0"/>
              <a:t>19</a:t>
            </a:fld>
            <a:endParaRPr lang="en-US"/>
          </a:p>
        </p:txBody>
      </p:sp>
    </p:spTree>
    <p:extLst>
      <p:ext uri="{BB962C8B-B14F-4D97-AF65-F5344CB8AC3E}">
        <p14:creationId xmlns:p14="http://schemas.microsoft.com/office/powerpoint/2010/main" val="1729925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154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0DC96-BAE7-4D90-BC42-33A0CA1BD3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995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GV mời HS quan sát các đồng tiền và giới thiệu mệnh giá, đồng thời đề nghị HS nhận xét đặc điểm khác biệt của tờ tiền đó (màu sắc, chữ số, hình ảnh được in trên tờ tiền).</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4FFD4-C49B-4DE4-BDB2-D4736871B2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1820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2797"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2797"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51679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2797"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2797"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672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2797"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2797"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10204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2797"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2797"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86021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10"/>
          </p:nvPr>
        </p:nvSpPr>
        <p:spPr/>
        <p:txBody>
          <a:bodyPr/>
          <a:lstStyle/>
          <a:p>
            <a:pPr marL="0" marR="0" lvl="0" indent="0" algn="r" defTabSz="912797"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2797"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563151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0"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86277" tIns="43142" rIns="86277" bIns="43142" rtlCol="0" anchor="ctr"/>
          <a:lstStyle/>
          <a:p>
            <a:pPr algn="ctr" defTabSz="862758" fontAlgn="base">
              <a:spcBef>
                <a:spcPct val="0"/>
              </a:spcBef>
              <a:spcAft>
                <a:spcPct val="0"/>
              </a:spcAft>
            </a:pPr>
            <a:endParaRPr lang="zh-CN" altLang="en-US" sz="1700">
              <a:solidFill>
                <a:prstClr val="white"/>
              </a:solidFill>
            </a:endParaRPr>
          </a:p>
        </p:txBody>
      </p:sp>
    </p:spTree>
    <p:extLst>
      <p:ext uri="{BB962C8B-B14F-4D97-AF65-F5344CB8AC3E}">
        <p14:creationId xmlns:p14="http://schemas.microsoft.com/office/powerpoint/2010/main" val="7059912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B6420-30C7-436E-B94E-C4769C49B56A}"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941553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BB6420-30C7-436E-B94E-C4769C49B56A}"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246471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BB6420-30C7-436E-B94E-C4769C49B56A}" type="datetimeFigureOut">
              <a:rPr lang="en-US" smtClean="0"/>
              <a:t>10/26/2021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4817486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BB6420-30C7-436E-B94E-C4769C49B56A}" type="datetimeFigureOut">
              <a:rPr lang="en-US" smtClean="0"/>
              <a:t>10/26/2021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477087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BB6420-30C7-436E-B94E-C4769C49B56A}" type="datetimeFigureOut">
              <a:rPr lang="en-US" smtClean="0"/>
              <a:t>10/26/2021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4288500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990249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281517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3403584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8344461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614803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78761442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613361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2522809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676909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5643240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10/26/2021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0370571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10/26/2021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871192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10/26/2021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3247257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7146495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424724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909862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iới thiệ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hủ đề">
            <a:extLst>
              <a:ext uri="{FF2B5EF4-FFF2-40B4-BE49-F238E27FC236}">
                <a16:creationId xmlns:a16="http://schemas.microsoft.com/office/drawing/2014/main" id="{78007B22-33A5-4E09-B943-5AFB5A8CEF4D}"/>
              </a:ext>
            </a:extLst>
          </p:cNvPr>
          <p:cNvSpPr>
            <a:spLocks noGrp="1"/>
          </p:cNvSpPr>
          <p:nvPr>
            <p:ph type="body" sz="quarter" idx="10" hasCustomPrompt="1"/>
          </p:nvPr>
        </p:nvSpPr>
        <p:spPr>
          <a:xfrm>
            <a:off x="3824445" y="999515"/>
            <a:ext cx="8367561" cy="757130"/>
          </a:xfrm>
          <a:prstGeom prst="rect">
            <a:avLst/>
          </a:prstGeom>
          <a:noFill/>
        </p:spPr>
        <p:txBody>
          <a:bodyPr wrap="square" rtlCol="0">
            <a:spAutoFit/>
          </a:bodyPr>
          <a:lstStyle>
            <a:lvl1pPr marL="0" indent="0">
              <a:buNone/>
              <a:defRPr lang="en-US" sz="4800" b="1" smtClean="0">
                <a:solidFill>
                  <a:schemeClr val="bg1"/>
                </a:solidFill>
                <a:effectLst>
                  <a:outerShdw blurRad="50800" dist="38100" dir="5400000" algn="t" rotWithShape="0">
                    <a:prstClr val="black">
                      <a:alpha val="40000"/>
                    </a:prstClr>
                  </a:outerShdw>
                </a:effectLst>
                <a:latin typeface="Averta Std CY Bold" panose="00000800000000000000" pitchFamily="50" charset="0"/>
                <a:ea typeface="Arial-Rounded" panose="020B0500000000000000" pitchFamily="34" charset="0"/>
                <a:cs typeface="Arial-Rounded" panose="020B0500000000000000" pitchFamily="34" charset="0"/>
              </a:defRPr>
            </a:lvl1pPr>
            <a:lvl2pPr>
              <a:defRPr lang="en-US" sz="1800" smtClean="0"/>
            </a:lvl2pPr>
            <a:lvl3pPr>
              <a:defRPr lang="en-US" sz="1800" smtClean="0"/>
            </a:lvl3pPr>
            <a:lvl4pPr>
              <a:defRPr lang="en-US" smtClean="0"/>
            </a:lvl4pPr>
            <a:lvl5pPr>
              <a:defRPr lang="en-US"/>
            </a:lvl5pPr>
          </a:lstStyle>
          <a:p>
            <a:pPr marL="0" lvl="0"/>
            <a:r>
              <a:rPr lang="en-US"/>
              <a:t>CHỦ ĐỀ</a:t>
            </a:r>
          </a:p>
        </p:txBody>
      </p:sp>
      <p:sp>
        <p:nvSpPr>
          <p:cNvPr id="6" name="Bài học">
            <a:extLst>
              <a:ext uri="{FF2B5EF4-FFF2-40B4-BE49-F238E27FC236}">
                <a16:creationId xmlns:a16="http://schemas.microsoft.com/office/drawing/2014/main" id="{E1F1D32A-0D6D-45C8-9A6E-055A426D121D}"/>
              </a:ext>
            </a:extLst>
          </p:cNvPr>
          <p:cNvSpPr>
            <a:spLocks noGrp="1"/>
          </p:cNvSpPr>
          <p:nvPr>
            <p:ph type="body" sz="quarter" idx="11" hasCustomPrompt="1"/>
          </p:nvPr>
        </p:nvSpPr>
        <p:spPr>
          <a:xfrm>
            <a:off x="4658784" y="2207151"/>
            <a:ext cx="7533216" cy="603428"/>
          </a:xfrm>
          <a:prstGeom prst="rect">
            <a:avLst/>
          </a:prstGeom>
        </p:spPr>
        <p:txBody>
          <a:bodyPr spcFirstLastPara="1" wrap="square" lIns="91425" tIns="91425" rIns="91425" bIns="91425" anchor="ctr" anchorCtr="0">
            <a:noAutofit/>
          </a:bodyPr>
          <a:lstStyle>
            <a:lvl1pPr marL="0" indent="0">
              <a:buFontTx/>
              <a:buNone/>
              <a:defRPr lang="en-US" sz="5600" b="1" baseline="0">
                <a:solidFill>
                  <a:schemeClr val="bg1"/>
                </a:solidFill>
                <a:effectLst>
                  <a:outerShdw blurRad="50800" dist="38100" dir="5400000" algn="t" rotWithShape="0">
                    <a:prstClr val="black">
                      <a:alpha val="40000"/>
                    </a:prstClr>
                  </a:outerShdw>
                </a:effectLst>
                <a:latin typeface="Quicksand Medium" pitchFamily="2" charset="0"/>
                <a:ea typeface="Arial-Rounded" panose="020B0500000000000000" pitchFamily="34" charset="0"/>
                <a:cs typeface="Arial-SGK-TV" pitchFamily="2" charset="0"/>
              </a:defRPr>
            </a:lvl1pPr>
          </a:lstStyle>
          <a:p>
            <a:pPr marL="0" lvl="0">
              <a:spcBef>
                <a:spcPct val="0"/>
              </a:spcBef>
              <a:buNone/>
            </a:pPr>
            <a:r>
              <a:rPr lang="en-US"/>
              <a:t>Bài</a:t>
            </a:r>
          </a:p>
        </p:txBody>
      </p:sp>
      <p:sp>
        <p:nvSpPr>
          <p:cNvPr id="3" name="Hình">
            <a:extLst>
              <a:ext uri="{FF2B5EF4-FFF2-40B4-BE49-F238E27FC236}">
                <a16:creationId xmlns:a16="http://schemas.microsoft.com/office/drawing/2014/main" id="{029A8592-CE8C-4050-B1DF-491E7652F223}"/>
              </a:ext>
            </a:extLst>
          </p:cNvPr>
          <p:cNvSpPr>
            <a:spLocks noGrp="1"/>
          </p:cNvSpPr>
          <p:nvPr>
            <p:ph type="pic" sz="quarter" idx="12" hasCustomPrompt="1"/>
          </p:nvPr>
        </p:nvSpPr>
        <p:spPr>
          <a:xfrm>
            <a:off x="0" y="2517922"/>
            <a:ext cx="3962400" cy="4340087"/>
          </a:xfrm>
          <a:prstGeom prst="rect">
            <a:avLst/>
          </a:prstGeom>
        </p:spPr>
        <p:txBody>
          <a:bodyPr/>
          <a:lstStyle>
            <a:lvl1pPr marL="0" indent="0">
              <a:buNone/>
              <a:defRPr/>
            </a:lvl1pPr>
          </a:lstStyle>
          <a:p>
            <a:r>
              <a:rPr lang="en-US"/>
              <a:t>hình ảnh</a:t>
            </a:r>
          </a:p>
        </p:txBody>
      </p:sp>
    </p:spTree>
    <p:extLst>
      <p:ext uri="{BB962C8B-B14F-4D97-AF65-F5344CB8AC3E}">
        <p14:creationId xmlns:p14="http://schemas.microsoft.com/office/powerpoint/2010/main" val="3014746534"/>
      </p:ext>
    </p:extLst>
  </p:cSld>
  <p:clrMapOvr>
    <a:masterClrMapping/>
  </p:clrMapOvr>
  <mc:AlternateContent xmlns:mc="http://schemas.openxmlformats.org/markup-compatibility/2006" xmlns:p14="http://schemas.microsoft.com/office/powerpoint/2010/main">
    <mc:Choice Requires="p14">
      <p:transition spd="slow" p14:dur="30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500"/>
                                        <p:tgtEl>
                                          <p:spTgt spid="5">
                                            <p:txEl>
                                              <p:pRg st="0" end="0"/>
                                            </p:txEl>
                                          </p:spTgt>
                                        </p:tgtEl>
                                      </p:cBhvr>
                                    </p:animEffect>
                                    <p:anim calcmode="lin" valueType="num">
                                      <p:cBhvr>
                                        <p:cTn id="12" dur="1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3" dur="1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42"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1500"/>
                        <p:tgtEl>
                          <p:spTgt spid="5"/>
                        </p:tgtEl>
                      </p:cBhvr>
                    </p:animEffect>
                    <p:anim calcmode="lin" valueType="num">
                      <p:cBhvr>
                        <p:cTn dur="1500" fill="hold"/>
                        <p:tgtEl>
                          <p:spTgt spid="5"/>
                        </p:tgtEl>
                        <p:attrNameLst>
                          <p:attrName>ppt_x</p:attrName>
                        </p:attrNameLst>
                      </p:cBhvr>
                      <p:tavLst>
                        <p:tav tm="0">
                          <p:val>
                            <p:strVal val="#ppt_x"/>
                          </p:val>
                        </p:tav>
                        <p:tav tm="100000">
                          <p:val>
                            <p:strVal val="#ppt_x"/>
                          </p:val>
                        </p:tav>
                      </p:tavLst>
                    </p:anim>
                    <p:anim calcmode="lin" valueType="num">
                      <p:cBhvr>
                        <p:cTn dur="1500" fill="hold"/>
                        <p:tgtEl>
                          <p:spTgt spid="5"/>
                        </p:tgtEl>
                        <p:attrNameLst>
                          <p:attrName>ppt_y</p:attrName>
                        </p:attrNameLst>
                      </p:cBhvr>
                      <p:tavLst>
                        <p:tav tm="0">
                          <p:val>
                            <p:strVal val="#ppt_y+.1"/>
                          </p:val>
                        </p:tav>
                        <p:tav tm="100000">
                          <p:val>
                            <p:strVal val="#ppt_y"/>
                          </p:val>
                        </p:tav>
                      </p:tavLst>
                    </p:anim>
                  </p:childTnLst>
                </p:cTn>
              </p:par>
            </p:tnLst>
          </p:tmpl>
        </p:tmplLst>
      </p:bldP>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1500"/>
                        <p:tgtEl>
                          <p:spTgt spid="6"/>
                        </p:tgtEl>
                      </p:cBhvr>
                    </p:animEffect>
                  </p:childTnLst>
                </p:cTn>
              </p:par>
            </p:tnLst>
          </p:tmpl>
        </p:tmplLst>
      </p:bldP>
      <p:bldP spid="3"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4994303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42163B-FD22-419C-BBA6-CB9777F35E3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2477CF9-864C-4360-B99A-637B2D799E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67DC3595-65EF-4694-A8D4-9B34A1C3E8C7}"/>
              </a:ext>
            </a:extLst>
          </p:cNvPr>
          <p:cNvSpPr>
            <a:spLocks noGrp="1"/>
          </p:cNvSpPr>
          <p:nvPr>
            <p:ph type="dt" sz="half" idx="10"/>
          </p:nvPr>
        </p:nvSpPr>
        <p:spPr/>
        <p:txBody>
          <a:bodyPr/>
          <a:lstStyle/>
          <a:p>
            <a:fld id="{D0895825-7B37-42F5-9075-3BE9DC30402E}" type="datetimeFigureOut">
              <a:rPr lang="zh-CN" altLang="en-US" smtClean="0"/>
              <a:t>2021/10/26</a:t>
            </a:fld>
            <a:endParaRPr lang="zh-CN" altLang="en-US"/>
          </a:p>
        </p:txBody>
      </p:sp>
      <p:sp>
        <p:nvSpPr>
          <p:cNvPr id="5" name="页脚占位符 4">
            <a:extLst>
              <a:ext uri="{FF2B5EF4-FFF2-40B4-BE49-F238E27FC236}">
                <a16:creationId xmlns:a16="http://schemas.microsoft.com/office/drawing/2014/main" id="{6187FE9A-A440-41FF-BA7E-816A82B1893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A803C39-207C-4609-9ECB-2A51588EA819}"/>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622397065"/>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ABA4B8-CEA6-4724-9068-9A6DBF44024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7FB3083-AB69-4F21-934C-14A88787A881}"/>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C29F189-3146-4164-87CE-0144BF6B703B}"/>
              </a:ext>
            </a:extLst>
          </p:cNvPr>
          <p:cNvSpPr>
            <a:spLocks noGrp="1"/>
          </p:cNvSpPr>
          <p:nvPr>
            <p:ph type="dt" sz="half" idx="10"/>
          </p:nvPr>
        </p:nvSpPr>
        <p:spPr/>
        <p:txBody>
          <a:bodyPr/>
          <a:lstStyle/>
          <a:p>
            <a:fld id="{D0895825-7B37-42F5-9075-3BE9DC30402E}" type="datetimeFigureOut">
              <a:rPr lang="zh-CN" altLang="en-US" smtClean="0"/>
              <a:t>2021/10/26</a:t>
            </a:fld>
            <a:endParaRPr lang="zh-CN" altLang="en-US"/>
          </a:p>
        </p:txBody>
      </p:sp>
      <p:sp>
        <p:nvSpPr>
          <p:cNvPr id="5" name="页脚占位符 4">
            <a:extLst>
              <a:ext uri="{FF2B5EF4-FFF2-40B4-BE49-F238E27FC236}">
                <a16:creationId xmlns:a16="http://schemas.microsoft.com/office/drawing/2014/main" id="{4EA3F472-21CA-491B-B181-B6ADC32672D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A66058F-DC23-43FF-86B0-7C464650BA47}"/>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2058537122"/>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6CD300-B375-449D-82E1-EA0BA19FF3B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5E3CEEB-D602-4947-A0A0-E4D4CBDD5C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A7063B1-A6BC-45C4-99BD-8127A5AFC304}"/>
              </a:ext>
            </a:extLst>
          </p:cNvPr>
          <p:cNvSpPr>
            <a:spLocks noGrp="1"/>
          </p:cNvSpPr>
          <p:nvPr>
            <p:ph type="dt" sz="half" idx="10"/>
          </p:nvPr>
        </p:nvSpPr>
        <p:spPr/>
        <p:txBody>
          <a:bodyPr/>
          <a:lstStyle/>
          <a:p>
            <a:fld id="{D0895825-7B37-42F5-9075-3BE9DC30402E}" type="datetimeFigureOut">
              <a:rPr lang="zh-CN" altLang="en-US" smtClean="0"/>
              <a:t>2021/10/26</a:t>
            </a:fld>
            <a:endParaRPr lang="zh-CN" altLang="en-US"/>
          </a:p>
        </p:txBody>
      </p:sp>
      <p:sp>
        <p:nvSpPr>
          <p:cNvPr id="5" name="页脚占位符 4">
            <a:extLst>
              <a:ext uri="{FF2B5EF4-FFF2-40B4-BE49-F238E27FC236}">
                <a16:creationId xmlns:a16="http://schemas.microsoft.com/office/drawing/2014/main" id="{9E2A91E5-AB00-4475-B860-79DEA23A456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988DE88-38DE-4A72-8060-1B5C5FAB45C5}"/>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3268992713"/>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A4D8F8-DA83-45AD-A98D-40750A04ED3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F28205F-10DC-43AB-84CC-CC99B07A48E8}"/>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3FED303-BA22-4F56-8B26-0FFE1C47F0FC}"/>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AD0A593-00D2-4ED1-82B7-8BD2211E184D}"/>
              </a:ext>
            </a:extLst>
          </p:cNvPr>
          <p:cNvSpPr>
            <a:spLocks noGrp="1"/>
          </p:cNvSpPr>
          <p:nvPr>
            <p:ph type="dt" sz="half" idx="10"/>
          </p:nvPr>
        </p:nvSpPr>
        <p:spPr/>
        <p:txBody>
          <a:bodyPr/>
          <a:lstStyle/>
          <a:p>
            <a:fld id="{D0895825-7B37-42F5-9075-3BE9DC30402E}" type="datetimeFigureOut">
              <a:rPr lang="zh-CN" altLang="en-US" smtClean="0"/>
              <a:t>2021/10/26</a:t>
            </a:fld>
            <a:endParaRPr lang="zh-CN" altLang="en-US"/>
          </a:p>
        </p:txBody>
      </p:sp>
      <p:sp>
        <p:nvSpPr>
          <p:cNvPr id="6" name="页脚占位符 5">
            <a:extLst>
              <a:ext uri="{FF2B5EF4-FFF2-40B4-BE49-F238E27FC236}">
                <a16:creationId xmlns:a16="http://schemas.microsoft.com/office/drawing/2014/main" id="{529E633B-7823-4965-AC3A-75A494A9A52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F2AD9BB-8E72-444C-BBDE-B42373576927}"/>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2480803940"/>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E769E9-912E-43AC-BECA-BA18382A6CD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8629964-83FF-4829-857D-E28D69C184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F14B2E5-6D29-433A-8906-4010AC27413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CB1034F-04E1-409A-B469-F2A4F7AD08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01FAC3B-FDD0-44BF-8B23-2E2C418726F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86C5A5E-9314-4CD7-864B-5F4FA4629B82}"/>
              </a:ext>
            </a:extLst>
          </p:cNvPr>
          <p:cNvSpPr>
            <a:spLocks noGrp="1"/>
          </p:cNvSpPr>
          <p:nvPr>
            <p:ph type="dt" sz="half" idx="10"/>
          </p:nvPr>
        </p:nvSpPr>
        <p:spPr/>
        <p:txBody>
          <a:bodyPr/>
          <a:lstStyle/>
          <a:p>
            <a:fld id="{D0895825-7B37-42F5-9075-3BE9DC30402E}" type="datetimeFigureOut">
              <a:rPr lang="zh-CN" altLang="en-US" smtClean="0"/>
              <a:t>2021/10/26</a:t>
            </a:fld>
            <a:endParaRPr lang="zh-CN" altLang="en-US"/>
          </a:p>
        </p:txBody>
      </p:sp>
      <p:sp>
        <p:nvSpPr>
          <p:cNvPr id="8" name="页脚占位符 7">
            <a:extLst>
              <a:ext uri="{FF2B5EF4-FFF2-40B4-BE49-F238E27FC236}">
                <a16:creationId xmlns:a16="http://schemas.microsoft.com/office/drawing/2014/main" id="{8171DCCC-63FD-4B56-BFCA-F6E9757F69D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4C4C5626-C0F5-47CF-AE7C-DE1473EA86A9}"/>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790556709"/>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D48E6D-E096-472E-BD07-3D5B1B8D048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D4E129-EDEB-4C59-9744-8F2D8C310704}"/>
              </a:ext>
            </a:extLst>
          </p:cNvPr>
          <p:cNvSpPr>
            <a:spLocks noGrp="1"/>
          </p:cNvSpPr>
          <p:nvPr>
            <p:ph type="dt" sz="half" idx="10"/>
          </p:nvPr>
        </p:nvSpPr>
        <p:spPr/>
        <p:txBody>
          <a:bodyPr/>
          <a:lstStyle/>
          <a:p>
            <a:fld id="{D0895825-7B37-42F5-9075-3BE9DC30402E}" type="datetimeFigureOut">
              <a:rPr lang="zh-CN" altLang="en-US" smtClean="0"/>
              <a:t>2021/10/26</a:t>
            </a:fld>
            <a:endParaRPr lang="zh-CN" altLang="en-US"/>
          </a:p>
        </p:txBody>
      </p:sp>
      <p:sp>
        <p:nvSpPr>
          <p:cNvPr id="4" name="页脚占位符 3">
            <a:extLst>
              <a:ext uri="{FF2B5EF4-FFF2-40B4-BE49-F238E27FC236}">
                <a16:creationId xmlns:a16="http://schemas.microsoft.com/office/drawing/2014/main" id="{D0FCFE56-FC14-4043-827B-6C0767C77BB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DA473F6-3623-40C7-9E9A-4BC898A34D39}"/>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3551576443"/>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C3675DB-BE68-4E99-9EBA-D7787A7E9EBA}"/>
              </a:ext>
            </a:extLst>
          </p:cNvPr>
          <p:cNvSpPr>
            <a:spLocks noGrp="1"/>
          </p:cNvSpPr>
          <p:nvPr>
            <p:ph type="dt" sz="half" idx="10"/>
          </p:nvPr>
        </p:nvSpPr>
        <p:spPr/>
        <p:txBody>
          <a:bodyPr/>
          <a:lstStyle/>
          <a:p>
            <a:fld id="{D0895825-7B37-42F5-9075-3BE9DC30402E}" type="datetimeFigureOut">
              <a:rPr lang="zh-CN" altLang="en-US" smtClean="0"/>
              <a:t>2021/10/26</a:t>
            </a:fld>
            <a:endParaRPr lang="zh-CN" altLang="en-US"/>
          </a:p>
        </p:txBody>
      </p:sp>
      <p:sp>
        <p:nvSpPr>
          <p:cNvPr id="3" name="页脚占位符 2">
            <a:extLst>
              <a:ext uri="{FF2B5EF4-FFF2-40B4-BE49-F238E27FC236}">
                <a16:creationId xmlns:a16="http://schemas.microsoft.com/office/drawing/2014/main" id="{76165565-CE15-47DB-B59E-00C53DD335E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ECFC10C-27CF-49D3-ABCC-894DFE728A55}"/>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2289577062"/>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1EAE70-7F1D-479D-8822-268C1FFFB61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8E34DB8-82DD-45F1-BF65-715D2FD07C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19EDF2A-DE44-4336-AA05-51646B18B3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38054ED-485F-40FD-B058-A389D79910F2}"/>
              </a:ext>
            </a:extLst>
          </p:cNvPr>
          <p:cNvSpPr>
            <a:spLocks noGrp="1"/>
          </p:cNvSpPr>
          <p:nvPr>
            <p:ph type="dt" sz="half" idx="10"/>
          </p:nvPr>
        </p:nvSpPr>
        <p:spPr/>
        <p:txBody>
          <a:bodyPr/>
          <a:lstStyle/>
          <a:p>
            <a:fld id="{D0895825-7B37-42F5-9075-3BE9DC30402E}" type="datetimeFigureOut">
              <a:rPr lang="zh-CN" altLang="en-US" smtClean="0"/>
              <a:t>2021/10/26</a:t>
            </a:fld>
            <a:endParaRPr lang="zh-CN" altLang="en-US"/>
          </a:p>
        </p:txBody>
      </p:sp>
      <p:sp>
        <p:nvSpPr>
          <p:cNvPr id="6" name="页脚占位符 5">
            <a:extLst>
              <a:ext uri="{FF2B5EF4-FFF2-40B4-BE49-F238E27FC236}">
                <a16:creationId xmlns:a16="http://schemas.microsoft.com/office/drawing/2014/main" id="{2920485E-92B4-4395-8726-C7BDBDF8D06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DED9AD4-CCBA-42C9-8708-6E66BEE8CD66}"/>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4167704239"/>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60D5FE-ADEE-40B8-ACE0-91C766AFCDC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39820831-13CF-45D4-B7D2-A503158FE4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CEBE428-21E6-4EB3-8340-040FD629E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5789585-FFEB-4D20-8A90-45C1D2C9A223}"/>
              </a:ext>
            </a:extLst>
          </p:cNvPr>
          <p:cNvSpPr>
            <a:spLocks noGrp="1"/>
          </p:cNvSpPr>
          <p:nvPr>
            <p:ph type="dt" sz="half" idx="10"/>
          </p:nvPr>
        </p:nvSpPr>
        <p:spPr/>
        <p:txBody>
          <a:bodyPr/>
          <a:lstStyle/>
          <a:p>
            <a:fld id="{D0895825-7B37-42F5-9075-3BE9DC30402E}" type="datetimeFigureOut">
              <a:rPr lang="zh-CN" altLang="en-US" smtClean="0"/>
              <a:t>2021/10/26</a:t>
            </a:fld>
            <a:endParaRPr lang="zh-CN" altLang="en-US"/>
          </a:p>
        </p:txBody>
      </p:sp>
      <p:sp>
        <p:nvSpPr>
          <p:cNvPr id="6" name="页脚占位符 5">
            <a:extLst>
              <a:ext uri="{FF2B5EF4-FFF2-40B4-BE49-F238E27FC236}">
                <a16:creationId xmlns:a16="http://schemas.microsoft.com/office/drawing/2014/main" id="{0D018688-58A0-4816-B813-7612CFED6A0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DC2F646-191C-4DDD-9AD2-3EA65A8CB306}"/>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1588509594"/>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ếng Việt 2">
            <a:extLst>
              <a:ext uri="{FF2B5EF4-FFF2-40B4-BE49-F238E27FC236}">
                <a16:creationId xmlns:a16="http://schemas.microsoft.com/office/drawing/2014/main" id="{61E65416-D1DB-4D68-AF54-BC73B7C65757}"/>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793762936"/>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7C65E3-8765-4D8E-9475-8D66587C2A4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914012E-2441-4F52-AA3E-EF00A004687E}"/>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AC4ADB6-73D2-41AE-982B-9195607D7102}"/>
              </a:ext>
            </a:extLst>
          </p:cNvPr>
          <p:cNvSpPr>
            <a:spLocks noGrp="1"/>
          </p:cNvSpPr>
          <p:nvPr>
            <p:ph type="dt" sz="half" idx="10"/>
          </p:nvPr>
        </p:nvSpPr>
        <p:spPr/>
        <p:txBody>
          <a:bodyPr/>
          <a:lstStyle/>
          <a:p>
            <a:fld id="{D0895825-7B37-42F5-9075-3BE9DC30402E}" type="datetimeFigureOut">
              <a:rPr lang="zh-CN" altLang="en-US" smtClean="0"/>
              <a:t>2021/10/26</a:t>
            </a:fld>
            <a:endParaRPr lang="zh-CN" altLang="en-US"/>
          </a:p>
        </p:txBody>
      </p:sp>
      <p:sp>
        <p:nvSpPr>
          <p:cNvPr id="5" name="页脚占位符 4">
            <a:extLst>
              <a:ext uri="{FF2B5EF4-FFF2-40B4-BE49-F238E27FC236}">
                <a16:creationId xmlns:a16="http://schemas.microsoft.com/office/drawing/2014/main" id="{524EE861-9EFD-455A-88F2-3AB5CBE640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279D257-0D13-4700-877C-6D23F29D5730}"/>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383330315"/>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0FCDCD38-6FE3-4B50-9B09-A098E175AB98}"/>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48D92F1-2B6D-4F03-9C7F-33C533D496AA}"/>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C225F83-7BFD-41A9-AB96-77E8DC202231}"/>
              </a:ext>
            </a:extLst>
          </p:cNvPr>
          <p:cNvSpPr>
            <a:spLocks noGrp="1"/>
          </p:cNvSpPr>
          <p:nvPr>
            <p:ph type="dt" sz="half" idx="10"/>
          </p:nvPr>
        </p:nvSpPr>
        <p:spPr/>
        <p:txBody>
          <a:bodyPr/>
          <a:lstStyle/>
          <a:p>
            <a:fld id="{D0895825-7B37-42F5-9075-3BE9DC30402E}" type="datetimeFigureOut">
              <a:rPr lang="zh-CN" altLang="en-US" smtClean="0"/>
              <a:t>2021/10/26</a:t>
            </a:fld>
            <a:endParaRPr lang="zh-CN" altLang="en-US"/>
          </a:p>
        </p:txBody>
      </p:sp>
      <p:sp>
        <p:nvSpPr>
          <p:cNvPr id="5" name="页脚占位符 4">
            <a:extLst>
              <a:ext uri="{FF2B5EF4-FFF2-40B4-BE49-F238E27FC236}">
                <a16:creationId xmlns:a16="http://schemas.microsoft.com/office/drawing/2014/main" id="{A0307F57-B31D-49B8-ABDA-690B139C659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1C5696C-70BA-4E39-81C6-53BC097FB112}"/>
              </a:ext>
            </a:extLst>
          </p:cNvPr>
          <p:cNvSpPr>
            <a:spLocks noGrp="1"/>
          </p:cNvSpPr>
          <p:nvPr>
            <p:ph type="sldNum" sz="quarter" idx="12"/>
          </p:nvPr>
        </p:nvSpPr>
        <p:spPr/>
        <p:txBody>
          <a:body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942022025"/>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618711816"/>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5846055"/>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23117293"/>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9545098"/>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2326638"/>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98285310"/>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3679170"/>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49268652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ội dung bài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ếng Việt 2">
            <a:extLst>
              <a:ext uri="{FF2B5EF4-FFF2-40B4-BE49-F238E27FC236}">
                <a16:creationId xmlns:a16="http://schemas.microsoft.com/office/drawing/2014/main" id="{0E378DA4-B0E7-4F30-8358-FD934FF292EF}"/>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206903748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2338636162"/>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7061506"/>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2911268"/>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21214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675044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94157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84972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32866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130763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20956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ội dung bài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ếng Việt 2">
            <a:extLst>
              <a:ext uri="{FF2B5EF4-FFF2-40B4-BE49-F238E27FC236}">
                <a16:creationId xmlns:a16="http://schemas.microsoft.com/office/drawing/2014/main" id="{1D975FD2-A7F8-45CA-9E52-4B928F94C528}"/>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9609141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53537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94610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87349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11187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179998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21547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151028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534799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634383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4074842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ết thú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6666636"/>
      </p:ext>
    </p:extLst>
  </p:cSld>
  <p:clrMapOvr>
    <a:masterClrMapping/>
  </p:clrMapOvr>
  <mc:AlternateContent xmlns:mc="http://schemas.openxmlformats.org/markup-compatibility/2006" xmlns:p14="http://schemas.microsoft.com/office/powerpoint/2010/main">
    <mc:Choice Requires="p14">
      <p:transition spd="slow" p14:dur="3000">
        <p14:reveal/>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32003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770784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38263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94689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11520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51230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085310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508196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491068" y="319893"/>
            <a:ext cx="11226800"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62560" tIns="81280" rIns="162560" bIns="81280" numCol="1" anchor="t" anchorCtr="0" compatLnSpc="1">
            <a:prstTxWarp prst="textNoShape">
              <a:avLst/>
            </a:prstTxWarp>
          </a:bodyPr>
          <a:lstStyle/>
          <a:p>
            <a:endParaRPr lang="en-US" sz="2489"/>
          </a:p>
        </p:txBody>
      </p:sp>
    </p:spTree>
    <p:extLst>
      <p:ext uri="{BB962C8B-B14F-4D97-AF65-F5344CB8AC3E}">
        <p14:creationId xmlns:p14="http://schemas.microsoft.com/office/powerpoint/2010/main" val="2528177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1BB6420-30C7-436E-B94E-C4769C49B56A}"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4290512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0616249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3.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7.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5.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image" Target="../media/image9.jpe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6.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slideLayout" Target="../slideLayouts/slideLayout78.xml"/><Relationship Id="rId3" Type="http://schemas.openxmlformats.org/officeDocument/2006/relationships/slideLayout" Target="../slideLayouts/slideLayout55.xml"/><Relationship Id="rId21" Type="http://schemas.openxmlformats.org/officeDocument/2006/relationships/slideLayout" Target="../slideLayouts/slideLayout73.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slideLayout" Target="../slideLayouts/slideLayout77.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24" Type="http://schemas.openxmlformats.org/officeDocument/2006/relationships/slideLayout" Target="../slideLayouts/slideLayout76.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400" y="365793"/>
            <a:ext cx="10515225" cy="1324638"/>
          </a:xfrm>
          <a:prstGeom prst="rect">
            <a:avLst/>
          </a:prstGeom>
        </p:spPr>
        <p:txBody>
          <a:bodyPr vert="horz" lIns="86277" tIns="43142" rIns="86277" bIns="43142" rtlCol="0" anchor="ctr">
            <a:normAutofit/>
          </a:bodyPr>
          <a:lstStyle/>
          <a:p>
            <a:r>
              <a:rPr lang="zh-CN" altLang="en-US"/>
              <a:t>单击此处编辑母版标题样式</a:t>
            </a:r>
          </a:p>
        </p:txBody>
      </p:sp>
      <p:sp>
        <p:nvSpPr>
          <p:cNvPr id="3" name="文本占位符 2"/>
          <p:cNvSpPr>
            <a:spLocks noGrp="1"/>
          </p:cNvSpPr>
          <p:nvPr>
            <p:ph type="body" idx="1"/>
          </p:nvPr>
        </p:nvSpPr>
        <p:spPr>
          <a:xfrm>
            <a:off x="838400" y="1825901"/>
            <a:ext cx="10515225" cy="4351729"/>
          </a:xfrm>
          <a:prstGeom prst="rect">
            <a:avLst/>
          </a:prstGeom>
        </p:spPr>
        <p:txBody>
          <a:bodyPr vert="horz" lIns="86277" tIns="43142" rIns="86277" bIns="43142"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432" y="6356775"/>
            <a:ext cx="2742448" cy="364276"/>
          </a:xfrm>
          <a:prstGeom prst="rect">
            <a:avLst/>
          </a:prstGeom>
        </p:spPr>
        <p:txBody>
          <a:bodyPr vert="horz" lIns="86277" tIns="43142" rIns="86277" bIns="43142" rtlCol="0" anchor="ctr"/>
          <a:lstStyle>
            <a:lvl1pPr algn="l">
              <a:defRPr sz="1000">
                <a:solidFill>
                  <a:schemeClr val="tx1">
                    <a:tint val="75000"/>
                  </a:schemeClr>
                </a:solidFill>
              </a:defRPr>
            </a:lvl1pPr>
          </a:lstStyle>
          <a:p>
            <a:pPr defTabSz="862758" fontAlgn="base">
              <a:spcBef>
                <a:spcPct val="0"/>
              </a:spcBef>
              <a:spcAft>
                <a:spcPct val="0"/>
              </a:spcAft>
            </a:pPr>
            <a:fld id="{43A93E93-166D-47F5-9EF1-ACEABE24AEEA}" type="datetimeFigureOut">
              <a:rPr lang="zh-CN" altLang="en-US" smtClean="0">
                <a:solidFill>
                  <a:prstClr val="black">
                    <a:tint val="75000"/>
                  </a:prstClr>
                </a:solidFill>
              </a:rPr>
              <a:pPr defTabSz="862758" fontAlgn="base">
                <a:spcBef>
                  <a:spcPct val="0"/>
                </a:spcBef>
                <a:spcAft>
                  <a:spcPct val="0"/>
                </a:spcAft>
              </a:pPr>
              <a:t>2021/10/26</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423" y="6356775"/>
            <a:ext cx="4115176" cy="364276"/>
          </a:xfrm>
          <a:prstGeom prst="rect">
            <a:avLst/>
          </a:prstGeom>
        </p:spPr>
        <p:txBody>
          <a:bodyPr vert="horz" lIns="86277" tIns="43142" rIns="86277" bIns="43142" rtlCol="0" anchor="ctr"/>
          <a:lstStyle>
            <a:lvl1pPr algn="ctr">
              <a:defRPr sz="1000">
                <a:solidFill>
                  <a:schemeClr val="tx1">
                    <a:tint val="75000"/>
                  </a:schemeClr>
                </a:solidFill>
              </a:defRPr>
            </a:lvl1pPr>
          </a:lstStyle>
          <a:p>
            <a:pPr defTabSz="862758" fontAlgn="base">
              <a:spcBef>
                <a:spcPct val="0"/>
              </a:spcBef>
              <a:spcAft>
                <a:spcPct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1209" y="6356775"/>
            <a:ext cx="2742448" cy="364276"/>
          </a:xfrm>
          <a:prstGeom prst="rect">
            <a:avLst/>
          </a:prstGeom>
        </p:spPr>
        <p:txBody>
          <a:bodyPr vert="horz" lIns="86277" tIns="43142" rIns="86277" bIns="43142" rtlCol="0" anchor="ctr"/>
          <a:lstStyle>
            <a:lvl1pPr algn="r">
              <a:defRPr sz="1000">
                <a:solidFill>
                  <a:schemeClr val="tx1">
                    <a:tint val="75000"/>
                  </a:schemeClr>
                </a:solidFill>
              </a:defRPr>
            </a:lvl1pPr>
          </a:lstStyle>
          <a:p>
            <a:pPr defTabSz="862758" fontAlgn="base">
              <a:spcBef>
                <a:spcPct val="0"/>
              </a:spcBef>
              <a:spcAft>
                <a:spcPct val="0"/>
              </a:spcAft>
            </a:pPr>
            <a:fld id="{118D5ACA-62CA-46DB-AD6B-12EDD6D51A23}" type="slidenum">
              <a:rPr lang="zh-CN" altLang="en-US" smtClean="0">
                <a:solidFill>
                  <a:prstClr val="black">
                    <a:tint val="75000"/>
                  </a:prstClr>
                </a:solidFill>
              </a:rPr>
              <a:pPr defTabSz="862758" fontAlgn="base">
                <a:spcBef>
                  <a:spcPct val="0"/>
                </a:spcBef>
                <a:spcAft>
                  <a:spcPct val="0"/>
                </a:spcAft>
              </a:pPr>
              <a:t>‹#›</a:t>
            </a:fld>
            <a:endParaRPr lang="zh-CN" altLang="en-US">
              <a:solidFill>
                <a:prstClr val="black">
                  <a:tint val="75000"/>
                </a:prstClr>
              </a:solidFill>
            </a:endParaRPr>
          </a:p>
        </p:txBody>
      </p:sp>
    </p:spTree>
    <p:extLst>
      <p:ext uri="{BB962C8B-B14F-4D97-AF65-F5344CB8AC3E}">
        <p14:creationId xmlns:p14="http://schemas.microsoft.com/office/powerpoint/2010/main" val="3621097860"/>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l" defTabSz="862758" rtl="0" eaLnBrk="1" latinLnBrk="0" hangingPunct="1">
        <a:lnSpc>
          <a:spcPct val="90000"/>
        </a:lnSpc>
        <a:spcBef>
          <a:spcPct val="0"/>
        </a:spcBef>
        <a:buNone/>
        <a:defRPr sz="4300" kern="1200">
          <a:solidFill>
            <a:schemeClr val="tx1"/>
          </a:solidFill>
          <a:latin typeface="+mj-lt"/>
          <a:ea typeface="+mj-ea"/>
          <a:cs typeface="+mj-cs"/>
        </a:defRPr>
      </a:lvl1pPr>
    </p:titleStyle>
    <p:bodyStyle>
      <a:lvl1pPr marL="215686" indent="-215686" algn="l" defTabSz="862758" rtl="0" eaLnBrk="1" latinLnBrk="0" hangingPunct="1">
        <a:lnSpc>
          <a:spcPct val="90000"/>
        </a:lnSpc>
        <a:spcBef>
          <a:spcPts val="947"/>
        </a:spcBef>
        <a:buFont typeface="Arial" panose="020B0604020202020204" pitchFamily="34" charset="0"/>
        <a:buChar char="•"/>
        <a:defRPr sz="2700" kern="1200">
          <a:solidFill>
            <a:schemeClr val="tx1"/>
          </a:solidFill>
          <a:latin typeface="+mn-lt"/>
          <a:ea typeface="+mn-ea"/>
          <a:cs typeface="+mn-cs"/>
        </a:defRPr>
      </a:lvl1pPr>
      <a:lvl2pPr marL="647072" indent="-215686" algn="l" defTabSz="862758" rtl="0" eaLnBrk="1" latinLnBrk="0" hangingPunct="1">
        <a:lnSpc>
          <a:spcPct val="90000"/>
        </a:lnSpc>
        <a:spcBef>
          <a:spcPts val="474"/>
        </a:spcBef>
        <a:buFont typeface="Arial" panose="020B0604020202020204" pitchFamily="34" charset="0"/>
        <a:buChar char="•"/>
        <a:defRPr sz="2300" kern="1200">
          <a:solidFill>
            <a:schemeClr val="tx1"/>
          </a:solidFill>
          <a:latin typeface="+mn-lt"/>
          <a:ea typeface="+mn-ea"/>
          <a:cs typeface="+mn-cs"/>
        </a:defRPr>
      </a:lvl2pPr>
      <a:lvl3pPr marL="1078444" indent="-215686" algn="l" defTabSz="862758" rtl="0" eaLnBrk="1" latinLnBrk="0" hangingPunct="1">
        <a:lnSpc>
          <a:spcPct val="90000"/>
        </a:lnSpc>
        <a:spcBef>
          <a:spcPts val="474"/>
        </a:spcBef>
        <a:buFont typeface="Arial" panose="020B0604020202020204" pitchFamily="34" charset="0"/>
        <a:buChar char="•"/>
        <a:defRPr sz="2000" kern="1200">
          <a:solidFill>
            <a:schemeClr val="tx1"/>
          </a:solidFill>
          <a:latin typeface="+mn-lt"/>
          <a:ea typeface="+mn-ea"/>
          <a:cs typeface="+mn-cs"/>
        </a:defRPr>
      </a:lvl3pPr>
      <a:lvl4pPr marL="1509830"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4pPr>
      <a:lvl5pPr marL="1941213"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5pPr>
      <a:lvl6pPr marL="2372587"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6pPr>
      <a:lvl7pPr marL="2803966"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7pPr>
      <a:lvl8pPr marL="3235346"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8pPr>
      <a:lvl9pPr marL="3666726" indent="-215686" algn="l" defTabSz="862758" rtl="0" eaLnBrk="1" latinLnBrk="0" hangingPunct="1">
        <a:lnSpc>
          <a:spcPct val="90000"/>
        </a:lnSpc>
        <a:spcBef>
          <a:spcPts val="474"/>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862758" rtl="0" eaLnBrk="1" latinLnBrk="0" hangingPunct="1">
        <a:defRPr sz="1800" kern="1200">
          <a:solidFill>
            <a:schemeClr val="tx1"/>
          </a:solidFill>
          <a:latin typeface="+mn-lt"/>
          <a:ea typeface="+mn-ea"/>
          <a:cs typeface="+mn-cs"/>
        </a:defRPr>
      </a:lvl1pPr>
      <a:lvl2pPr marL="431380" algn="l" defTabSz="862758" rtl="0" eaLnBrk="1" latinLnBrk="0" hangingPunct="1">
        <a:defRPr sz="1800" kern="1200">
          <a:solidFill>
            <a:schemeClr val="tx1"/>
          </a:solidFill>
          <a:latin typeface="+mn-lt"/>
          <a:ea typeface="+mn-ea"/>
          <a:cs typeface="+mn-cs"/>
        </a:defRPr>
      </a:lvl2pPr>
      <a:lvl3pPr marL="862758" algn="l" defTabSz="862758" rtl="0" eaLnBrk="1" latinLnBrk="0" hangingPunct="1">
        <a:defRPr sz="1800" kern="1200">
          <a:solidFill>
            <a:schemeClr val="tx1"/>
          </a:solidFill>
          <a:latin typeface="+mn-lt"/>
          <a:ea typeface="+mn-ea"/>
          <a:cs typeface="+mn-cs"/>
        </a:defRPr>
      </a:lvl3pPr>
      <a:lvl4pPr marL="1294141" algn="l" defTabSz="862758" rtl="0" eaLnBrk="1" latinLnBrk="0" hangingPunct="1">
        <a:defRPr sz="1800" kern="1200">
          <a:solidFill>
            <a:schemeClr val="tx1"/>
          </a:solidFill>
          <a:latin typeface="+mn-lt"/>
          <a:ea typeface="+mn-ea"/>
          <a:cs typeface="+mn-cs"/>
        </a:defRPr>
      </a:lvl4pPr>
      <a:lvl5pPr marL="1725521" algn="l" defTabSz="862758" rtl="0" eaLnBrk="1" latinLnBrk="0" hangingPunct="1">
        <a:defRPr sz="1800" kern="1200">
          <a:solidFill>
            <a:schemeClr val="tx1"/>
          </a:solidFill>
          <a:latin typeface="+mn-lt"/>
          <a:ea typeface="+mn-ea"/>
          <a:cs typeface="+mn-cs"/>
        </a:defRPr>
      </a:lvl5pPr>
      <a:lvl6pPr marL="2156896" algn="l" defTabSz="862758" rtl="0" eaLnBrk="1" latinLnBrk="0" hangingPunct="1">
        <a:defRPr sz="1800" kern="1200">
          <a:solidFill>
            <a:schemeClr val="tx1"/>
          </a:solidFill>
          <a:latin typeface="+mn-lt"/>
          <a:ea typeface="+mn-ea"/>
          <a:cs typeface="+mn-cs"/>
        </a:defRPr>
      </a:lvl6pPr>
      <a:lvl7pPr marL="2588275" algn="l" defTabSz="862758" rtl="0" eaLnBrk="1" latinLnBrk="0" hangingPunct="1">
        <a:defRPr sz="1800" kern="1200">
          <a:solidFill>
            <a:schemeClr val="tx1"/>
          </a:solidFill>
          <a:latin typeface="+mn-lt"/>
          <a:ea typeface="+mn-ea"/>
          <a:cs typeface="+mn-cs"/>
        </a:defRPr>
      </a:lvl7pPr>
      <a:lvl8pPr marL="3019657" algn="l" defTabSz="862758" rtl="0" eaLnBrk="1" latinLnBrk="0" hangingPunct="1">
        <a:defRPr sz="1800" kern="1200">
          <a:solidFill>
            <a:schemeClr val="tx1"/>
          </a:solidFill>
          <a:latin typeface="+mn-lt"/>
          <a:ea typeface="+mn-ea"/>
          <a:cs typeface="+mn-cs"/>
        </a:defRPr>
      </a:lvl8pPr>
      <a:lvl9pPr marL="3451035" algn="l" defTabSz="86275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349143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BB6420-30C7-436E-B94E-C4769C49B56A}" type="datetimeFigureOut">
              <a:rPr lang="en-US" smtClean="0"/>
              <a:t>10/26/2021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9D0D62-841A-419D-ADDC-C3945F90E9C2}" type="slidenum">
              <a:rPr lang="en-US" smtClean="0"/>
              <a:t>‹#›</a:t>
            </a:fld>
            <a:endParaRPr lang="en-US"/>
          </a:p>
        </p:txBody>
      </p:sp>
    </p:spTree>
    <p:extLst>
      <p:ext uri="{BB962C8B-B14F-4D97-AF65-F5344CB8AC3E}">
        <p14:creationId xmlns:p14="http://schemas.microsoft.com/office/powerpoint/2010/main" val="341135524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717"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10/26/2021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20055551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5219197-7749-429E-8046-5C97A52FC9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4588164-C801-483E-83F9-1CD0436F4C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BF9CB95-A4D0-4BC3-B9D6-F2F26624EC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895825-7B37-42F5-9075-3BE9DC30402E}" type="datetimeFigureOut">
              <a:rPr lang="zh-CN" altLang="en-US" smtClean="0"/>
              <a:t>2021/10/26</a:t>
            </a:fld>
            <a:endParaRPr lang="zh-CN" altLang="en-US"/>
          </a:p>
        </p:txBody>
      </p:sp>
      <p:sp>
        <p:nvSpPr>
          <p:cNvPr id="5" name="页脚占位符 4">
            <a:extLst>
              <a:ext uri="{FF2B5EF4-FFF2-40B4-BE49-F238E27FC236}">
                <a16:creationId xmlns:a16="http://schemas.microsoft.com/office/drawing/2014/main" id="{1AB0B072-7510-4736-8B2C-D29E9DB23C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3ADBE722-FB35-425B-BBDC-9A9DBF2527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939B97-B459-4F22-A909-950795163C53}" type="slidenum">
              <a:rPr lang="zh-CN" altLang="en-US" smtClean="0"/>
              <a:t>‹#›</a:t>
            </a:fld>
            <a:endParaRPr lang="zh-CN" altLang="en-US"/>
          </a:p>
        </p:txBody>
      </p:sp>
    </p:spTree>
    <p:extLst>
      <p:ext uri="{BB962C8B-B14F-4D97-AF65-F5344CB8AC3E}">
        <p14:creationId xmlns:p14="http://schemas.microsoft.com/office/powerpoint/2010/main" val="123715486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12943769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1696176096"/>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1" r:id="rId23"/>
    <p:sldLayoutId id="2147483742" r:id="rId24"/>
    <p:sldLayoutId id="2147483743" r:id="rId25"/>
    <p:sldLayoutId id="2147483744"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33.jpg"/><Relationship Id="rId4" Type="http://schemas.openxmlformats.org/officeDocument/2006/relationships/image" Target="../media/image32.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31.jpg"/><Relationship Id="rId4" Type="http://schemas.openxmlformats.org/officeDocument/2006/relationships/image" Target="../media/image30.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33.jpg"/><Relationship Id="rId4" Type="http://schemas.openxmlformats.org/officeDocument/2006/relationships/image" Target="../media/image32.jpg"/></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2.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8.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21.xml"/><Relationship Id="rId5" Type="http://schemas.openxmlformats.org/officeDocument/2006/relationships/image" Target="../media/image42.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28.jpg"/></Relationships>
</file>

<file path=ppt/slides/_rels/slide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31.jpg"/><Relationship Id="rId4" Type="http://schemas.openxmlformats.org/officeDocument/2006/relationships/image" Target="../media/image30.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1.jpg"/><Relationship Id="rId4"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t="48009"/>
          <a:stretch/>
        </p:blipFill>
        <p:spPr>
          <a:xfrm>
            <a:off x="51167" y="3910243"/>
            <a:ext cx="12140532" cy="2947775"/>
          </a:xfrm>
          <a:prstGeom prst="rect">
            <a:avLst/>
          </a:prstGeom>
        </p:spPr>
      </p:pic>
      <p:grpSp>
        <p:nvGrpSpPr>
          <p:cNvPr id="8" name="Group 7"/>
          <p:cNvGrpSpPr/>
          <p:nvPr/>
        </p:nvGrpSpPr>
        <p:grpSpPr>
          <a:xfrm>
            <a:off x="3165320" y="203868"/>
            <a:ext cx="5432660" cy="1021353"/>
            <a:chOff x="3568352" y="2594608"/>
            <a:chExt cx="5760641" cy="1195255"/>
          </a:xfrm>
        </p:grpSpPr>
        <p:sp>
          <p:nvSpPr>
            <p:cNvPr id="9" name="Wave 8"/>
            <p:cNvSpPr/>
            <p:nvPr/>
          </p:nvSpPr>
          <p:spPr>
            <a:xfrm>
              <a:off x="3568352" y="2594608"/>
              <a:ext cx="5760641" cy="1195255"/>
            </a:xfrm>
            <a:prstGeom prst="wave">
              <a:avLst/>
            </a:prstGeom>
            <a:solidFill>
              <a:srgbClr val="FFC000">
                <a:lumMod val="20000"/>
                <a:lumOff val="80000"/>
              </a:srgbClr>
            </a:solidFill>
            <a:ln w="12700" cap="flat" cmpd="sng" algn="ctr">
              <a:solidFill>
                <a:srgbClr val="5B9BD5">
                  <a:shade val="50000"/>
                </a:srgbClr>
              </a:solidFill>
              <a:prstDash val="solid"/>
              <a:miter lim="800000"/>
            </a:ln>
            <a:effectLst/>
          </p:spPr>
          <p:txBody>
            <a:bodyPr rtlCol="0" anchor="ctr"/>
            <a:lstStyle/>
            <a:p>
              <a:pPr marL="0" marR="0" lvl="0" indent="0" algn="ctr" defTabSz="912032" rtl="0" eaLnBrk="1" fontAlgn="auto" latinLnBrk="0" hangingPunct="1">
                <a:lnSpc>
                  <a:spcPct val="100000"/>
                </a:lnSpc>
                <a:spcBef>
                  <a:spcPts val="0"/>
                </a:spcBef>
                <a:spcAft>
                  <a:spcPts val="0"/>
                </a:spcAft>
                <a:buClrTx/>
                <a:buSzTx/>
                <a:buFontTx/>
                <a:buNone/>
                <a:tabLst/>
                <a:defRPr/>
              </a:pPr>
              <a:endParaRPr kumimoji="0" lang="en-US" sz="1900" b="0" i="0" u="none" strike="noStrike" kern="0" cap="none" spc="0" normalizeH="0" baseline="0" noProof="0">
                <a:ln>
                  <a:noFill/>
                </a:ln>
                <a:solidFill>
                  <a:prstClr val="white"/>
                </a:solidFill>
                <a:effectLst/>
                <a:uLnTx/>
                <a:uFillTx/>
                <a:latin typeface="Calibri"/>
                <a:ea typeface="+mn-ea"/>
                <a:cs typeface="+mn-cs"/>
              </a:endParaRPr>
            </a:p>
          </p:txBody>
        </p:sp>
        <p:sp>
          <p:nvSpPr>
            <p:cNvPr id="10" name="文本框 6"/>
            <p:cNvSpPr txBox="1">
              <a:spLocks noChangeArrowheads="1"/>
            </p:cNvSpPr>
            <p:nvPr/>
          </p:nvSpPr>
          <p:spPr bwMode="auto">
            <a:xfrm>
              <a:off x="4004766" y="2765362"/>
              <a:ext cx="4815817" cy="738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marL="0" marR="0" lvl="0" indent="0" algn="ctr" defTabSz="484176" rtl="0" eaLnBrk="1" fontAlgn="base" latinLnBrk="0" hangingPunct="1">
                <a:lnSpc>
                  <a:spcPct val="100000"/>
                </a:lnSpc>
                <a:spcBef>
                  <a:spcPct val="0"/>
                </a:spcBef>
                <a:spcAft>
                  <a:spcPct val="0"/>
                </a:spcAft>
                <a:buClrTx/>
                <a:buSzTx/>
                <a:buFontTx/>
                <a:buNone/>
                <a:tabLst/>
                <a:defRPr/>
              </a:pP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Chủ</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đề</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2: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Rèn</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nếp</a:t>
              </a:r>
              <a:r>
                <a:rPr kumimoji="0" lang="en-US" altLang="zh-CN"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rPr>
                <a:t> </a:t>
              </a:r>
              <a:r>
                <a:rPr kumimoji="0" lang="en-US" altLang="zh-CN" sz="3500" b="1" i="0" u="none" strike="noStrike" kern="0" cap="none" spc="0" normalizeH="0" baseline="0" noProof="0" dirty="0" err="1">
                  <a:ln>
                    <a:noFill/>
                  </a:ln>
                  <a:solidFill>
                    <a:prstClr val="black"/>
                  </a:solidFill>
                  <a:effectLst/>
                  <a:uLnTx/>
                  <a:uFillTx/>
                  <a:latin typeface="Calibri"/>
                  <a:ea typeface="华康海报体W12(P)" panose="040B0C00000000000000" pitchFamily="82" charset="-122"/>
                  <a:cs typeface="+mn-cs"/>
                </a:rPr>
                <a:t>sống</a:t>
              </a:r>
              <a:endParaRPr kumimoji="0" lang="zh-CN" altLang="en-US" sz="3500" b="1" i="0" u="none" strike="noStrike" kern="0" cap="none" spc="0" normalizeH="0" baseline="0" noProof="0" dirty="0">
                <a:ln>
                  <a:noFill/>
                </a:ln>
                <a:solidFill>
                  <a:prstClr val="black"/>
                </a:solidFill>
                <a:effectLst/>
                <a:uLnTx/>
                <a:uFillTx/>
                <a:latin typeface="Calibri"/>
                <a:ea typeface="华康海报体W12(P)" panose="040B0C00000000000000" pitchFamily="82" charset="-122"/>
                <a:cs typeface="+mn-cs"/>
              </a:endParaRPr>
            </a:p>
          </p:txBody>
        </p:sp>
      </p:grpSp>
      <p:sp>
        <p:nvSpPr>
          <p:cNvPr id="5" name="Rectangle 4">
            <a:extLst>
              <a:ext uri="{FF2B5EF4-FFF2-40B4-BE49-F238E27FC236}">
                <a16:creationId xmlns:a16="http://schemas.microsoft.com/office/drawing/2014/main" id="{6464D78E-15B2-409B-B792-0CF81948CF26}"/>
              </a:ext>
            </a:extLst>
          </p:cNvPr>
          <p:cNvSpPr/>
          <p:nvPr/>
        </p:nvSpPr>
        <p:spPr>
          <a:xfrm>
            <a:off x="414650" y="2022982"/>
            <a:ext cx="11362727" cy="132343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Bài</a:t>
            </a:r>
            <a:r>
              <a:rPr kumimoji="0" lang="en-US" sz="8000" b="1" i="0" u="none" strike="noStrike" kern="1200" cap="none" spc="0" normalizeH="0" baseline="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 8: </a:t>
            </a:r>
            <a:r>
              <a:rPr kumimoji="0" lang="en-US" sz="8000" b="1" i="0" u="none" strike="noStrike" kern="1200" cap="none" spc="0" normalizeH="0" baseline="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Quý</a:t>
            </a:r>
            <a:r>
              <a:rPr kumimoji="0" lang="en-US" sz="8000" b="1" i="0" u="none" strike="noStrike" kern="1200" cap="none" spc="0" normalizeH="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000" b="1" i="0" u="none" strike="noStrike" kern="1200" cap="none" spc="0" normalizeH="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trọng</a:t>
            </a:r>
            <a:r>
              <a:rPr kumimoji="0" lang="en-US" sz="8000" b="1" i="0" u="none" strike="noStrike" kern="1200" cap="none" spc="0" normalizeH="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000" b="1" i="0" u="none" strike="noStrike" kern="1200" cap="none" spc="0" normalizeH="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đồng</a:t>
            </a:r>
            <a:r>
              <a:rPr kumimoji="0" lang="en-US" sz="8000" b="1" i="0" u="none" strike="noStrike" kern="1200" cap="none" spc="0" normalizeH="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000" b="1" i="0" u="none" strike="noStrike" kern="1200" cap="none" spc="0" normalizeH="0" noProof="0" dirty="0" err="1">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rPr>
              <a:t>tiền</a:t>
            </a:r>
            <a:endParaRPr kumimoji="0" lang="en-US" sz="8000" b="1" i="0" u="none" strike="noStrike" kern="1200" cap="none" spc="0" normalizeH="0" baseline="0" noProof="0" dirty="0">
              <a:ln w="9525">
                <a:solidFill>
                  <a:prstClr val="white"/>
                </a:solidFill>
                <a:prstDash val="solid"/>
              </a:ln>
              <a:solidFill>
                <a:srgbClr val="50B34C"/>
              </a:solidFill>
              <a:effectLst>
                <a:outerShdw blurRad="12700" dist="38100" dir="2700000" algn="tl" rotWithShape="0">
                  <a:srgbClr val="50B34C">
                    <a:lumMod val="60000"/>
                    <a:lumOff val="40000"/>
                  </a:srgbClr>
                </a:outerShdw>
              </a:effectLst>
              <a:uLnTx/>
              <a:uFillTx/>
              <a:latin typeface="Calibri"/>
              <a:ea typeface="+mn-ea"/>
              <a:cs typeface="+mn-cs"/>
            </a:endParaRPr>
          </a:p>
        </p:txBody>
      </p:sp>
      <p:pic>
        <p:nvPicPr>
          <p:cNvPr id="7" name="Picture 6">
            <a:extLst>
              <a:ext uri="{FF2B5EF4-FFF2-40B4-BE49-F238E27FC236}">
                <a16:creationId xmlns:a16="http://schemas.microsoft.com/office/drawing/2014/main" id="{E76C2704-554F-4953-A415-9502FC0D7B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24729" y="-225642"/>
            <a:ext cx="2032247" cy="2032247"/>
          </a:xfrm>
          <a:prstGeom prst="rect">
            <a:avLst/>
          </a:prstGeom>
        </p:spPr>
      </p:pic>
      <p:sp>
        <p:nvSpPr>
          <p:cNvPr id="3" name="Rectangle 2">
            <a:extLst>
              <a:ext uri="{FF2B5EF4-FFF2-40B4-BE49-F238E27FC236}">
                <a16:creationId xmlns:a16="http://schemas.microsoft.com/office/drawing/2014/main" id="{D1C75772-2614-884D-9DE6-C99EBFF27380}"/>
              </a:ext>
            </a:extLst>
          </p:cNvPr>
          <p:cNvSpPr/>
          <p:nvPr/>
        </p:nvSpPr>
        <p:spPr>
          <a:xfrm>
            <a:off x="10496811" y="0"/>
            <a:ext cx="1694888" cy="15031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custDataLst>
      <p:tags r:id="rId1"/>
    </p:custDataLst>
    <p:extLst>
      <p:ext uri="{BB962C8B-B14F-4D97-AF65-F5344CB8AC3E}">
        <p14:creationId xmlns:p14="http://schemas.microsoft.com/office/powerpoint/2010/main" val="16338561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0F008F-3A33-3E4E-B7EC-CF15914B87BD}"/>
              </a:ext>
            </a:extLst>
          </p:cNvPr>
          <p:cNvSpPr/>
          <p:nvPr/>
        </p:nvSpPr>
        <p:spPr>
          <a:xfrm>
            <a:off x="441666" y="2641611"/>
            <a:ext cx="11499460" cy="954107"/>
          </a:xfrm>
          <a:prstGeom prst="rect">
            <a:avLst/>
          </a:prstGeom>
        </p:spPr>
        <p:txBody>
          <a:bodyPr wrap="square">
            <a:spAutoFit/>
          </a:bodyPr>
          <a:lstStyle/>
          <a:p>
            <a:r>
              <a:rPr lang="vi-VN" sz="2800" dirty="0">
                <a:effectLst>
                  <a:outerShdw blurRad="38100" dist="38100" dir="2700000" algn="tl">
                    <a:srgbClr val="000000">
                      <a:alpha val="43137"/>
                    </a:srgbClr>
                  </a:outerShdw>
                </a:effectLst>
                <a:latin typeface="Calibri" panose="020F0502020204030204"/>
                <a:cs typeface="iCiel Cucho" pitchFamily="50" charset="0"/>
              </a:rPr>
              <a:t>Trên các đồng tiền Việt Nam, có một</a:t>
            </a:r>
            <a:r>
              <a:rPr lang="en-US" sz="2800" dirty="0">
                <a:effectLst>
                  <a:outerShdw blurRad="38100" dist="38100" dir="2700000" algn="tl">
                    <a:srgbClr val="000000">
                      <a:alpha val="43137"/>
                    </a:srgbClr>
                  </a:outerShdw>
                </a:effectLst>
                <a:cs typeface="iCiel Cucho" pitchFamily="50" charset="0"/>
              </a:rPr>
              <a:t> </a:t>
            </a:r>
            <a:r>
              <a:rPr lang="vi-VN" sz="2800" dirty="0">
                <a:effectLst>
                  <a:outerShdw blurRad="38100" dist="38100" dir="2700000" algn="tl">
                    <a:srgbClr val="000000">
                      <a:alpha val="43137"/>
                    </a:srgbClr>
                  </a:outerShdw>
                </a:effectLst>
                <a:latin typeface="Calibri" panose="020F0502020204030204"/>
                <a:cs typeface="iCiel Cucho" pitchFamily="50" charset="0"/>
              </a:rPr>
              <a:t>mặt giống nhau: hình</a:t>
            </a:r>
            <a:r>
              <a:rPr lang="en-US" sz="2800" dirty="0">
                <a:effectLst>
                  <a:outerShdw blurRad="38100" dist="38100" dir="2700000" algn="tl">
                    <a:srgbClr val="000000">
                      <a:alpha val="43137"/>
                    </a:srgbClr>
                  </a:outerShdw>
                </a:effectLst>
                <a:cs typeface="iCiel Cucho" pitchFamily="50" charset="0"/>
              </a:rPr>
              <a:t> </a:t>
            </a:r>
            <a:r>
              <a:rPr lang="vi-VN" sz="2800" dirty="0">
                <a:effectLst>
                  <a:outerShdw blurRad="38100" dist="38100" dir="2700000" algn="tl">
                    <a:srgbClr val="000000">
                      <a:alpha val="43137"/>
                    </a:srgbClr>
                  </a:outerShdw>
                </a:effectLst>
                <a:latin typeface="Calibri" panose="020F0502020204030204"/>
                <a:cs typeface="iCiel Cucho" pitchFamily="50" charset="0"/>
              </a:rPr>
              <a:t>Bác Hồ, dòng chữ “Cộng hoà xã hội chủ nghĩa Việt</a:t>
            </a:r>
            <a:r>
              <a:rPr lang="en-US" sz="2800" dirty="0">
                <a:effectLst>
                  <a:outerShdw blurRad="38100" dist="38100" dir="2700000" algn="tl">
                    <a:srgbClr val="000000">
                      <a:alpha val="43137"/>
                    </a:srgbClr>
                  </a:outerShdw>
                </a:effectLst>
                <a:cs typeface="iCiel Cucho" pitchFamily="50" charset="0"/>
              </a:rPr>
              <a:t> </a:t>
            </a:r>
            <a:r>
              <a:rPr lang="vi-VN" sz="2800" dirty="0">
                <a:effectLst>
                  <a:outerShdw blurRad="38100" dist="38100" dir="2700000" algn="tl">
                    <a:srgbClr val="000000">
                      <a:alpha val="43137"/>
                    </a:srgbClr>
                  </a:outerShdw>
                </a:effectLst>
                <a:latin typeface="Calibri" panose="020F0502020204030204"/>
                <a:cs typeface="iCiel Cucho" pitchFamily="50" charset="0"/>
              </a:rPr>
              <a:t>Nam” và mệnh giá tiền (chữ và số).</a:t>
            </a:r>
            <a:endParaRPr lang="en-VN" sz="2800" dirty="0"/>
          </a:p>
        </p:txBody>
      </p:sp>
      <p:pic>
        <p:nvPicPr>
          <p:cNvPr id="8" name="Picture 7" descr="Text&#10;&#10;Description automatically generated with medium confidence">
            <a:extLst>
              <a:ext uri="{FF2B5EF4-FFF2-40B4-BE49-F238E27FC236}">
                <a16:creationId xmlns:a16="http://schemas.microsoft.com/office/drawing/2014/main" id="{C358566F-630A-C246-A4C2-69ADD653D716}"/>
              </a:ext>
            </a:extLst>
          </p:cNvPr>
          <p:cNvPicPr>
            <a:picLocks noChangeAspect="1"/>
          </p:cNvPicPr>
          <p:nvPr/>
        </p:nvPicPr>
        <p:blipFill rotWithShape="1">
          <a:blip r:embed="rId4">
            <a:extLst>
              <a:ext uri="{28A0092B-C50C-407E-A947-70E740481C1C}">
                <a14:useLocalDpi xmlns:a14="http://schemas.microsoft.com/office/drawing/2010/main" val="0"/>
              </a:ext>
            </a:extLst>
          </a:blip>
          <a:srcRect b="49227"/>
          <a:stretch/>
        </p:blipFill>
        <p:spPr>
          <a:xfrm>
            <a:off x="441666" y="161484"/>
            <a:ext cx="4823460" cy="2418398"/>
          </a:xfrm>
          <a:prstGeom prst="rect">
            <a:avLst/>
          </a:prstGeom>
        </p:spPr>
      </p:pic>
      <p:pic>
        <p:nvPicPr>
          <p:cNvPr id="9" name="Picture 8" descr="Text, calendar&#10;&#10;Description automatically generated">
            <a:extLst>
              <a:ext uri="{FF2B5EF4-FFF2-40B4-BE49-F238E27FC236}">
                <a16:creationId xmlns:a16="http://schemas.microsoft.com/office/drawing/2014/main" id="{3A8E41B1-7728-1845-B8AF-5B3D2C895763}"/>
              </a:ext>
            </a:extLst>
          </p:cNvPr>
          <p:cNvPicPr>
            <a:picLocks noChangeAspect="1"/>
          </p:cNvPicPr>
          <p:nvPr/>
        </p:nvPicPr>
        <p:blipFill rotWithShape="1">
          <a:blip r:embed="rId5">
            <a:extLst>
              <a:ext uri="{28A0092B-C50C-407E-A947-70E740481C1C}">
                <a14:useLocalDpi xmlns:a14="http://schemas.microsoft.com/office/drawing/2010/main" val="0"/>
              </a:ext>
            </a:extLst>
          </a:blip>
          <a:srcRect l="2737" t="2511" r="2767" b="50202"/>
          <a:stretch/>
        </p:blipFill>
        <p:spPr>
          <a:xfrm>
            <a:off x="6191396" y="223213"/>
            <a:ext cx="4823460" cy="2418398"/>
          </a:xfrm>
          <a:prstGeom prst="rect">
            <a:avLst/>
          </a:prstGeom>
        </p:spPr>
      </p:pic>
      <p:sp>
        <p:nvSpPr>
          <p:cNvPr id="14" name="Rectangle 13">
            <a:extLst>
              <a:ext uri="{FF2B5EF4-FFF2-40B4-BE49-F238E27FC236}">
                <a16:creationId xmlns:a16="http://schemas.microsoft.com/office/drawing/2014/main" id="{1595D475-CE01-9447-A9DA-8E31BDDCE0EF}"/>
              </a:ext>
            </a:extLst>
          </p:cNvPr>
          <p:cNvSpPr/>
          <p:nvPr/>
        </p:nvSpPr>
        <p:spPr>
          <a:xfrm>
            <a:off x="576775" y="5966453"/>
            <a:ext cx="11499460" cy="954107"/>
          </a:xfrm>
          <a:prstGeom prst="rect">
            <a:avLst/>
          </a:prstGeom>
        </p:spPr>
        <p:txBody>
          <a:bodyPr wrap="square">
            <a:spAutoFit/>
          </a:bodyPr>
          <a:lstStyle/>
          <a:p>
            <a:r>
              <a:rPr lang="vi-VN" sz="2800" dirty="0">
                <a:effectLst>
                  <a:outerShdw blurRad="38100" dist="38100" dir="2700000" algn="tl">
                    <a:srgbClr val="000000">
                      <a:alpha val="43137"/>
                    </a:srgbClr>
                  </a:outerShdw>
                </a:effectLst>
                <a:latin typeface="Calibri" panose="020F0502020204030204"/>
                <a:cs typeface="iCiel Cucho" pitchFamily="50" charset="0"/>
              </a:rPr>
              <a:t>Trên mặt khác, ngoài dòng chữ “Ngân hàng Nhà nước Việt Nam”, mệnh giá tiền</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còn</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có</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các</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hình</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ảnh</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ở</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các</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tờ</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tiền</a:t>
            </a:r>
            <a:r>
              <a:rPr lang="en-US" sz="2800" dirty="0">
                <a:effectLst>
                  <a:outerShdw blurRad="38100" dist="38100" dir="2700000" algn="tl">
                    <a:srgbClr val="000000">
                      <a:alpha val="43137"/>
                    </a:srgbClr>
                  </a:outerShdw>
                </a:effectLst>
                <a:cs typeface="iCiel Cucho" pitchFamily="50" charset="0"/>
              </a:rPr>
              <a:t>.</a:t>
            </a:r>
            <a:endParaRPr lang="en-VN" sz="2800" dirty="0"/>
          </a:p>
        </p:txBody>
      </p:sp>
      <p:pic>
        <p:nvPicPr>
          <p:cNvPr id="15" name="Picture 14" descr="Text&#10;&#10;Description automatically generated with medium confidence">
            <a:extLst>
              <a:ext uri="{FF2B5EF4-FFF2-40B4-BE49-F238E27FC236}">
                <a16:creationId xmlns:a16="http://schemas.microsoft.com/office/drawing/2014/main" id="{046BED5E-DDF8-7F48-A6E2-ED25B58D8A46}"/>
              </a:ext>
            </a:extLst>
          </p:cNvPr>
          <p:cNvPicPr>
            <a:picLocks noChangeAspect="1"/>
          </p:cNvPicPr>
          <p:nvPr/>
        </p:nvPicPr>
        <p:blipFill rotWithShape="1">
          <a:blip r:embed="rId4">
            <a:extLst>
              <a:ext uri="{28A0092B-C50C-407E-A947-70E740481C1C}">
                <a14:useLocalDpi xmlns:a14="http://schemas.microsoft.com/office/drawing/2010/main" val="0"/>
              </a:ext>
            </a:extLst>
          </a:blip>
          <a:srcRect t="49887"/>
          <a:stretch/>
        </p:blipFill>
        <p:spPr>
          <a:xfrm>
            <a:off x="576775" y="3657447"/>
            <a:ext cx="4823460" cy="2386972"/>
          </a:xfrm>
          <a:prstGeom prst="rect">
            <a:avLst/>
          </a:prstGeom>
        </p:spPr>
      </p:pic>
      <p:pic>
        <p:nvPicPr>
          <p:cNvPr id="16" name="Picture 15" descr="Text, calendar&#10;&#10;Description automatically generated">
            <a:extLst>
              <a:ext uri="{FF2B5EF4-FFF2-40B4-BE49-F238E27FC236}">
                <a16:creationId xmlns:a16="http://schemas.microsoft.com/office/drawing/2014/main" id="{31DABDA3-25DC-1E4F-B4C7-832A1F744F0F}"/>
              </a:ext>
            </a:extLst>
          </p:cNvPr>
          <p:cNvPicPr>
            <a:picLocks noChangeAspect="1"/>
          </p:cNvPicPr>
          <p:nvPr/>
        </p:nvPicPr>
        <p:blipFill rotWithShape="1">
          <a:blip r:embed="rId5">
            <a:extLst>
              <a:ext uri="{28A0092B-C50C-407E-A947-70E740481C1C}">
                <a14:useLocalDpi xmlns:a14="http://schemas.microsoft.com/office/drawing/2010/main" val="0"/>
              </a:ext>
            </a:extLst>
          </a:blip>
          <a:srcRect l="3029" t="51305" r="2184" b="3015"/>
          <a:stretch/>
        </p:blipFill>
        <p:spPr>
          <a:xfrm>
            <a:off x="6316393" y="3657448"/>
            <a:ext cx="4823460" cy="2386972"/>
          </a:xfrm>
          <a:prstGeom prst="rect">
            <a:avLst/>
          </a:prstGeom>
        </p:spPr>
      </p:pic>
    </p:spTree>
    <p:custDataLst>
      <p:tags r:id="rId1"/>
    </p:custDataLst>
    <p:extLst>
      <p:ext uri="{BB962C8B-B14F-4D97-AF65-F5344CB8AC3E}">
        <p14:creationId xmlns:p14="http://schemas.microsoft.com/office/powerpoint/2010/main" val="363356731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Picture 4" descr="Text, calendar&#10;&#10;Description automatically generated">
            <a:extLst>
              <a:ext uri="{FF2B5EF4-FFF2-40B4-BE49-F238E27FC236}">
                <a16:creationId xmlns:a16="http://schemas.microsoft.com/office/drawing/2014/main" id="{A70150D2-5935-4436-B048-C7A75080D7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75" y="339385"/>
            <a:ext cx="4762500" cy="4791075"/>
          </a:xfrm>
          <a:prstGeom prst="rect">
            <a:avLst/>
          </a:prstGeom>
        </p:spPr>
      </p:pic>
      <p:sp>
        <p:nvSpPr>
          <p:cNvPr id="2" name="Rectangle 1">
            <a:extLst>
              <a:ext uri="{FF2B5EF4-FFF2-40B4-BE49-F238E27FC236}">
                <a16:creationId xmlns:a16="http://schemas.microsoft.com/office/drawing/2014/main" id="{0262613A-BCF6-403B-B814-B84FD8ECA087}"/>
              </a:ext>
            </a:extLst>
          </p:cNvPr>
          <p:cNvSpPr/>
          <p:nvPr/>
        </p:nvSpPr>
        <p:spPr>
          <a:xfrm>
            <a:off x="475811" y="5272462"/>
            <a:ext cx="4558665" cy="1246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t>Hình</a:t>
            </a:r>
            <a:r>
              <a:rPr lang="en-US" sz="2800" dirty="0"/>
              <a:t> </a:t>
            </a:r>
            <a:r>
              <a:rPr lang="en-US" sz="2800" dirty="0" err="1"/>
              <a:t>ảnh</a:t>
            </a:r>
            <a:r>
              <a:rPr lang="en-US" sz="2800" dirty="0"/>
              <a:t> </a:t>
            </a:r>
            <a:r>
              <a:rPr lang="en-US" sz="2800" dirty="0" err="1"/>
              <a:t>khu</a:t>
            </a:r>
            <a:r>
              <a:rPr lang="en-US" sz="2800" dirty="0"/>
              <a:t> </a:t>
            </a:r>
            <a:r>
              <a:rPr lang="en-US" sz="2800" dirty="0" err="1"/>
              <a:t>cảng</a:t>
            </a:r>
            <a:r>
              <a:rPr lang="en-US" sz="2800" dirty="0"/>
              <a:t> </a:t>
            </a:r>
            <a:r>
              <a:rPr lang="en-US" sz="2800" dirty="0" err="1"/>
              <a:t>Hải</a:t>
            </a:r>
            <a:r>
              <a:rPr lang="en-US" sz="2800" dirty="0"/>
              <a:t> </a:t>
            </a:r>
            <a:r>
              <a:rPr lang="en-US" sz="2800" dirty="0" err="1"/>
              <a:t>Phòng</a:t>
            </a:r>
            <a:r>
              <a:rPr lang="en-US" sz="2800" dirty="0"/>
              <a:t> </a:t>
            </a:r>
            <a:r>
              <a:rPr lang="en-US" sz="2800" dirty="0" err="1"/>
              <a:t>với</a:t>
            </a:r>
            <a:r>
              <a:rPr lang="en-US" sz="2800" dirty="0"/>
              <a:t> </a:t>
            </a:r>
            <a:r>
              <a:rPr lang="en-US" sz="2800" dirty="0" err="1"/>
              <a:t>tàu</a:t>
            </a:r>
            <a:r>
              <a:rPr lang="en-US" sz="2800" dirty="0"/>
              <a:t> </a:t>
            </a:r>
            <a:r>
              <a:rPr lang="en-US" sz="2800" dirty="0" err="1"/>
              <a:t>thuyền</a:t>
            </a:r>
            <a:r>
              <a:rPr lang="en-US" sz="2800" dirty="0"/>
              <a:t> </a:t>
            </a:r>
            <a:r>
              <a:rPr lang="en-US" sz="2800" dirty="0" err="1"/>
              <a:t>đông</a:t>
            </a:r>
            <a:r>
              <a:rPr lang="en-US" sz="2800" dirty="0"/>
              <a:t> </a:t>
            </a:r>
            <a:r>
              <a:rPr lang="en-US" sz="2800" dirty="0" err="1"/>
              <a:t>đúc</a:t>
            </a:r>
            <a:r>
              <a:rPr lang="en-US" sz="2800" dirty="0"/>
              <a:t>.</a:t>
            </a:r>
          </a:p>
        </p:txBody>
      </p:sp>
      <p:sp>
        <p:nvSpPr>
          <p:cNvPr id="6" name="Rectangle 5">
            <a:extLst>
              <a:ext uri="{FF2B5EF4-FFF2-40B4-BE49-F238E27FC236}">
                <a16:creationId xmlns:a16="http://schemas.microsoft.com/office/drawing/2014/main" id="{5A2F6B74-E66E-4759-8200-54C3386A5278}"/>
              </a:ext>
            </a:extLst>
          </p:cNvPr>
          <p:cNvSpPr/>
          <p:nvPr/>
        </p:nvSpPr>
        <p:spPr>
          <a:xfrm>
            <a:off x="6096000" y="5272463"/>
            <a:ext cx="4558665" cy="1246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t>Vườn quốc gia Yok Đôn, Đắk Lắc</a:t>
            </a:r>
            <a:endParaRPr lang="en-US" sz="2800" dirty="0"/>
          </a:p>
        </p:txBody>
      </p:sp>
      <p:pic>
        <p:nvPicPr>
          <p:cNvPr id="8" name="Picture 7" descr="Text&#10;&#10;Description automatically generated">
            <a:extLst>
              <a:ext uri="{FF2B5EF4-FFF2-40B4-BE49-F238E27FC236}">
                <a16:creationId xmlns:a16="http://schemas.microsoft.com/office/drawing/2014/main" id="{0684577B-E2B3-D340-B3C8-DF03B4AE8DD6}"/>
              </a:ext>
            </a:extLst>
          </p:cNvPr>
          <p:cNvPicPr>
            <a:picLocks noChangeAspect="1"/>
          </p:cNvPicPr>
          <p:nvPr/>
        </p:nvPicPr>
        <p:blipFill rotWithShape="1">
          <a:blip r:embed="rId5">
            <a:extLst>
              <a:ext uri="{28A0092B-C50C-407E-A947-70E740481C1C}">
                <a14:useLocalDpi xmlns:a14="http://schemas.microsoft.com/office/drawing/2010/main" val="0"/>
              </a:ext>
            </a:extLst>
          </a:blip>
          <a:srcRect b="51638"/>
          <a:stretch/>
        </p:blipFill>
        <p:spPr>
          <a:xfrm>
            <a:off x="5960745" y="339384"/>
            <a:ext cx="4978780" cy="2393414"/>
          </a:xfrm>
          <a:prstGeom prst="rect">
            <a:avLst/>
          </a:prstGeom>
        </p:spPr>
      </p:pic>
      <p:pic>
        <p:nvPicPr>
          <p:cNvPr id="9" name="Picture 8" descr="Text&#10;&#10;Description automatically generated">
            <a:extLst>
              <a:ext uri="{FF2B5EF4-FFF2-40B4-BE49-F238E27FC236}">
                <a16:creationId xmlns:a16="http://schemas.microsoft.com/office/drawing/2014/main" id="{A749DEA3-FDF6-6442-9299-5562FFA4AB24}"/>
              </a:ext>
            </a:extLst>
          </p:cNvPr>
          <p:cNvPicPr>
            <a:picLocks noChangeAspect="1"/>
          </p:cNvPicPr>
          <p:nvPr/>
        </p:nvPicPr>
        <p:blipFill rotWithShape="1">
          <a:blip r:embed="rId5">
            <a:extLst>
              <a:ext uri="{28A0092B-C50C-407E-A947-70E740481C1C}">
                <a14:useLocalDpi xmlns:a14="http://schemas.microsoft.com/office/drawing/2010/main" val="0"/>
              </a:ext>
            </a:extLst>
          </a:blip>
          <a:srcRect t="51638"/>
          <a:stretch/>
        </p:blipFill>
        <p:spPr>
          <a:xfrm>
            <a:off x="5960745" y="2734922"/>
            <a:ext cx="4978780" cy="2393414"/>
          </a:xfrm>
          <a:prstGeom prst="rect">
            <a:avLst/>
          </a:prstGeom>
        </p:spPr>
      </p:pic>
    </p:spTree>
    <p:custDataLst>
      <p:tags r:id="rId1"/>
    </p:custDataLst>
    <p:extLst>
      <p:ext uri="{BB962C8B-B14F-4D97-AF65-F5344CB8AC3E}">
        <p14:creationId xmlns:p14="http://schemas.microsoft.com/office/powerpoint/2010/main" val="138368376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Text&#10;&#10;Description automatically generated with medium confidence">
            <a:extLst>
              <a:ext uri="{FF2B5EF4-FFF2-40B4-BE49-F238E27FC236}">
                <a16:creationId xmlns:a16="http://schemas.microsoft.com/office/drawing/2014/main" id="{088110B4-C9EA-4410-8654-E01324F0AE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277" y="46224"/>
            <a:ext cx="4823460" cy="4763167"/>
          </a:xfrm>
          <a:prstGeom prst="rect">
            <a:avLst/>
          </a:prstGeom>
        </p:spPr>
      </p:pic>
      <p:pic>
        <p:nvPicPr>
          <p:cNvPr id="8" name="Picture 7" descr="Text, calendar&#10;&#10;Description automatically generated">
            <a:extLst>
              <a:ext uri="{FF2B5EF4-FFF2-40B4-BE49-F238E27FC236}">
                <a16:creationId xmlns:a16="http://schemas.microsoft.com/office/drawing/2014/main" id="{0BD67791-3AD2-4D54-B99B-9F03564CCF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1078" y="92448"/>
            <a:ext cx="4823460" cy="4670717"/>
          </a:xfrm>
          <a:prstGeom prst="rect">
            <a:avLst/>
          </a:prstGeom>
        </p:spPr>
      </p:pic>
      <p:sp>
        <p:nvSpPr>
          <p:cNvPr id="5" name="Rectangle 4">
            <a:extLst>
              <a:ext uri="{FF2B5EF4-FFF2-40B4-BE49-F238E27FC236}">
                <a16:creationId xmlns:a16="http://schemas.microsoft.com/office/drawing/2014/main" id="{E419FA1F-9464-459D-8500-BA8B5D791ACC}"/>
              </a:ext>
            </a:extLst>
          </p:cNvPr>
          <p:cNvSpPr/>
          <p:nvPr/>
        </p:nvSpPr>
        <p:spPr>
          <a:xfrm>
            <a:off x="447675" y="4948906"/>
            <a:ext cx="4558665" cy="1246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t>Xưởng dệt Nam Định</a:t>
            </a:r>
          </a:p>
        </p:txBody>
      </p:sp>
      <p:sp>
        <p:nvSpPr>
          <p:cNvPr id="6" name="Rectangle 5">
            <a:extLst>
              <a:ext uri="{FF2B5EF4-FFF2-40B4-BE49-F238E27FC236}">
                <a16:creationId xmlns:a16="http://schemas.microsoft.com/office/drawing/2014/main" id="{5EC07ACA-A0A6-4B52-910D-B9DF48FB4732}"/>
              </a:ext>
            </a:extLst>
          </p:cNvPr>
          <p:cNvSpPr/>
          <p:nvPr/>
        </p:nvSpPr>
        <p:spPr>
          <a:xfrm>
            <a:off x="6281078" y="4931917"/>
            <a:ext cx="5102542" cy="1246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t>Nhà</a:t>
            </a:r>
            <a:r>
              <a:rPr lang="en-US" sz="3600" dirty="0"/>
              <a:t> </a:t>
            </a:r>
            <a:r>
              <a:rPr lang="en-US" sz="3600" dirty="0" err="1"/>
              <a:t>máy</a:t>
            </a:r>
            <a:r>
              <a:rPr lang="en-US" sz="3600" dirty="0"/>
              <a:t> </a:t>
            </a:r>
            <a:r>
              <a:rPr lang="en-US" sz="3600" dirty="0" err="1"/>
              <a:t>thuỷ</a:t>
            </a:r>
            <a:r>
              <a:rPr lang="en-US" sz="3600" dirty="0"/>
              <a:t> </a:t>
            </a:r>
            <a:r>
              <a:rPr lang="en-US" sz="3600" dirty="0" err="1"/>
              <a:t>điện</a:t>
            </a:r>
            <a:r>
              <a:rPr lang="en-US" sz="3600" dirty="0"/>
              <a:t> </a:t>
            </a:r>
            <a:r>
              <a:rPr lang="en-US" sz="3600" dirty="0" err="1"/>
              <a:t>Trị</a:t>
            </a:r>
            <a:r>
              <a:rPr lang="en-US" sz="3600" dirty="0"/>
              <a:t> An, </a:t>
            </a:r>
            <a:r>
              <a:rPr lang="en-US" sz="3600" dirty="0" err="1"/>
              <a:t>Đồng</a:t>
            </a:r>
            <a:r>
              <a:rPr lang="en-US" sz="3600" dirty="0"/>
              <a:t> </a:t>
            </a:r>
            <a:r>
              <a:rPr lang="en-US" sz="3600" dirty="0" err="1"/>
              <a:t>Nai</a:t>
            </a:r>
            <a:r>
              <a:rPr lang="en-US" sz="3600" dirty="0"/>
              <a:t>.</a:t>
            </a:r>
          </a:p>
        </p:txBody>
      </p:sp>
    </p:spTree>
    <p:custDataLst>
      <p:tags r:id="rId1"/>
    </p:custDataLst>
    <p:extLst>
      <p:ext uri="{BB962C8B-B14F-4D97-AF65-F5344CB8AC3E}">
        <p14:creationId xmlns:p14="http://schemas.microsoft.com/office/powerpoint/2010/main" val="23424391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9" name="Picture 8" descr="A picture containing text&#10;&#10;Description automatically generated">
            <a:extLst>
              <a:ext uri="{FF2B5EF4-FFF2-40B4-BE49-F238E27FC236}">
                <a16:creationId xmlns:a16="http://schemas.microsoft.com/office/drawing/2014/main" id="{F3678DC0-384E-4F86-AC52-DFC65EE34A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1712" y="373817"/>
            <a:ext cx="8148576" cy="5475767"/>
          </a:xfrm>
          <a:prstGeom prst="rect">
            <a:avLst/>
          </a:prstGeom>
        </p:spPr>
      </p:pic>
      <p:sp>
        <p:nvSpPr>
          <p:cNvPr id="2" name="Rectangle 1">
            <a:extLst>
              <a:ext uri="{FF2B5EF4-FFF2-40B4-BE49-F238E27FC236}">
                <a16:creationId xmlns:a16="http://schemas.microsoft.com/office/drawing/2014/main" id="{D7FB1951-3D21-4543-A052-EAB2CAF79DE6}"/>
              </a:ext>
            </a:extLst>
          </p:cNvPr>
          <p:cNvSpPr/>
          <p:nvPr/>
        </p:nvSpPr>
        <p:spPr>
          <a:xfrm>
            <a:off x="10521387" y="0"/>
            <a:ext cx="1670613" cy="1730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522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FB7053-E0F3-C64F-B4E9-584489BF7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5693BDC4-F7EE-CE49-8BB0-52C9289C32BD}"/>
              </a:ext>
            </a:extLst>
          </p:cNvPr>
          <p:cNvSpPr/>
          <p:nvPr/>
        </p:nvSpPr>
        <p:spPr>
          <a:xfrm>
            <a:off x="3585398" y="338435"/>
            <a:ext cx="7937736" cy="280076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Mở</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rộng</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và</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tổng</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kết</a:t>
            </a:r>
            <a:endPar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endParaRPr>
          </a:p>
        </p:txBody>
      </p:sp>
    </p:spTree>
    <p:extLst>
      <p:ext uri="{BB962C8B-B14F-4D97-AF65-F5344CB8AC3E}">
        <p14:creationId xmlns:p14="http://schemas.microsoft.com/office/powerpoint/2010/main" val="189192457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81010BF-3079-4606-9306-DC2C8237FC53}"/>
              </a:ext>
            </a:extLst>
          </p:cNvPr>
          <p:cNvSpPr txBox="1"/>
          <p:nvPr/>
        </p:nvSpPr>
        <p:spPr>
          <a:xfrm>
            <a:off x="1988819" y="170080"/>
            <a:ext cx="8298181" cy="646331"/>
          </a:xfrm>
          <a:prstGeom prst="rect">
            <a:avLst/>
          </a:prstGeom>
          <a:noFill/>
        </p:spPr>
        <p:txBody>
          <a:bodyPr wrap="square" rtlCol="0">
            <a:spAutoFit/>
          </a:bodyPr>
          <a:lstStyle/>
          <a:p>
            <a:pPr lvl="0" algn="ctr">
              <a:defRPr/>
            </a:pPr>
            <a:r>
              <a:rPr lang="vi-VN" sz="3600" b="1" dirty="0">
                <a:solidFill>
                  <a:srgbClr val="D2232A"/>
                </a:solidFill>
                <a:latin typeface="Calibri"/>
              </a:rPr>
              <a:t>Chơi trò Đi chợ.</a:t>
            </a:r>
            <a:endParaRPr kumimoji="0" lang="en-US" sz="36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FFF7C1AC-C80B-411C-A74F-0EE1B3544623}"/>
              </a:ext>
            </a:extLst>
          </p:cNvPr>
          <p:cNvSpPr txBox="1"/>
          <p:nvPr/>
        </p:nvSpPr>
        <p:spPr>
          <a:xfrm>
            <a:off x="506730" y="942260"/>
            <a:ext cx="11178540" cy="523220"/>
          </a:xfrm>
          <a:prstGeom prst="rect">
            <a:avLst/>
          </a:prstGeom>
          <a:noFill/>
        </p:spPr>
        <p:txBody>
          <a:bodyPr wrap="square" rtlCol="0">
            <a:spAutoFit/>
          </a:bodyPr>
          <a:lstStyle/>
          <a:p>
            <a:r>
              <a:rPr lang="en-US" sz="2800" dirty="0"/>
              <a:t>- </a:t>
            </a:r>
            <a:r>
              <a:rPr lang="en-US" sz="2800" dirty="0" err="1"/>
              <a:t>Sắm</a:t>
            </a:r>
            <a:r>
              <a:rPr lang="en-US" sz="2800" dirty="0"/>
              <a:t> </a:t>
            </a:r>
            <a:r>
              <a:rPr lang="en-US" sz="2800" dirty="0" err="1"/>
              <a:t>vai</a:t>
            </a:r>
            <a:r>
              <a:rPr lang="en-US" sz="2800" dirty="0"/>
              <a:t> </a:t>
            </a:r>
            <a:r>
              <a:rPr lang="en-US" sz="2800" dirty="0" err="1"/>
              <a:t>người</a:t>
            </a:r>
            <a:r>
              <a:rPr lang="en-US" sz="2800" dirty="0"/>
              <a:t> </a:t>
            </a:r>
            <a:r>
              <a:rPr lang="en-US" sz="2800" dirty="0" err="1"/>
              <a:t>mua</a:t>
            </a:r>
            <a:r>
              <a:rPr lang="en-US" sz="2800" dirty="0"/>
              <a:t> </a:t>
            </a:r>
            <a:r>
              <a:rPr lang="en-US" sz="2800" dirty="0" err="1"/>
              <a:t>hàng</a:t>
            </a:r>
            <a:r>
              <a:rPr lang="en-US" sz="2800" dirty="0"/>
              <a:t>, </a:t>
            </a:r>
            <a:r>
              <a:rPr lang="en-US" sz="2800" dirty="0" err="1"/>
              <a:t>người</a:t>
            </a:r>
            <a:r>
              <a:rPr lang="en-US" sz="2800" dirty="0"/>
              <a:t> </a:t>
            </a:r>
            <a:r>
              <a:rPr lang="en-US" sz="2800" dirty="0" err="1"/>
              <a:t>bán</a:t>
            </a:r>
            <a:r>
              <a:rPr lang="en-US" sz="2800" dirty="0"/>
              <a:t> </a:t>
            </a:r>
            <a:r>
              <a:rPr lang="en-US" sz="2800" dirty="0" err="1"/>
              <a:t>hàng</a:t>
            </a:r>
            <a:r>
              <a:rPr lang="en-US" sz="2800" dirty="0"/>
              <a:t> ; </a:t>
            </a:r>
            <a:r>
              <a:rPr lang="en-US" sz="2800" dirty="0" err="1"/>
              <a:t>dùng</a:t>
            </a:r>
            <a:r>
              <a:rPr lang="en-US" sz="2800" dirty="0"/>
              <a:t> </a:t>
            </a:r>
            <a:r>
              <a:rPr lang="en-US" sz="2800" dirty="0" err="1"/>
              <a:t>thẻ</a:t>
            </a:r>
            <a:r>
              <a:rPr lang="en-US" sz="2800" dirty="0"/>
              <a:t> </a:t>
            </a:r>
            <a:r>
              <a:rPr lang="en-US" sz="2800" dirty="0" err="1"/>
              <a:t>ghi</a:t>
            </a:r>
            <a:r>
              <a:rPr lang="en-US" sz="2800" dirty="0"/>
              <a:t> </a:t>
            </a:r>
            <a:r>
              <a:rPr lang="en-US" sz="2800" dirty="0" err="1"/>
              <a:t>tiền</a:t>
            </a:r>
            <a:r>
              <a:rPr lang="en-US" sz="2800" dirty="0"/>
              <a:t> </a:t>
            </a:r>
            <a:r>
              <a:rPr lang="en-US" sz="2800" dirty="0" err="1"/>
              <a:t>để</a:t>
            </a:r>
            <a:r>
              <a:rPr lang="en-US" sz="2800" dirty="0"/>
              <a:t> </a:t>
            </a:r>
            <a:r>
              <a:rPr lang="en-US" sz="2800" dirty="0" err="1"/>
              <a:t>mua</a:t>
            </a:r>
            <a:r>
              <a:rPr lang="en-US" sz="2800" dirty="0"/>
              <a:t> </a:t>
            </a:r>
            <a:r>
              <a:rPr lang="en-US" sz="2800" dirty="0" err="1"/>
              <a:t>hàng</a:t>
            </a:r>
            <a:endParaRPr lang="en-US" sz="2800" dirty="0"/>
          </a:p>
        </p:txBody>
      </p:sp>
      <p:pic>
        <p:nvPicPr>
          <p:cNvPr id="6" name="Picture 5">
            <a:extLst>
              <a:ext uri="{FF2B5EF4-FFF2-40B4-BE49-F238E27FC236}">
                <a16:creationId xmlns:a16="http://schemas.microsoft.com/office/drawing/2014/main" id="{C57FC716-8715-4BB5-817D-CAD6228861C9}"/>
              </a:ext>
            </a:extLst>
          </p:cNvPr>
          <p:cNvPicPr>
            <a:picLocks noChangeAspect="1"/>
          </p:cNvPicPr>
          <p:nvPr/>
        </p:nvPicPr>
        <p:blipFill>
          <a:blip r:embed="rId3"/>
          <a:stretch>
            <a:fillRect/>
          </a:stretch>
        </p:blipFill>
        <p:spPr>
          <a:xfrm>
            <a:off x="1988820" y="2114550"/>
            <a:ext cx="8298180" cy="3143250"/>
          </a:xfrm>
          <a:prstGeom prst="rect">
            <a:avLst/>
          </a:prstGeom>
        </p:spPr>
      </p:pic>
    </p:spTree>
    <p:extLst>
      <p:ext uri="{BB962C8B-B14F-4D97-AF65-F5344CB8AC3E}">
        <p14:creationId xmlns:p14="http://schemas.microsoft.com/office/powerpoint/2010/main" val="207633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EB1BBD1-5A04-42C7-B7AB-2E9E9A3A2C1A}"/>
              </a:ext>
            </a:extLst>
          </p:cNvPr>
          <p:cNvSpPr/>
          <p:nvPr/>
        </p:nvSpPr>
        <p:spPr>
          <a:xfrm>
            <a:off x="0" y="0"/>
            <a:ext cx="12192000" cy="6858000"/>
          </a:xfrm>
          <a:prstGeom prst="rect">
            <a:avLst/>
          </a:prstGeom>
          <a:pattFill prst="lg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6" name="图片 15">
            <a:extLst>
              <a:ext uri="{FF2B5EF4-FFF2-40B4-BE49-F238E27FC236}">
                <a16:creationId xmlns:a16="http://schemas.microsoft.com/office/drawing/2014/main" id="{5F52833C-1D66-4A11-9DFF-00AFB7148A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8840832" cy="2775097"/>
          </a:xfrm>
          <a:prstGeom prst="rect">
            <a:avLst/>
          </a:prstGeom>
        </p:spPr>
      </p:pic>
      <p:pic>
        <p:nvPicPr>
          <p:cNvPr id="10" name="图片 9">
            <a:extLst>
              <a:ext uri="{FF2B5EF4-FFF2-40B4-BE49-F238E27FC236}">
                <a16:creationId xmlns:a16="http://schemas.microsoft.com/office/drawing/2014/main" id="{C471F5D6-0ED0-484F-9E49-B8B0F5674E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63068" y="2735056"/>
            <a:ext cx="3028932" cy="3847430"/>
          </a:xfrm>
          <a:prstGeom prst="rect">
            <a:avLst/>
          </a:prstGeom>
        </p:spPr>
      </p:pic>
      <p:pic>
        <p:nvPicPr>
          <p:cNvPr id="8" name="图片 7">
            <a:extLst>
              <a:ext uri="{FF2B5EF4-FFF2-40B4-BE49-F238E27FC236}">
                <a16:creationId xmlns:a16="http://schemas.microsoft.com/office/drawing/2014/main" id="{3FF2F90E-9DEB-4BB0-B79C-E7B33D6535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70" y="4724732"/>
            <a:ext cx="2981054" cy="2238213"/>
          </a:xfrm>
          <a:prstGeom prst="rect">
            <a:avLst/>
          </a:prstGeom>
        </p:spPr>
      </p:pic>
      <p:sp>
        <p:nvSpPr>
          <p:cNvPr id="3" name="Title 2">
            <a:extLst>
              <a:ext uri="{FF2B5EF4-FFF2-40B4-BE49-F238E27FC236}">
                <a16:creationId xmlns:a16="http://schemas.microsoft.com/office/drawing/2014/main" id="{09B9A1F4-3487-4F26-BBFC-8BE9200389CA}"/>
              </a:ext>
            </a:extLst>
          </p:cNvPr>
          <p:cNvSpPr>
            <a:spLocks noGrp="1"/>
          </p:cNvSpPr>
          <p:nvPr>
            <p:ph type="title"/>
          </p:nvPr>
        </p:nvSpPr>
        <p:spPr>
          <a:xfrm>
            <a:off x="838200" y="2424351"/>
            <a:ext cx="10515600" cy="1325563"/>
          </a:xfrm>
        </p:spPr>
        <p:txBody>
          <a:bodyPr/>
          <a:lstStyle/>
          <a:p>
            <a:pPr algn="ctr"/>
            <a:r>
              <a:rPr lang="vi-VN" dirty="0">
                <a:solidFill>
                  <a:srgbClr val="0070C0"/>
                </a:solidFill>
                <a:latin typeface="Calibri" panose="020F0502020204030204" pitchFamily="34" charset="0"/>
              </a:rPr>
              <a:t>Em đã mua được món đồ nào? Vì sao em chọn mua món đồ đó?</a:t>
            </a:r>
            <a:endParaRPr lang="en-US" dirty="0">
              <a:solidFill>
                <a:srgbClr val="0070C0"/>
              </a:solidFill>
              <a:latin typeface="Calibri" panose="020F0502020204030204" pitchFamily="34" charset="0"/>
            </a:endParaRPr>
          </a:p>
        </p:txBody>
      </p:sp>
    </p:spTree>
    <p:extLst>
      <p:ext uri="{BB962C8B-B14F-4D97-AF65-F5344CB8AC3E}">
        <p14:creationId xmlns:p14="http://schemas.microsoft.com/office/powerpoint/2010/main" val="3801695058"/>
      </p:ext>
    </p:extLst>
  </p:cSld>
  <p:clrMapOvr>
    <a:masterClrMapping/>
  </p:clrMapOvr>
  <mc:AlternateContent xmlns:mc="http://schemas.openxmlformats.org/markup-compatibility/2006" xmlns:p14="http://schemas.microsoft.com/office/powerpoint/2010/main">
    <mc:Choice Requires="p14">
      <p:transition spd="slow" p14:dur="1750" advClick="0" advTm="0">
        <p14:window dir="vert"/>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750"/>
                                        <p:tgtEl>
                                          <p:spTgt spid="4"/>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750"/>
                                        <p:tgtEl>
                                          <p:spTgt spid="16"/>
                                        </p:tgtEl>
                                      </p:cBhvr>
                                    </p:animEffect>
                                  </p:childTnLst>
                                </p:cTn>
                              </p:par>
                            </p:childTnLst>
                          </p:cTn>
                        </p:par>
                        <p:par>
                          <p:cTn id="12" fill="hold">
                            <p:stCondLst>
                              <p:cond delay="1500"/>
                            </p:stCondLst>
                            <p:childTnLst>
                              <p:par>
                                <p:cTn id="13" presetID="53" presetClass="entr" presetSubtype="16"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750" fill="hold"/>
                                        <p:tgtEl>
                                          <p:spTgt spid="8"/>
                                        </p:tgtEl>
                                        <p:attrNameLst>
                                          <p:attrName>ppt_w</p:attrName>
                                        </p:attrNameLst>
                                      </p:cBhvr>
                                      <p:tavLst>
                                        <p:tav tm="0">
                                          <p:val>
                                            <p:fltVal val="0"/>
                                          </p:val>
                                        </p:tav>
                                        <p:tav tm="100000">
                                          <p:val>
                                            <p:strVal val="#ppt_w"/>
                                          </p:val>
                                        </p:tav>
                                      </p:tavLst>
                                    </p:anim>
                                    <p:anim calcmode="lin" valueType="num">
                                      <p:cBhvr>
                                        <p:cTn id="16" dur="750" fill="hold"/>
                                        <p:tgtEl>
                                          <p:spTgt spid="8"/>
                                        </p:tgtEl>
                                        <p:attrNameLst>
                                          <p:attrName>ppt_h</p:attrName>
                                        </p:attrNameLst>
                                      </p:cBhvr>
                                      <p:tavLst>
                                        <p:tav tm="0">
                                          <p:val>
                                            <p:fltVal val="0"/>
                                          </p:val>
                                        </p:tav>
                                        <p:tav tm="100000">
                                          <p:val>
                                            <p:strVal val="#ppt_h"/>
                                          </p:val>
                                        </p:tav>
                                      </p:tavLst>
                                    </p:anim>
                                    <p:animEffect transition="in" filter="fade">
                                      <p:cBhvr>
                                        <p:cTn id="17" dur="750"/>
                                        <p:tgtEl>
                                          <p:spTgt spid="8"/>
                                        </p:tgtEl>
                                      </p:cBhvr>
                                    </p:animEffect>
                                  </p:childTnLst>
                                </p:cTn>
                              </p:par>
                            </p:childTnLst>
                          </p:cTn>
                        </p:par>
                        <p:par>
                          <p:cTn id="18" fill="hold">
                            <p:stCondLst>
                              <p:cond delay="2250"/>
                            </p:stCondLst>
                            <p:childTnLst>
                              <p:par>
                                <p:cTn id="19" presetID="22" presetClass="entr" presetSubtype="4"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75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arn(inVertical)">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76803" descr="PPT素材-03">
            <a:extLst>
              <a:ext uri="{FF2B5EF4-FFF2-40B4-BE49-F238E27FC236}">
                <a16:creationId xmlns:a16="http://schemas.microsoft.com/office/drawing/2014/main" id="{88E7CF2C-029B-0546-90DD-3140C6817AFB}"/>
              </a:ext>
            </a:extLst>
          </p:cNvPr>
          <p:cNvPicPr>
            <a:picLocks noChangeAspect="1"/>
          </p:cNvPicPr>
          <p:nvPr/>
        </p:nvPicPr>
        <p:blipFill>
          <a:blip r:embed="rId2"/>
          <a:stretch>
            <a:fillRect/>
          </a:stretch>
        </p:blipFill>
        <p:spPr>
          <a:xfrm>
            <a:off x="-101600" y="0"/>
            <a:ext cx="12187767" cy="6849533"/>
          </a:xfrm>
          <a:prstGeom prst="rect">
            <a:avLst/>
          </a:prstGeom>
          <a:noFill/>
          <a:ln w="9525">
            <a:noFill/>
          </a:ln>
        </p:spPr>
      </p:pic>
      <p:sp>
        <p:nvSpPr>
          <p:cNvPr id="3" name="TextBox 2">
            <a:extLst>
              <a:ext uri="{FF2B5EF4-FFF2-40B4-BE49-F238E27FC236}">
                <a16:creationId xmlns:a16="http://schemas.microsoft.com/office/drawing/2014/main" id="{FACAB97A-BBCB-C248-B6F4-32B2BB8665EB}"/>
              </a:ext>
            </a:extLst>
          </p:cNvPr>
          <p:cNvSpPr txBox="1"/>
          <p:nvPr/>
        </p:nvSpPr>
        <p:spPr>
          <a:xfrm>
            <a:off x="2395870" y="1705947"/>
            <a:ext cx="7400260"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sng" strike="noStrike" kern="1200" cap="none" spc="0" normalizeH="0" baseline="0" noProof="0" dirty="0" err="1">
                <a:ln>
                  <a:noFill/>
                </a:ln>
                <a:solidFill>
                  <a:srgbClr val="FF0000"/>
                </a:solidFill>
                <a:effectLst/>
                <a:uLnTx/>
                <a:uFillTx/>
                <a:latin typeface="Calibri"/>
                <a:ea typeface="+mn-ea"/>
                <a:cs typeface="+mn-cs"/>
              </a:rPr>
              <a:t>Kết</a:t>
            </a:r>
            <a:r>
              <a:rPr kumimoji="0" lang="en-US" sz="4800" b="0" i="0" u="sng" strike="noStrike" kern="1200" cap="none" spc="0" normalizeH="0" baseline="0" noProof="0" dirty="0">
                <a:ln>
                  <a:noFill/>
                </a:ln>
                <a:solidFill>
                  <a:srgbClr val="FF0000"/>
                </a:solidFill>
                <a:effectLst/>
                <a:uLnTx/>
                <a:uFillTx/>
                <a:latin typeface="Calibri"/>
                <a:ea typeface="+mn-ea"/>
                <a:cs typeface="+mn-cs"/>
              </a:rPr>
              <a:t> </a:t>
            </a:r>
            <a:r>
              <a:rPr kumimoji="0" lang="en-US" sz="4800" b="0" i="0" u="sng" strike="noStrike" kern="1200" cap="none" spc="0" normalizeH="0" baseline="0" noProof="0" dirty="0" err="1">
                <a:ln>
                  <a:noFill/>
                </a:ln>
                <a:solidFill>
                  <a:srgbClr val="FF0000"/>
                </a:solidFill>
                <a:effectLst/>
                <a:uLnTx/>
                <a:uFillTx/>
                <a:latin typeface="Calibri"/>
                <a:ea typeface="+mn-ea"/>
                <a:cs typeface="+mn-cs"/>
              </a:rPr>
              <a:t>luận</a:t>
            </a:r>
            <a:endParaRPr kumimoji="0" lang="en-US" sz="4800" b="0" i="0" u="sng" strike="noStrike" kern="1200" cap="none" spc="0" normalizeH="0" baseline="0" noProof="0" dirty="0">
              <a:ln>
                <a:noFill/>
              </a:ln>
              <a:solidFill>
                <a:srgbClr val="FF0000"/>
              </a:solidFill>
              <a:effectLst/>
              <a:uLnTx/>
              <a:uFillTx/>
              <a:latin typeface="Calibri"/>
              <a:ea typeface="+mn-ea"/>
              <a:cs typeface="+mn-cs"/>
            </a:endParaRPr>
          </a:p>
          <a:p>
            <a:pPr lvl="0" algn="ctr">
              <a:defRPr/>
            </a:pPr>
            <a:r>
              <a:rPr lang="en-US" sz="3600" dirty="0">
                <a:solidFill>
                  <a:srgbClr val="8064A2"/>
                </a:solidFill>
              </a:rPr>
              <a:t>“</a:t>
            </a:r>
            <a:r>
              <a:rPr lang="en-US" sz="3600" dirty="0" err="1">
                <a:solidFill>
                  <a:srgbClr val="8064A2"/>
                </a:solidFill>
              </a:rPr>
              <a:t>Nhờ</a:t>
            </a:r>
            <a:r>
              <a:rPr lang="en-US" sz="3600" dirty="0">
                <a:solidFill>
                  <a:srgbClr val="8064A2"/>
                </a:solidFill>
              </a:rPr>
              <a:t> </a:t>
            </a:r>
            <a:r>
              <a:rPr lang="en-US" sz="3600" dirty="0" err="1">
                <a:solidFill>
                  <a:srgbClr val="8064A2"/>
                </a:solidFill>
              </a:rPr>
              <a:t>công</a:t>
            </a:r>
            <a:r>
              <a:rPr lang="en-US" sz="3600" dirty="0">
                <a:solidFill>
                  <a:srgbClr val="8064A2"/>
                </a:solidFill>
              </a:rPr>
              <a:t> </a:t>
            </a:r>
            <a:r>
              <a:rPr lang="en-US" sz="3600" dirty="0" err="1">
                <a:solidFill>
                  <a:srgbClr val="8064A2"/>
                </a:solidFill>
              </a:rPr>
              <a:t>sức</a:t>
            </a:r>
            <a:r>
              <a:rPr lang="en-US" sz="3600" dirty="0">
                <a:solidFill>
                  <a:srgbClr val="8064A2"/>
                </a:solidFill>
              </a:rPr>
              <a:t> </a:t>
            </a:r>
            <a:r>
              <a:rPr lang="en-US" sz="3600" dirty="0" err="1">
                <a:solidFill>
                  <a:srgbClr val="8064A2"/>
                </a:solidFill>
              </a:rPr>
              <a:t>lao</a:t>
            </a:r>
            <a:r>
              <a:rPr lang="en-US" sz="3600" dirty="0">
                <a:solidFill>
                  <a:srgbClr val="8064A2"/>
                </a:solidFill>
              </a:rPr>
              <a:t> </a:t>
            </a:r>
            <a:r>
              <a:rPr lang="en-US" sz="3600" dirty="0" err="1">
                <a:solidFill>
                  <a:srgbClr val="8064A2"/>
                </a:solidFill>
              </a:rPr>
              <a:t>động</a:t>
            </a:r>
            <a:endParaRPr lang="en-US" sz="3600" dirty="0">
              <a:solidFill>
                <a:srgbClr val="8064A2"/>
              </a:solidFill>
            </a:endParaRPr>
          </a:p>
          <a:p>
            <a:pPr lvl="0" algn="ctr">
              <a:defRPr/>
            </a:pPr>
            <a:r>
              <a:rPr lang="en-US" sz="3600" dirty="0" err="1">
                <a:solidFill>
                  <a:srgbClr val="8064A2"/>
                </a:solidFill>
              </a:rPr>
              <a:t>Mới</a:t>
            </a:r>
            <a:r>
              <a:rPr lang="en-US" sz="3600" dirty="0">
                <a:solidFill>
                  <a:srgbClr val="8064A2"/>
                </a:solidFill>
              </a:rPr>
              <a:t> </a:t>
            </a:r>
            <a:r>
              <a:rPr lang="en-US" sz="3600" dirty="0" err="1">
                <a:solidFill>
                  <a:srgbClr val="8064A2"/>
                </a:solidFill>
              </a:rPr>
              <a:t>làm</a:t>
            </a:r>
            <a:r>
              <a:rPr lang="en-US" sz="3600" dirty="0">
                <a:solidFill>
                  <a:srgbClr val="8064A2"/>
                </a:solidFill>
              </a:rPr>
              <a:t> ra </a:t>
            </a:r>
            <a:r>
              <a:rPr lang="en-US" sz="3600" dirty="0" err="1">
                <a:solidFill>
                  <a:srgbClr val="8064A2"/>
                </a:solidFill>
              </a:rPr>
              <a:t>đồng</a:t>
            </a:r>
            <a:r>
              <a:rPr lang="en-US" sz="3600" dirty="0">
                <a:solidFill>
                  <a:srgbClr val="8064A2"/>
                </a:solidFill>
              </a:rPr>
              <a:t> </a:t>
            </a:r>
            <a:r>
              <a:rPr lang="en-US" sz="3600" dirty="0" err="1">
                <a:solidFill>
                  <a:srgbClr val="8064A2"/>
                </a:solidFill>
              </a:rPr>
              <a:t>tiền</a:t>
            </a:r>
            <a:endParaRPr lang="en-US" sz="3600" dirty="0">
              <a:solidFill>
                <a:srgbClr val="8064A2"/>
              </a:solidFill>
            </a:endParaRPr>
          </a:p>
          <a:p>
            <a:pPr lvl="0" algn="ctr">
              <a:defRPr/>
            </a:pPr>
            <a:r>
              <a:rPr lang="en-US" sz="3600" dirty="0" err="1">
                <a:solidFill>
                  <a:srgbClr val="8064A2"/>
                </a:solidFill>
              </a:rPr>
              <a:t>Em</a:t>
            </a:r>
            <a:r>
              <a:rPr lang="en-US" sz="3600" dirty="0">
                <a:solidFill>
                  <a:srgbClr val="8064A2"/>
                </a:solidFill>
              </a:rPr>
              <a:t> </a:t>
            </a:r>
            <a:r>
              <a:rPr lang="en-US" sz="3600" dirty="0" err="1">
                <a:solidFill>
                  <a:srgbClr val="8064A2"/>
                </a:solidFill>
              </a:rPr>
              <a:t>giữ</a:t>
            </a:r>
            <a:r>
              <a:rPr lang="en-US" sz="3600" dirty="0">
                <a:solidFill>
                  <a:srgbClr val="8064A2"/>
                </a:solidFill>
              </a:rPr>
              <a:t> </a:t>
            </a:r>
            <a:r>
              <a:rPr lang="en-US" sz="3600" dirty="0" err="1">
                <a:solidFill>
                  <a:srgbClr val="8064A2"/>
                </a:solidFill>
              </a:rPr>
              <a:t>gìn</a:t>
            </a:r>
            <a:r>
              <a:rPr lang="en-US" sz="3600" dirty="0">
                <a:solidFill>
                  <a:srgbClr val="8064A2"/>
                </a:solidFill>
              </a:rPr>
              <a:t>, </a:t>
            </a:r>
            <a:r>
              <a:rPr lang="en-US" sz="3600" dirty="0" err="1">
                <a:solidFill>
                  <a:srgbClr val="8064A2"/>
                </a:solidFill>
              </a:rPr>
              <a:t>quý</a:t>
            </a:r>
            <a:r>
              <a:rPr lang="en-US" sz="3600" dirty="0">
                <a:solidFill>
                  <a:srgbClr val="8064A2"/>
                </a:solidFill>
              </a:rPr>
              <a:t> </a:t>
            </a:r>
            <a:r>
              <a:rPr lang="en-US" sz="3600" dirty="0" err="1">
                <a:solidFill>
                  <a:srgbClr val="8064A2"/>
                </a:solidFill>
              </a:rPr>
              <a:t>trọng</a:t>
            </a:r>
            <a:endParaRPr lang="en-US" sz="3600" dirty="0">
              <a:solidFill>
                <a:srgbClr val="8064A2"/>
              </a:solidFill>
            </a:endParaRPr>
          </a:p>
          <a:p>
            <a:pPr lvl="0" algn="ctr">
              <a:defRPr/>
            </a:pPr>
            <a:r>
              <a:rPr lang="en-US" sz="3600" dirty="0" err="1">
                <a:solidFill>
                  <a:srgbClr val="8064A2"/>
                </a:solidFill>
              </a:rPr>
              <a:t>Học</a:t>
            </a:r>
            <a:r>
              <a:rPr lang="en-US" sz="3600" dirty="0">
                <a:solidFill>
                  <a:srgbClr val="8064A2"/>
                </a:solidFill>
              </a:rPr>
              <a:t> </a:t>
            </a:r>
            <a:r>
              <a:rPr lang="en-US" sz="3600" dirty="0" err="1">
                <a:solidFill>
                  <a:srgbClr val="8064A2"/>
                </a:solidFill>
              </a:rPr>
              <a:t>tiêu</a:t>
            </a:r>
            <a:r>
              <a:rPr lang="en-US" sz="3600" dirty="0">
                <a:solidFill>
                  <a:srgbClr val="8064A2"/>
                </a:solidFill>
              </a:rPr>
              <a:t> </a:t>
            </a:r>
            <a:r>
              <a:rPr lang="en-US" sz="3600" dirty="0" err="1">
                <a:solidFill>
                  <a:srgbClr val="8064A2"/>
                </a:solidFill>
              </a:rPr>
              <a:t>tiền</a:t>
            </a:r>
            <a:r>
              <a:rPr lang="en-US" sz="3600" dirty="0">
                <a:solidFill>
                  <a:srgbClr val="8064A2"/>
                </a:solidFill>
              </a:rPr>
              <a:t> </a:t>
            </a:r>
            <a:r>
              <a:rPr lang="en-US" sz="3600" dirty="0" err="1">
                <a:solidFill>
                  <a:srgbClr val="8064A2"/>
                </a:solidFill>
              </a:rPr>
              <a:t>thông</a:t>
            </a:r>
            <a:r>
              <a:rPr lang="en-US" sz="3600" dirty="0">
                <a:solidFill>
                  <a:srgbClr val="8064A2"/>
                </a:solidFill>
              </a:rPr>
              <a:t> </a:t>
            </a:r>
            <a:r>
              <a:rPr lang="en-US" sz="3600" dirty="0" err="1">
                <a:solidFill>
                  <a:srgbClr val="8064A2"/>
                </a:solidFill>
              </a:rPr>
              <a:t>minh</a:t>
            </a:r>
            <a:r>
              <a:rPr lang="en-US" sz="3600" dirty="0">
                <a:solidFill>
                  <a:srgbClr val="8064A2"/>
                </a:solidFill>
              </a:rPr>
              <a:t>!”</a:t>
            </a:r>
            <a:endParaRPr kumimoji="0" lang="en-US" sz="3600" b="0" i="0" u="none" strike="noStrike" kern="1200" cap="none" spc="0" normalizeH="0" baseline="0" noProof="0" dirty="0">
              <a:ln>
                <a:noFill/>
              </a:ln>
              <a:solidFill>
                <a:srgbClr val="8064A2"/>
              </a:solidFill>
              <a:effectLst/>
              <a:uLnTx/>
              <a:uFillTx/>
              <a:latin typeface="Calibri"/>
              <a:ea typeface="+mn-ea"/>
              <a:cs typeface="+mn-cs"/>
            </a:endParaRPr>
          </a:p>
        </p:txBody>
      </p:sp>
    </p:spTree>
    <p:extLst>
      <p:ext uri="{BB962C8B-B14F-4D97-AF65-F5344CB8AC3E}">
        <p14:creationId xmlns:p14="http://schemas.microsoft.com/office/powerpoint/2010/main" val="42158369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219450" y="2171700"/>
            <a:ext cx="575310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Hoạt</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động</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về</a:t>
            </a:r>
            <a:r>
              <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nhà</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890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kgr 2">
            <a:extLst>
              <a:ext uri="{FF2B5EF4-FFF2-40B4-BE49-F238E27FC236}">
                <a16:creationId xmlns:a16="http://schemas.microsoft.com/office/drawing/2014/main" id="{A6891109-3BEE-4379-BBA4-773EFE69BA23}"/>
              </a:ext>
            </a:extLst>
          </p:cNvPr>
          <p:cNvPicPr>
            <a:picLocks noChangeAspect="1"/>
          </p:cNvPicPr>
          <p:nvPr/>
        </p:nvPicPr>
        <p:blipFill rotWithShape="1">
          <a:blip r:embed="rId3">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a16="http://schemas.microsoft.com/office/drawing/2014/main" id="{2CFB906B-C86E-4F7B-8561-CCFA1F145B7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1737705"/>
            <a:ext cx="12191999" cy="3967171"/>
          </a:xfrm>
          <a:prstGeom prst="rect">
            <a:avLst/>
          </a:prstGeom>
        </p:spPr>
      </p:pic>
      <p:pic>
        <p:nvPicPr>
          <p:cNvPr id="23" name="Mây 3">
            <a:extLst>
              <a:ext uri="{FF2B5EF4-FFF2-40B4-BE49-F238E27FC236}">
                <a16:creationId xmlns:a16="http://schemas.microsoft.com/office/drawing/2014/main" id="{AE93FE02-DB59-4C79-9595-BDB21391818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27" name="Mặt trời">
            <a:extLst>
              <a:ext uri="{FF2B5EF4-FFF2-40B4-BE49-F238E27FC236}">
                <a16:creationId xmlns:a16="http://schemas.microsoft.com/office/drawing/2014/main" id="{6636E5CD-B3A7-4E53-948D-E3AEF61E335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8" name="Bảng">
            <a:extLst>
              <a:ext uri="{FF2B5EF4-FFF2-40B4-BE49-F238E27FC236}">
                <a16:creationId xmlns:a16="http://schemas.microsoft.com/office/drawing/2014/main" id="{B01E563B-2B5B-42EE-8427-356BDB4C79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3932" y="1308292"/>
            <a:ext cx="7924136" cy="4570649"/>
          </a:xfrm>
          <a:prstGeom prst="rect">
            <a:avLst/>
          </a:prstGeom>
        </p:spPr>
      </p:pic>
      <p:pic>
        <p:nvPicPr>
          <p:cNvPr id="5" name="bkgr 1">
            <a:extLst>
              <a:ext uri="{FF2B5EF4-FFF2-40B4-BE49-F238E27FC236}">
                <a16:creationId xmlns:a16="http://schemas.microsoft.com/office/drawing/2014/main" id="{EE608529-74D9-400B-8DBC-8AA55BF44F4C}"/>
              </a:ext>
            </a:extLst>
          </p:cNvPr>
          <p:cNvPicPr>
            <a:picLocks noChangeAspect="1"/>
          </p:cNvPicPr>
          <p:nvPr/>
        </p:nvPicPr>
        <p:blipFill rotWithShape="1">
          <a:blip r:embed="rId8">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1" name="bóng bay 1">
            <a:extLst>
              <a:ext uri="{FF2B5EF4-FFF2-40B4-BE49-F238E27FC236}">
                <a16:creationId xmlns:a16="http://schemas.microsoft.com/office/drawing/2014/main" id="{7A93F8E8-0282-4159-B1C7-00A9F2E978C7}"/>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3" name="bóng bay 2">
            <a:extLst>
              <a:ext uri="{FF2B5EF4-FFF2-40B4-BE49-F238E27FC236}">
                <a16:creationId xmlns:a16="http://schemas.microsoft.com/office/drawing/2014/main" id="{22C5EFB3-49C0-4658-A0CA-CD0E4F346789}"/>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5" name="bóng bay 3">
            <a:extLst>
              <a:ext uri="{FF2B5EF4-FFF2-40B4-BE49-F238E27FC236}">
                <a16:creationId xmlns:a16="http://schemas.microsoft.com/office/drawing/2014/main" id="{BBB5CE74-F31D-4B7D-BF2E-90F5B2E105D1}"/>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a16="http://schemas.microsoft.com/office/drawing/2014/main" id="{D89CA989-BC85-4D67-8058-6CFC5AEDBA43}"/>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21" name="Mây 1">
            <a:extLst>
              <a:ext uri="{FF2B5EF4-FFF2-40B4-BE49-F238E27FC236}">
                <a16:creationId xmlns:a16="http://schemas.microsoft.com/office/drawing/2014/main" id="{7D6F8ED2-3AEC-4783-9D72-751F57811146}"/>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a16="http://schemas.microsoft.com/office/drawing/2014/main" id="{52AF4C38-29F5-4402-B531-270D2EBA04A4}"/>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5" name="Mây 4">
            <a:extLst>
              <a:ext uri="{FF2B5EF4-FFF2-40B4-BE49-F238E27FC236}">
                <a16:creationId xmlns:a16="http://schemas.microsoft.com/office/drawing/2014/main" id="{440933B4-60B6-471D-9839-79BAFAC76CB0}"/>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16" name="Luyện đọc từ khó">
            <a:extLst>
              <a:ext uri="{FF2B5EF4-FFF2-40B4-BE49-F238E27FC236}">
                <a16:creationId xmlns:a16="http://schemas.microsoft.com/office/drawing/2014/main" id="{7CB46224-7161-4940-BE99-82083C11CA6E}"/>
              </a:ext>
            </a:extLst>
          </p:cNvPr>
          <p:cNvSpPr txBox="1"/>
          <p:nvPr/>
        </p:nvSpPr>
        <p:spPr>
          <a:xfrm>
            <a:off x="2426454" y="2085392"/>
            <a:ext cx="7495896" cy="1938992"/>
          </a:xfrm>
          <a:prstGeom prst="rect">
            <a:avLst/>
          </a:prstGeom>
          <a:noFill/>
        </p:spPr>
        <p:txBody>
          <a:bodyPr wrap="square" rtlCol="0">
            <a:spAutoFit/>
          </a:bodyPr>
          <a:lstStyle/>
          <a:p>
            <a:pPr lvl="0" algn="ctr" defTabSz="914377">
              <a:defRPr/>
            </a:pPr>
            <a:r>
              <a:rPr lang="en-US" sz="4000" b="1" dirty="0">
                <a:solidFill>
                  <a:srgbClr val="FFFF00"/>
                </a:solidFill>
                <a:effectLst>
                  <a:outerShdw blurRad="38100" dist="38100" dir="2700000" algn="tl">
                    <a:srgbClr val="000000">
                      <a:alpha val="43137"/>
                    </a:srgbClr>
                  </a:outerShdw>
                </a:effectLst>
                <a:latin typeface="Calibri" panose="020F0502020204030204"/>
                <a:cs typeface="iCiel Cucho" pitchFamily="50" charset="0"/>
              </a:rPr>
              <a:t>C</a:t>
            </a:r>
            <a:r>
              <a:rPr lang="vi-VN" sz="4000" b="1" dirty="0">
                <a:solidFill>
                  <a:srgbClr val="FFFF00"/>
                </a:solidFill>
                <a:effectLst>
                  <a:outerShdw blurRad="38100" dist="38100" dir="2700000" algn="tl">
                    <a:srgbClr val="000000">
                      <a:alpha val="43137"/>
                    </a:srgbClr>
                  </a:outerShdw>
                </a:effectLst>
                <a:latin typeface="Calibri" panose="020F0502020204030204"/>
                <a:cs typeface="iCiel Cucho" pitchFamily="50" charset="0"/>
              </a:rPr>
              <a:t>ùng bố mẹ, người thân quan sát, nhận xét, tìm hiểu thêm các tờ</a:t>
            </a:r>
          </a:p>
          <a:p>
            <a:pPr lvl="0" algn="ctr" defTabSz="914377">
              <a:defRPr/>
            </a:pPr>
            <a:r>
              <a:rPr lang="vi-VN" sz="4000" b="1" dirty="0">
                <a:solidFill>
                  <a:srgbClr val="FFFF00"/>
                </a:solidFill>
                <a:effectLst>
                  <a:outerShdw blurRad="38100" dist="38100" dir="2700000" algn="tl">
                    <a:srgbClr val="000000">
                      <a:alpha val="43137"/>
                    </a:srgbClr>
                  </a:outerShdw>
                </a:effectLst>
                <a:latin typeface="Calibri" panose="020F0502020204030204"/>
                <a:cs typeface="iCiel Cucho" pitchFamily="50" charset="0"/>
              </a:rPr>
              <a:t>tiền Việt Nam khác.</a:t>
            </a:r>
            <a:endParaRPr kumimoji="0" lang="en-US" sz="40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cs typeface="iCiel Cucho" pitchFamily="50" charset="0"/>
            </a:endParaRPr>
          </a:p>
        </p:txBody>
      </p:sp>
    </p:spTree>
    <p:extLst>
      <p:ext uri="{BB962C8B-B14F-4D97-AF65-F5344CB8AC3E}">
        <p14:creationId xmlns:p14="http://schemas.microsoft.com/office/powerpoint/2010/main" val="402374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ppt_x"/>
                                          </p:val>
                                        </p:tav>
                                        <p:tav tm="100000">
                                          <p:val>
                                            <p:strVal val="#ppt_x"/>
                                          </p:val>
                                        </p:tav>
                                      </p:tavLst>
                                    </p:anim>
                                    <p:anim calcmode="lin" valueType="num">
                                      <p:cBhvr additive="base">
                                        <p:cTn id="12" dur="750" fill="hold"/>
                                        <p:tgtEl>
                                          <p:spTgt spid="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1250"/>
                            </p:stCondLst>
                            <p:childTnLst>
                              <p:par>
                                <p:cTn id="19" presetID="10" presetClass="entr" presetSubtype="0" fill="hold" nodeType="afterEffect">
                                  <p:stCondLst>
                                    <p:cond delay="10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750"/>
                                        <p:tgtEl>
                                          <p:spTgt spid="8"/>
                                        </p:tgtEl>
                                      </p:cBhvr>
                                    </p:animEffect>
                                  </p:childTnLst>
                                </p:cTn>
                              </p:par>
                              <p:par>
                                <p:cTn id="22" presetID="6" presetClass="entr" presetSubtype="32"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circle(out)">
                                      <p:cBhvr>
                                        <p:cTn id="24" dur="1000"/>
                                        <p:tgtEl>
                                          <p:spTgt spid="27"/>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par>
                          <p:cTn id="38" fill="hold">
                            <p:stCondLst>
                              <p:cond delay="3500"/>
                            </p:stCondLst>
                            <p:childTnLst>
                              <p:par>
                                <p:cTn id="39" presetID="42" presetClass="entr" presetSubtype="0"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500"/>
                                        <p:tgtEl>
                                          <p:spTgt spid="11"/>
                                        </p:tgtEl>
                                      </p:cBhvr>
                                    </p:animEffect>
                                    <p:anim calcmode="lin" valueType="num">
                                      <p:cBhvr>
                                        <p:cTn id="42" dur="1500" fill="hold"/>
                                        <p:tgtEl>
                                          <p:spTgt spid="11"/>
                                        </p:tgtEl>
                                        <p:attrNameLst>
                                          <p:attrName>ppt_x</p:attrName>
                                        </p:attrNameLst>
                                      </p:cBhvr>
                                      <p:tavLst>
                                        <p:tav tm="0">
                                          <p:val>
                                            <p:strVal val="#ppt_x"/>
                                          </p:val>
                                        </p:tav>
                                        <p:tav tm="100000">
                                          <p:val>
                                            <p:strVal val="#ppt_x"/>
                                          </p:val>
                                        </p:tav>
                                      </p:tavLst>
                                    </p:anim>
                                    <p:anim calcmode="lin" valueType="num">
                                      <p:cBhvr>
                                        <p:cTn id="43" dur="1500" fill="hold"/>
                                        <p:tgtEl>
                                          <p:spTgt spid="11"/>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500"/>
                                        <p:tgtEl>
                                          <p:spTgt spid="13"/>
                                        </p:tgtEl>
                                      </p:cBhvr>
                                    </p:animEffect>
                                    <p:anim calcmode="lin" valueType="num">
                                      <p:cBhvr>
                                        <p:cTn id="47" dur="1500" fill="hold"/>
                                        <p:tgtEl>
                                          <p:spTgt spid="13"/>
                                        </p:tgtEl>
                                        <p:attrNameLst>
                                          <p:attrName>ppt_x</p:attrName>
                                        </p:attrNameLst>
                                      </p:cBhvr>
                                      <p:tavLst>
                                        <p:tav tm="0">
                                          <p:val>
                                            <p:strVal val="#ppt_x"/>
                                          </p:val>
                                        </p:tav>
                                        <p:tav tm="100000">
                                          <p:val>
                                            <p:strVal val="#ppt_x"/>
                                          </p:val>
                                        </p:tav>
                                      </p:tavLst>
                                    </p:anim>
                                    <p:anim calcmode="lin" valueType="num">
                                      <p:cBhvr>
                                        <p:cTn id="48" dur="1500" fill="hold"/>
                                        <p:tgtEl>
                                          <p:spTgt spid="13"/>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500"/>
                                        <p:tgtEl>
                                          <p:spTgt spid="17"/>
                                        </p:tgtEl>
                                      </p:cBhvr>
                                    </p:animEffect>
                                    <p:anim calcmode="lin" valueType="num">
                                      <p:cBhvr>
                                        <p:cTn id="52" dur="1500" fill="hold"/>
                                        <p:tgtEl>
                                          <p:spTgt spid="17"/>
                                        </p:tgtEl>
                                        <p:attrNameLst>
                                          <p:attrName>ppt_x</p:attrName>
                                        </p:attrNameLst>
                                      </p:cBhvr>
                                      <p:tavLst>
                                        <p:tav tm="0">
                                          <p:val>
                                            <p:strVal val="#ppt_x"/>
                                          </p:val>
                                        </p:tav>
                                        <p:tav tm="100000">
                                          <p:val>
                                            <p:strVal val="#ppt_x"/>
                                          </p:val>
                                        </p:tav>
                                      </p:tavLst>
                                    </p:anim>
                                    <p:anim calcmode="lin" valueType="num">
                                      <p:cBhvr>
                                        <p:cTn id="53" dur="1500" fill="hold"/>
                                        <p:tgtEl>
                                          <p:spTgt spid="1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500"/>
                                        <p:tgtEl>
                                          <p:spTgt spid="15"/>
                                        </p:tgtEl>
                                      </p:cBhvr>
                                    </p:animEffect>
                                    <p:anim calcmode="lin" valueType="num">
                                      <p:cBhvr>
                                        <p:cTn id="57" dur="1500" fill="hold"/>
                                        <p:tgtEl>
                                          <p:spTgt spid="15"/>
                                        </p:tgtEl>
                                        <p:attrNameLst>
                                          <p:attrName>ppt_x</p:attrName>
                                        </p:attrNameLst>
                                      </p:cBhvr>
                                      <p:tavLst>
                                        <p:tav tm="0">
                                          <p:val>
                                            <p:strVal val="#ppt_x"/>
                                          </p:val>
                                        </p:tav>
                                        <p:tav tm="100000">
                                          <p:val>
                                            <p:strVal val="#ppt_x"/>
                                          </p:val>
                                        </p:tav>
                                      </p:tavLst>
                                    </p:anim>
                                    <p:anim calcmode="lin" valueType="num">
                                      <p:cBhvr>
                                        <p:cTn id="58" dur="1500" fill="hold"/>
                                        <p:tgtEl>
                                          <p:spTgt spid="15"/>
                                        </p:tgtEl>
                                        <p:attrNameLst>
                                          <p:attrName>ppt_y</p:attrName>
                                        </p:attrNameLst>
                                      </p:cBhvr>
                                      <p:tavLst>
                                        <p:tav tm="0">
                                          <p:val>
                                            <p:strVal val="#ppt_y+.1"/>
                                          </p:val>
                                        </p:tav>
                                        <p:tav tm="100000">
                                          <p:val>
                                            <p:strVal val="#ppt_y"/>
                                          </p:val>
                                        </p:tav>
                                      </p:tavLst>
                                    </p:anim>
                                  </p:childTnLst>
                                </p:cTn>
                              </p:par>
                              <p:par>
                                <p:cTn id="59" presetID="32" presetClass="emph" presetSubtype="0" repeatCount="2000" fill="hold" nodeType="withEffect">
                                  <p:stCondLst>
                                    <p:cond delay="0"/>
                                  </p:stCondLst>
                                  <p:childTnLst>
                                    <p:animRot by="120000">
                                      <p:cBhvr>
                                        <p:cTn id="60" dur="75" fill="hold">
                                          <p:stCondLst>
                                            <p:cond delay="0"/>
                                          </p:stCondLst>
                                        </p:cTn>
                                        <p:tgtEl>
                                          <p:spTgt spid="27"/>
                                        </p:tgtEl>
                                        <p:attrNameLst>
                                          <p:attrName>r</p:attrName>
                                        </p:attrNameLst>
                                      </p:cBhvr>
                                    </p:animRot>
                                    <p:animRot by="-240000">
                                      <p:cBhvr>
                                        <p:cTn id="61" dur="150" fill="hold">
                                          <p:stCondLst>
                                            <p:cond delay="150"/>
                                          </p:stCondLst>
                                        </p:cTn>
                                        <p:tgtEl>
                                          <p:spTgt spid="27"/>
                                        </p:tgtEl>
                                        <p:attrNameLst>
                                          <p:attrName>r</p:attrName>
                                        </p:attrNameLst>
                                      </p:cBhvr>
                                    </p:animRot>
                                    <p:animRot by="240000">
                                      <p:cBhvr>
                                        <p:cTn id="62" dur="150" fill="hold">
                                          <p:stCondLst>
                                            <p:cond delay="300"/>
                                          </p:stCondLst>
                                        </p:cTn>
                                        <p:tgtEl>
                                          <p:spTgt spid="27"/>
                                        </p:tgtEl>
                                        <p:attrNameLst>
                                          <p:attrName>r</p:attrName>
                                        </p:attrNameLst>
                                      </p:cBhvr>
                                    </p:animRot>
                                    <p:animRot by="-240000">
                                      <p:cBhvr>
                                        <p:cTn id="63" dur="150" fill="hold">
                                          <p:stCondLst>
                                            <p:cond delay="450"/>
                                          </p:stCondLst>
                                        </p:cTn>
                                        <p:tgtEl>
                                          <p:spTgt spid="27"/>
                                        </p:tgtEl>
                                        <p:attrNameLst>
                                          <p:attrName>r</p:attrName>
                                        </p:attrNameLst>
                                      </p:cBhvr>
                                    </p:animRot>
                                    <p:animRot by="120000">
                                      <p:cBhvr>
                                        <p:cTn id="64" dur="150" fill="hold">
                                          <p:stCondLst>
                                            <p:cond delay="600"/>
                                          </p:stCondLst>
                                        </p:cTn>
                                        <p:tgtEl>
                                          <p:spTgt spid="27"/>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down)">
                                      <p:cBhvr>
                                        <p:cTn id="69" dur="580">
                                          <p:stCondLst>
                                            <p:cond delay="0"/>
                                          </p:stCondLst>
                                        </p:cTn>
                                        <p:tgtEl>
                                          <p:spTgt spid="16"/>
                                        </p:tgtEl>
                                      </p:cBhvr>
                                    </p:animEffect>
                                    <p:anim calcmode="lin" valueType="num">
                                      <p:cBhvr>
                                        <p:cTn id="7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5" dur="26">
                                          <p:stCondLst>
                                            <p:cond delay="650"/>
                                          </p:stCondLst>
                                        </p:cTn>
                                        <p:tgtEl>
                                          <p:spTgt spid="16"/>
                                        </p:tgtEl>
                                      </p:cBhvr>
                                      <p:to x="100000" y="60000"/>
                                    </p:animScale>
                                    <p:animScale>
                                      <p:cBhvr>
                                        <p:cTn id="76" dur="166" decel="50000">
                                          <p:stCondLst>
                                            <p:cond delay="676"/>
                                          </p:stCondLst>
                                        </p:cTn>
                                        <p:tgtEl>
                                          <p:spTgt spid="16"/>
                                        </p:tgtEl>
                                      </p:cBhvr>
                                      <p:to x="100000" y="100000"/>
                                    </p:animScale>
                                    <p:animScale>
                                      <p:cBhvr>
                                        <p:cTn id="77" dur="26">
                                          <p:stCondLst>
                                            <p:cond delay="1312"/>
                                          </p:stCondLst>
                                        </p:cTn>
                                        <p:tgtEl>
                                          <p:spTgt spid="16"/>
                                        </p:tgtEl>
                                      </p:cBhvr>
                                      <p:to x="100000" y="80000"/>
                                    </p:animScale>
                                    <p:animScale>
                                      <p:cBhvr>
                                        <p:cTn id="78" dur="166" decel="50000">
                                          <p:stCondLst>
                                            <p:cond delay="1338"/>
                                          </p:stCondLst>
                                        </p:cTn>
                                        <p:tgtEl>
                                          <p:spTgt spid="16"/>
                                        </p:tgtEl>
                                      </p:cBhvr>
                                      <p:to x="100000" y="100000"/>
                                    </p:animScale>
                                    <p:animScale>
                                      <p:cBhvr>
                                        <p:cTn id="79" dur="26">
                                          <p:stCondLst>
                                            <p:cond delay="1642"/>
                                          </p:stCondLst>
                                        </p:cTn>
                                        <p:tgtEl>
                                          <p:spTgt spid="16"/>
                                        </p:tgtEl>
                                      </p:cBhvr>
                                      <p:to x="100000" y="90000"/>
                                    </p:animScale>
                                    <p:animScale>
                                      <p:cBhvr>
                                        <p:cTn id="80" dur="166" decel="50000">
                                          <p:stCondLst>
                                            <p:cond delay="1668"/>
                                          </p:stCondLst>
                                        </p:cTn>
                                        <p:tgtEl>
                                          <p:spTgt spid="16"/>
                                        </p:tgtEl>
                                      </p:cBhvr>
                                      <p:to x="100000" y="100000"/>
                                    </p:animScale>
                                    <p:animScale>
                                      <p:cBhvr>
                                        <p:cTn id="81" dur="26">
                                          <p:stCondLst>
                                            <p:cond delay="1808"/>
                                          </p:stCondLst>
                                        </p:cTn>
                                        <p:tgtEl>
                                          <p:spTgt spid="16"/>
                                        </p:tgtEl>
                                      </p:cBhvr>
                                      <p:to x="100000" y="95000"/>
                                    </p:animScale>
                                    <p:animScale>
                                      <p:cBhvr>
                                        <p:cTn id="82"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2C928B64-B551-48FA-A7CC-C4CA5DB8871C}"/>
              </a:ext>
            </a:extLst>
          </p:cNvPr>
          <p:cNvSpPr/>
          <p:nvPr/>
        </p:nvSpPr>
        <p:spPr>
          <a:xfrm>
            <a:off x="86264" y="86264"/>
            <a:ext cx="11999344" cy="6685472"/>
          </a:xfrm>
          <a:prstGeom prst="rect">
            <a:avLst/>
          </a:prstGeom>
          <a:solidFill>
            <a:srgbClr val="333300"/>
          </a:solidFill>
          <a:ln w="254000">
            <a:solidFill>
              <a:srgbClr val="9933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Hộp Văn bản 4">
            <a:extLst>
              <a:ext uri="{FF2B5EF4-FFF2-40B4-BE49-F238E27FC236}">
                <a16:creationId xmlns:a16="http://schemas.microsoft.com/office/drawing/2014/main" id="{B072F6BB-5410-4602-924D-5FC0BB5D5CBE}"/>
              </a:ext>
            </a:extLst>
          </p:cNvPr>
          <p:cNvSpPr txBox="1"/>
          <p:nvPr/>
        </p:nvSpPr>
        <p:spPr>
          <a:xfrm>
            <a:off x="106932" y="361950"/>
            <a:ext cx="11999343" cy="6297108"/>
          </a:xfrm>
          <a:prstGeom prst="rect">
            <a:avLst/>
          </a:prstGeom>
          <a:noFill/>
        </p:spPr>
        <p:txBody>
          <a:bodyPr wrap="square" rtlCol="0">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ǮǮǮǮǮǮǮǮǮǮǮǮǮǮǮǮǮǮ</a:t>
            </a:r>
          </a:p>
        </p:txBody>
      </p:sp>
      <p:sp>
        <p:nvSpPr>
          <p:cNvPr id="2" name="TextBox 1">
            <a:extLst>
              <a:ext uri="{FF2B5EF4-FFF2-40B4-BE49-F238E27FC236}">
                <a16:creationId xmlns:a16="http://schemas.microsoft.com/office/drawing/2014/main" id="{F7447DB6-5F38-413A-B89C-AFCFD18629C8}"/>
              </a:ext>
            </a:extLst>
          </p:cNvPr>
          <p:cNvSpPr txBox="1"/>
          <p:nvPr/>
        </p:nvSpPr>
        <p:spPr>
          <a:xfrm>
            <a:off x="201577" y="1192696"/>
            <a:ext cx="733861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Thứ </a:t>
            </a:r>
            <a:r>
              <a:rPr lang="vi-VN" sz="3200" b="1">
                <a:solidFill>
                  <a:prstClr val="white"/>
                </a:solidFill>
                <a:latin typeface="HP001 4 hàng" panose="020B0603050302020204" pitchFamily="34" charset="0"/>
              </a:rPr>
              <a:t>Tư</a:t>
            </a:r>
            <a:r>
              <a:rPr kumimoji="0" lang="vi-VN" sz="3200" b="1" i="0" u="none" strike="noStrike" kern="1200" cap="none" spc="0" normalizeH="0" baseline="0" noProof="0">
                <a:ln>
                  <a:noFill/>
                </a:ln>
                <a:solidFill>
                  <a:prstClr val="white"/>
                </a:solidFill>
                <a:effectLst/>
                <a:uLnTx/>
                <a:uFillTx/>
                <a:latin typeface="HP001 4 hàng" panose="020B0603050302020204" pitchFamily="34" charset="0"/>
                <a:ea typeface="+mn-ea"/>
                <a:cs typeface="+mn-cs"/>
              </a:rPr>
              <a:t> ngày 27 tháng 10 </a:t>
            </a:r>
            <a:r>
              <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rPr>
              <a:t>năm 2021</a:t>
            </a:r>
          </a:p>
        </p:txBody>
      </p:sp>
      <p:sp>
        <p:nvSpPr>
          <p:cNvPr id="3" name="TextBox 2">
            <a:extLst>
              <a:ext uri="{FF2B5EF4-FFF2-40B4-BE49-F238E27FC236}">
                <a16:creationId xmlns:a16="http://schemas.microsoft.com/office/drawing/2014/main" id="{80E529EE-C7D4-4A3F-924C-EE937BB5D701}"/>
              </a:ext>
            </a:extLst>
          </p:cNvPr>
          <p:cNvSpPr txBox="1"/>
          <p:nvPr/>
        </p:nvSpPr>
        <p:spPr>
          <a:xfrm>
            <a:off x="2096085" y="1823452"/>
            <a:ext cx="432877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a:solidFill>
                  <a:prstClr val="white"/>
                </a:solidFill>
                <a:latin typeface="HP001 4 hàng" panose="020B0603050302020204" pitchFamily="34" charset="0"/>
              </a:rPr>
              <a:t>Hoạt động trải nghiệm</a:t>
            </a:r>
            <a:endParaRPr kumimoji="0" lang="vi-VN" sz="3200" b="1" i="0" u="none" strike="noStrike" kern="1200" cap="none" spc="0" normalizeH="0" baseline="0" noProof="0" dirty="0">
              <a:ln>
                <a:noFill/>
              </a:ln>
              <a:solidFill>
                <a:prstClr val="white"/>
              </a:solidFill>
              <a:effectLst/>
              <a:uLnTx/>
              <a:uFillTx/>
              <a:latin typeface="HP001 4 hàng" panose="020B0603050302020204" pitchFamily="34" charset="0"/>
              <a:ea typeface="+mn-ea"/>
              <a:cs typeface="+mn-cs"/>
            </a:endParaRPr>
          </a:p>
        </p:txBody>
      </p:sp>
      <p:sp>
        <p:nvSpPr>
          <p:cNvPr id="6" name="TextBox 5">
            <a:extLst>
              <a:ext uri="{FF2B5EF4-FFF2-40B4-BE49-F238E27FC236}">
                <a16:creationId xmlns:a16="http://schemas.microsoft.com/office/drawing/2014/main" id="{294D5C60-A0BF-41B3-B2AF-979B6C6833F1}"/>
              </a:ext>
            </a:extLst>
          </p:cNvPr>
          <p:cNvSpPr txBox="1"/>
          <p:nvPr/>
        </p:nvSpPr>
        <p:spPr>
          <a:xfrm>
            <a:off x="1458432" y="2486519"/>
            <a:ext cx="768487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Bài 8:</a:t>
            </a:r>
            <a:r>
              <a:rPr kumimoji="0" lang="en-US" sz="3200" b="1" i="0" u="none" strike="noStrike" kern="1200" cap="none" spc="0" normalizeH="0" noProof="0">
                <a:ln>
                  <a:noFill/>
                </a:ln>
                <a:solidFill>
                  <a:srgbClr val="FFFF00"/>
                </a:solidFill>
                <a:effectLst/>
                <a:uLnTx/>
                <a:uFillTx/>
                <a:latin typeface="HP001 4 hàng" panose="020B0603050302020204" pitchFamily="34" charset="0"/>
                <a:ea typeface="+mn-ea"/>
                <a:cs typeface="+mn-cs"/>
              </a:rPr>
              <a:t> Qúy trọng đồng tiền</a:t>
            </a:r>
            <a:r>
              <a:rPr kumimoji="0" lang="en-US" sz="3200" b="1" i="0" u="none" strike="noStrike" kern="1200" cap="none" spc="0" normalizeH="0" baseline="0" noProof="0">
                <a:ln>
                  <a:noFill/>
                </a:ln>
                <a:solidFill>
                  <a:srgbClr val="FFFF00"/>
                </a:solidFill>
                <a:effectLst/>
                <a:uLnTx/>
                <a:uFillTx/>
                <a:latin typeface="HP001 4 hàng" panose="020B0603050302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cxnSp>
        <p:nvCxnSpPr>
          <p:cNvPr id="9" name="Straight Connector 8">
            <a:extLst>
              <a:ext uri="{FF2B5EF4-FFF2-40B4-BE49-F238E27FC236}">
                <a16:creationId xmlns:a16="http://schemas.microsoft.com/office/drawing/2014/main" id="{392844C3-0915-4390-A53A-2C6420527064}"/>
              </a:ext>
            </a:extLst>
          </p:cNvPr>
          <p:cNvCxnSpPr>
            <a:cxnSpLocks/>
          </p:cNvCxnSpPr>
          <p:nvPr/>
        </p:nvCxnSpPr>
        <p:spPr>
          <a:xfrm>
            <a:off x="8717276" y="432083"/>
            <a:ext cx="0" cy="587541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F90871C-26E3-421D-9FED-F459D4CA5D16}"/>
              </a:ext>
            </a:extLst>
          </p:cNvPr>
          <p:cNvCxnSpPr>
            <a:cxnSpLocks/>
          </p:cNvCxnSpPr>
          <p:nvPr/>
        </p:nvCxnSpPr>
        <p:spPr>
          <a:xfrm>
            <a:off x="201302" y="3525633"/>
            <a:ext cx="8495307"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54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circle(in)">
                                      <p:cBhvr>
                                        <p:cTn id="2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497E0D-D4B5-BA4F-8FBE-A35E98125A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D9FABA3F-1D87-AD43-BF74-4E0723FB5DC3}"/>
              </a:ext>
            </a:extLst>
          </p:cNvPr>
          <p:cNvSpPr/>
          <p:nvPr/>
        </p:nvSpPr>
        <p:spPr>
          <a:xfrm>
            <a:off x="4126769" y="900410"/>
            <a:ext cx="5043368" cy="144655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Khởi</a:t>
            </a:r>
            <a:r>
              <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 </a:t>
            </a:r>
            <a:r>
              <a:rPr kumimoji="0" lang="en-US" sz="88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rPr>
              <a:t>động</a:t>
            </a:r>
            <a:endPar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endParaRPr>
          </a:p>
        </p:txBody>
      </p:sp>
    </p:spTree>
    <p:extLst>
      <p:ext uri="{BB962C8B-B14F-4D97-AF65-F5344CB8AC3E}">
        <p14:creationId xmlns:p14="http://schemas.microsoft.com/office/powerpoint/2010/main" val="58324884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kgr 2">
            <a:extLst>
              <a:ext uri="{FF2B5EF4-FFF2-40B4-BE49-F238E27FC236}">
                <a16:creationId xmlns:a16="http://schemas.microsoft.com/office/drawing/2014/main" id="{A6891109-3BEE-4379-BBA4-773EFE69BA23}"/>
              </a:ext>
            </a:extLst>
          </p:cNvPr>
          <p:cNvPicPr>
            <a:picLocks noChangeAspect="1"/>
          </p:cNvPicPr>
          <p:nvPr/>
        </p:nvPicPr>
        <p:blipFill rotWithShape="1">
          <a:blip r:embed="rId3">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a16="http://schemas.microsoft.com/office/drawing/2014/main" id="{2CFB906B-C86E-4F7B-8561-CCFA1F145B7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1737705"/>
            <a:ext cx="12191999" cy="3967171"/>
          </a:xfrm>
          <a:prstGeom prst="rect">
            <a:avLst/>
          </a:prstGeom>
        </p:spPr>
      </p:pic>
      <p:pic>
        <p:nvPicPr>
          <p:cNvPr id="23" name="Mây 3">
            <a:extLst>
              <a:ext uri="{FF2B5EF4-FFF2-40B4-BE49-F238E27FC236}">
                <a16:creationId xmlns:a16="http://schemas.microsoft.com/office/drawing/2014/main" id="{AE93FE02-DB59-4C79-9595-BDB21391818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27" name="Mặt trời">
            <a:extLst>
              <a:ext uri="{FF2B5EF4-FFF2-40B4-BE49-F238E27FC236}">
                <a16:creationId xmlns:a16="http://schemas.microsoft.com/office/drawing/2014/main" id="{6636E5CD-B3A7-4E53-948D-E3AEF61E335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8" name="Bảng">
            <a:extLst>
              <a:ext uri="{FF2B5EF4-FFF2-40B4-BE49-F238E27FC236}">
                <a16:creationId xmlns:a16="http://schemas.microsoft.com/office/drawing/2014/main" id="{B01E563B-2B5B-42EE-8427-356BDB4C79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3932" y="1308292"/>
            <a:ext cx="7924136" cy="4570649"/>
          </a:xfrm>
          <a:prstGeom prst="rect">
            <a:avLst/>
          </a:prstGeom>
        </p:spPr>
      </p:pic>
      <p:pic>
        <p:nvPicPr>
          <p:cNvPr id="5" name="bkgr 1">
            <a:extLst>
              <a:ext uri="{FF2B5EF4-FFF2-40B4-BE49-F238E27FC236}">
                <a16:creationId xmlns:a16="http://schemas.microsoft.com/office/drawing/2014/main" id="{EE608529-74D9-400B-8DBC-8AA55BF44F4C}"/>
              </a:ext>
            </a:extLst>
          </p:cNvPr>
          <p:cNvPicPr>
            <a:picLocks noChangeAspect="1"/>
          </p:cNvPicPr>
          <p:nvPr/>
        </p:nvPicPr>
        <p:blipFill rotWithShape="1">
          <a:blip r:embed="rId8">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1" name="bóng bay 1">
            <a:extLst>
              <a:ext uri="{FF2B5EF4-FFF2-40B4-BE49-F238E27FC236}">
                <a16:creationId xmlns:a16="http://schemas.microsoft.com/office/drawing/2014/main" id="{7A93F8E8-0282-4159-B1C7-00A9F2E978C7}"/>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3" name="bóng bay 2">
            <a:extLst>
              <a:ext uri="{FF2B5EF4-FFF2-40B4-BE49-F238E27FC236}">
                <a16:creationId xmlns:a16="http://schemas.microsoft.com/office/drawing/2014/main" id="{22C5EFB3-49C0-4658-A0CA-CD0E4F346789}"/>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5" name="bóng bay 3">
            <a:extLst>
              <a:ext uri="{FF2B5EF4-FFF2-40B4-BE49-F238E27FC236}">
                <a16:creationId xmlns:a16="http://schemas.microsoft.com/office/drawing/2014/main" id="{BBB5CE74-F31D-4B7D-BF2E-90F5B2E105D1}"/>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a16="http://schemas.microsoft.com/office/drawing/2014/main" id="{D89CA989-BC85-4D67-8058-6CFC5AEDBA43}"/>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21" name="Mây 1">
            <a:extLst>
              <a:ext uri="{FF2B5EF4-FFF2-40B4-BE49-F238E27FC236}">
                <a16:creationId xmlns:a16="http://schemas.microsoft.com/office/drawing/2014/main" id="{7D6F8ED2-3AEC-4783-9D72-751F57811146}"/>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a16="http://schemas.microsoft.com/office/drawing/2014/main" id="{52AF4C38-29F5-4402-B531-270D2EBA04A4}"/>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5" name="Mây 4">
            <a:extLst>
              <a:ext uri="{FF2B5EF4-FFF2-40B4-BE49-F238E27FC236}">
                <a16:creationId xmlns:a16="http://schemas.microsoft.com/office/drawing/2014/main" id="{440933B4-60B6-471D-9839-79BAFAC76CB0}"/>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28" name="Luyện đọc từ khó">
            <a:extLst>
              <a:ext uri="{FF2B5EF4-FFF2-40B4-BE49-F238E27FC236}">
                <a16:creationId xmlns:a16="http://schemas.microsoft.com/office/drawing/2014/main" id="{E14D4A15-BAA0-4C95-832F-EBC1362431C4}"/>
              </a:ext>
            </a:extLst>
          </p:cNvPr>
          <p:cNvSpPr txBox="1"/>
          <p:nvPr/>
        </p:nvSpPr>
        <p:spPr>
          <a:xfrm>
            <a:off x="3475289" y="2098283"/>
            <a:ext cx="5131726" cy="2123658"/>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Trò</a:t>
            </a:r>
            <a:r>
              <a:rPr kumimoji="0" lang="en-US" sz="6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r>
              <a:rPr kumimoji="0" lang="en-US" sz="6600" b="1" i="0" u="none" strike="noStrike" kern="1200" cap="none" spc="0" normalizeH="0" baseline="0" noProof="0" dirty="0" err="1">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chơi</a:t>
            </a:r>
            <a:r>
              <a:rPr kumimoji="0" lang="en-US" sz="6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Ai </a:t>
            </a:r>
            <a:r>
              <a:rPr kumimoji="0" lang="en-US" sz="6600" b="1" i="0" u="none" strike="noStrike" kern="1200" cap="none" spc="0" normalizeH="0" baseline="0" noProof="0" dirty="0" err="1">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nhanh</a:t>
            </a:r>
            <a:r>
              <a:rPr kumimoji="0" lang="en-US" sz="6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 </a:t>
            </a:r>
            <a:r>
              <a:rPr kumimoji="0" lang="en-US" sz="6600" b="1" i="0" u="none" strike="noStrike" kern="1200" cap="none" spc="0" normalizeH="0" baseline="0" noProof="0" dirty="0" err="1">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nhất</a:t>
            </a:r>
            <a:endParaRPr kumimoji="0" lang="en-US" sz="6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endParaRPr>
          </a:p>
        </p:txBody>
      </p:sp>
    </p:spTree>
    <p:extLst>
      <p:ext uri="{BB962C8B-B14F-4D97-AF65-F5344CB8AC3E}">
        <p14:creationId xmlns:p14="http://schemas.microsoft.com/office/powerpoint/2010/main" val="2395059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ppt_x"/>
                                          </p:val>
                                        </p:tav>
                                        <p:tav tm="100000">
                                          <p:val>
                                            <p:strVal val="#ppt_x"/>
                                          </p:val>
                                        </p:tav>
                                      </p:tavLst>
                                    </p:anim>
                                    <p:anim calcmode="lin" valueType="num">
                                      <p:cBhvr additive="base">
                                        <p:cTn id="12" dur="750" fill="hold"/>
                                        <p:tgtEl>
                                          <p:spTgt spid="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1250"/>
                            </p:stCondLst>
                            <p:childTnLst>
                              <p:par>
                                <p:cTn id="19" presetID="10" presetClass="entr" presetSubtype="0" fill="hold" nodeType="afterEffect">
                                  <p:stCondLst>
                                    <p:cond delay="10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750"/>
                                        <p:tgtEl>
                                          <p:spTgt spid="8"/>
                                        </p:tgtEl>
                                      </p:cBhvr>
                                    </p:animEffect>
                                  </p:childTnLst>
                                </p:cTn>
                              </p:par>
                              <p:par>
                                <p:cTn id="22" presetID="6" presetClass="entr" presetSubtype="32"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circle(out)">
                                      <p:cBhvr>
                                        <p:cTn id="24" dur="1000"/>
                                        <p:tgtEl>
                                          <p:spTgt spid="27"/>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par>
                          <p:cTn id="38" fill="hold">
                            <p:stCondLst>
                              <p:cond delay="3500"/>
                            </p:stCondLst>
                            <p:childTnLst>
                              <p:par>
                                <p:cTn id="39" presetID="42" presetClass="entr" presetSubtype="0"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500"/>
                                        <p:tgtEl>
                                          <p:spTgt spid="11"/>
                                        </p:tgtEl>
                                      </p:cBhvr>
                                    </p:animEffect>
                                    <p:anim calcmode="lin" valueType="num">
                                      <p:cBhvr>
                                        <p:cTn id="42" dur="1500" fill="hold"/>
                                        <p:tgtEl>
                                          <p:spTgt spid="11"/>
                                        </p:tgtEl>
                                        <p:attrNameLst>
                                          <p:attrName>ppt_x</p:attrName>
                                        </p:attrNameLst>
                                      </p:cBhvr>
                                      <p:tavLst>
                                        <p:tav tm="0">
                                          <p:val>
                                            <p:strVal val="#ppt_x"/>
                                          </p:val>
                                        </p:tav>
                                        <p:tav tm="100000">
                                          <p:val>
                                            <p:strVal val="#ppt_x"/>
                                          </p:val>
                                        </p:tav>
                                      </p:tavLst>
                                    </p:anim>
                                    <p:anim calcmode="lin" valueType="num">
                                      <p:cBhvr>
                                        <p:cTn id="43" dur="1500" fill="hold"/>
                                        <p:tgtEl>
                                          <p:spTgt spid="11"/>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500"/>
                                        <p:tgtEl>
                                          <p:spTgt spid="13"/>
                                        </p:tgtEl>
                                      </p:cBhvr>
                                    </p:animEffect>
                                    <p:anim calcmode="lin" valueType="num">
                                      <p:cBhvr>
                                        <p:cTn id="47" dur="1500" fill="hold"/>
                                        <p:tgtEl>
                                          <p:spTgt spid="13"/>
                                        </p:tgtEl>
                                        <p:attrNameLst>
                                          <p:attrName>ppt_x</p:attrName>
                                        </p:attrNameLst>
                                      </p:cBhvr>
                                      <p:tavLst>
                                        <p:tav tm="0">
                                          <p:val>
                                            <p:strVal val="#ppt_x"/>
                                          </p:val>
                                        </p:tav>
                                        <p:tav tm="100000">
                                          <p:val>
                                            <p:strVal val="#ppt_x"/>
                                          </p:val>
                                        </p:tav>
                                      </p:tavLst>
                                    </p:anim>
                                    <p:anim calcmode="lin" valueType="num">
                                      <p:cBhvr>
                                        <p:cTn id="48" dur="1500" fill="hold"/>
                                        <p:tgtEl>
                                          <p:spTgt spid="13"/>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500"/>
                                        <p:tgtEl>
                                          <p:spTgt spid="17"/>
                                        </p:tgtEl>
                                      </p:cBhvr>
                                    </p:animEffect>
                                    <p:anim calcmode="lin" valueType="num">
                                      <p:cBhvr>
                                        <p:cTn id="52" dur="1500" fill="hold"/>
                                        <p:tgtEl>
                                          <p:spTgt spid="17"/>
                                        </p:tgtEl>
                                        <p:attrNameLst>
                                          <p:attrName>ppt_x</p:attrName>
                                        </p:attrNameLst>
                                      </p:cBhvr>
                                      <p:tavLst>
                                        <p:tav tm="0">
                                          <p:val>
                                            <p:strVal val="#ppt_x"/>
                                          </p:val>
                                        </p:tav>
                                        <p:tav tm="100000">
                                          <p:val>
                                            <p:strVal val="#ppt_x"/>
                                          </p:val>
                                        </p:tav>
                                      </p:tavLst>
                                    </p:anim>
                                    <p:anim calcmode="lin" valueType="num">
                                      <p:cBhvr>
                                        <p:cTn id="53" dur="1500" fill="hold"/>
                                        <p:tgtEl>
                                          <p:spTgt spid="1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500"/>
                                        <p:tgtEl>
                                          <p:spTgt spid="15"/>
                                        </p:tgtEl>
                                      </p:cBhvr>
                                    </p:animEffect>
                                    <p:anim calcmode="lin" valueType="num">
                                      <p:cBhvr>
                                        <p:cTn id="57" dur="1500" fill="hold"/>
                                        <p:tgtEl>
                                          <p:spTgt spid="15"/>
                                        </p:tgtEl>
                                        <p:attrNameLst>
                                          <p:attrName>ppt_x</p:attrName>
                                        </p:attrNameLst>
                                      </p:cBhvr>
                                      <p:tavLst>
                                        <p:tav tm="0">
                                          <p:val>
                                            <p:strVal val="#ppt_x"/>
                                          </p:val>
                                        </p:tav>
                                        <p:tav tm="100000">
                                          <p:val>
                                            <p:strVal val="#ppt_x"/>
                                          </p:val>
                                        </p:tav>
                                      </p:tavLst>
                                    </p:anim>
                                    <p:anim calcmode="lin" valueType="num">
                                      <p:cBhvr>
                                        <p:cTn id="58" dur="1500" fill="hold"/>
                                        <p:tgtEl>
                                          <p:spTgt spid="15"/>
                                        </p:tgtEl>
                                        <p:attrNameLst>
                                          <p:attrName>ppt_y</p:attrName>
                                        </p:attrNameLst>
                                      </p:cBhvr>
                                      <p:tavLst>
                                        <p:tav tm="0">
                                          <p:val>
                                            <p:strVal val="#ppt_y+.1"/>
                                          </p:val>
                                        </p:tav>
                                        <p:tav tm="100000">
                                          <p:val>
                                            <p:strVal val="#ppt_y"/>
                                          </p:val>
                                        </p:tav>
                                      </p:tavLst>
                                    </p:anim>
                                  </p:childTnLst>
                                </p:cTn>
                              </p:par>
                              <p:par>
                                <p:cTn id="59" presetID="32" presetClass="emph" presetSubtype="0" repeatCount="2000" fill="hold" nodeType="withEffect">
                                  <p:stCondLst>
                                    <p:cond delay="0"/>
                                  </p:stCondLst>
                                  <p:childTnLst>
                                    <p:animRot by="120000">
                                      <p:cBhvr>
                                        <p:cTn id="60" dur="75" fill="hold">
                                          <p:stCondLst>
                                            <p:cond delay="0"/>
                                          </p:stCondLst>
                                        </p:cTn>
                                        <p:tgtEl>
                                          <p:spTgt spid="27"/>
                                        </p:tgtEl>
                                        <p:attrNameLst>
                                          <p:attrName>r</p:attrName>
                                        </p:attrNameLst>
                                      </p:cBhvr>
                                    </p:animRot>
                                    <p:animRot by="-240000">
                                      <p:cBhvr>
                                        <p:cTn id="61" dur="150" fill="hold">
                                          <p:stCondLst>
                                            <p:cond delay="150"/>
                                          </p:stCondLst>
                                        </p:cTn>
                                        <p:tgtEl>
                                          <p:spTgt spid="27"/>
                                        </p:tgtEl>
                                        <p:attrNameLst>
                                          <p:attrName>r</p:attrName>
                                        </p:attrNameLst>
                                      </p:cBhvr>
                                    </p:animRot>
                                    <p:animRot by="240000">
                                      <p:cBhvr>
                                        <p:cTn id="62" dur="150" fill="hold">
                                          <p:stCondLst>
                                            <p:cond delay="300"/>
                                          </p:stCondLst>
                                        </p:cTn>
                                        <p:tgtEl>
                                          <p:spTgt spid="27"/>
                                        </p:tgtEl>
                                        <p:attrNameLst>
                                          <p:attrName>r</p:attrName>
                                        </p:attrNameLst>
                                      </p:cBhvr>
                                    </p:animRot>
                                    <p:animRot by="-240000">
                                      <p:cBhvr>
                                        <p:cTn id="63" dur="150" fill="hold">
                                          <p:stCondLst>
                                            <p:cond delay="450"/>
                                          </p:stCondLst>
                                        </p:cTn>
                                        <p:tgtEl>
                                          <p:spTgt spid="27"/>
                                        </p:tgtEl>
                                        <p:attrNameLst>
                                          <p:attrName>r</p:attrName>
                                        </p:attrNameLst>
                                      </p:cBhvr>
                                    </p:animRot>
                                    <p:animRot by="120000">
                                      <p:cBhvr>
                                        <p:cTn id="64" dur="150" fill="hold">
                                          <p:stCondLst>
                                            <p:cond delay="600"/>
                                          </p:stCondLst>
                                        </p:cTn>
                                        <p:tgtEl>
                                          <p:spTgt spid="27"/>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wipe(down)">
                                      <p:cBhvr>
                                        <p:cTn id="69" dur="580">
                                          <p:stCondLst>
                                            <p:cond delay="0"/>
                                          </p:stCondLst>
                                        </p:cTn>
                                        <p:tgtEl>
                                          <p:spTgt spid="28"/>
                                        </p:tgtEl>
                                      </p:cBhvr>
                                    </p:animEffect>
                                    <p:anim calcmode="lin" valueType="num">
                                      <p:cBhvr>
                                        <p:cTn id="70"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75" dur="26">
                                          <p:stCondLst>
                                            <p:cond delay="650"/>
                                          </p:stCondLst>
                                        </p:cTn>
                                        <p:tgtEl>
                                          <p:spTgt spid="28"/>
                                        </p:tgtEl>
                                      </p:cBhvr>
                                      <p:to x="100000" y="60000"/>
                                    </p:animScale>
                                    <p:animScale>
                                      <p:cBhvr>
                                        <p:cTn id="76" dur="166" decel="50000">
                                          <p:stCondLst>
                                            <p:cond delay="676"/>
                                          </p:stCondLst>
                                        </p:cTn>
                                        <p:tgtEl>
                                          <p:spTgt spid="28"/>
                                        </p:tgtEl>
                                      </p:cBhvr>
                                      <p:to x="100000" y="100000"/>
                                    </p:animScale>
                                    <p:animScale>
                                      <p:cBhvr>
                                        <p:cTn id="77" dur="26">
                                          <p:stCondLst>
                                            <p:cond delay="1312"/>
                                          </p:stCondLst>
                                        </p:cTn>
                                        <p:tgtEl>
                                          <p:spTgt spid="28"/>
                                        </p:tgtEl>
                                      </p:cBhvr>
                                      <p:to x="100000" y="80000"/>
                                    </p:animScale>
                                    <p:animScale>
                                      <p:cBhvr>
                                        <p:cTn id="78" dur="166" decel="50000">
                                          <p:stCondLst>
                                            <p:cond delay="1338"/>
                                          </p:stCondLst>
                                        </p:cTn>
                                        <p:tgtEl>
                                          <p:spTgt spid="28"/>
                                        </p:tgtEl>
                                      </p:cBhvr>
                                      <p:to x="100000" y="100000"/>
                                    </p:animScale>
                                    <p:animScale>
                                      <p:cBhvr>
                                        <p:cTn id="79" dur="26">
                                          <p:stCondLst>
                                            <p:cond delay="1642"/>
                                          </p:stCondLst>
                                        </p:cTn>
                                        <p:tgtEl>
                                          <p:spTgt spid="28"/>
                                        </p:tgtEl>
                                      </p:cBhvr>
                                      <p:to x="100000" y="90000"/>
                                    </p:animScale>
                                    <p:animScale>
                                      <p:cBhvr>
                                        <p:cTn id="80" dur="166" decel="50000">
                                          <p:stCondLst>
                                            <p:cond delay="1668"/>
                                          </p:stCondLst>
                                        </p:cTn>
                                        <p:tgtEl>
                                          <p:spTgt spid="28"/>
                                        </p:tgtEl>
                                      </p:cBhvr>
                                      <p:to x="100000" y="100000"/>
                                    </p:animScale>
                                    <p:animScale>
                                      <p:cBhvr>
                                        <p:cTn id="81" dur="26">
                                          <p:stCondLst>
                                            <p:cond delay="1808"/>
                                          </p:stCondLst>
                                        </p:cTn>
                                        <p:tgtEl>
                                          <p:spTgt spid="28"/>
                                        </p:tgtEl>
                                      </p:cBhvr>
                                      <p:to x="100000" y="95000"/>
                                    </p:animScale>
                                    <p:animScale>
                                      <p:cBhvr>
                                        <p:cTn id="82" dur="166" decel="50000">
                                          <p:stCondLst>
                                            <p:cond delay="1834"/>
                                          </p:stCondLst>
                                        </p:cTn>
                                        <p:tgtEl>
                                          <p:spTgt spid="2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39702CFE-3D8E-46D2-9B0D-2E04F7DFC8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6121" y="999459"/>
            <a:ext cx="7974419" cy="5475767"/>
          </a:xfrm>
          <a:prstGeom prst="rect">
            <a:avLst/>
          </a:prstGeom>
        </p:spPr>
      </p:pic>
      <p:sp>
        <p:nvSpPr>
          <p:cNvPr id="6" name="Rectangle 5">
            <a:extLst>
              <a:ext uri="{FF2B5EF4-FFF2-40B4-BE49-F238E27FC236}">
                <a16:creationId xmlns:a16="http://schemas.microsoft.com/office/drawing/2014/main" id="{AF3D6CAB-0A41-4673-803E-37F300025EB5}"/>
              </a:ext>
            </a:extLst>
          </p:cNvPr>
          <p:cNvSpPr/>
          <p:nvPr/>
        </p:nvSpPr>
        <p:spPr>
          <a:xfrm>
            <a:off x="2099733" y="233916"/>
            <a:ext cx="7974418" cy="7655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t>Đoán</a:t>
            </a:r>
            <a:r>
              <a:rPr lang="en-US" sz="3600" dirty="0"/>
              <a:t> </a:t>
            </a:r>
            <a:r>
              <a:rPr lang="en-US" sz="3600" dirty="0" err="1"/>
              <a:t>mệnh</a:t>
            </a:r>
            <a:r>
              <a:rPr lang="en-US" sz="3600" dirty="0"/>
              <a:t> </a:t>
            </a:r>
            <a:r>
              <a:rPr lang="en-US" sz="3600" dirty="0" err="1"/>
              <a:t>giá</a:t>
            </a:r>
            <a:r>
              <a:rPr lang="en-US" sz="3600" dirty="0"/>
              <a:t> </a:t>
            </a:r>
            <a:r>
              <a:rPr lang="en-US" sz="3600" dirty="0" err="1"/>
              <a:t>tiền</a:t>
            </a:r>
            <a:r>
              <a:rPr lang="en-US" sz="3600" dirty="0"/>
              <a:t> </a:t>
            </a:r>
            <a:r>
              <a:rPr lang="en-US" sz="3600" dirty="0" err="1"/>
              <a:t>trong</a:t>
            </a:r>
            <a:r>
              <a:rPr lang="en-US" sz="3600" dirty="0"/>
              <a:t> </a:t>
            </a:r>
            <a:r>
              <a:rPr lang="en-US" sz="3600" dirty="0" err="1"/>
              <a:t>hình</a:t>
            </a:r>
            <a:r>
              <a:rPr lang="en-US" sz="3600" dirty="0"/>
              <a:t> </a:t>
            </a:r>
            <a:r>
              <a:rPr lang="en-US" sz="3600" dirty="0" err="1"/>
              <a:t>dưới</a:t>
            </a:r>
            <a:r>
              <a:rPr lang="en-US" sz="3600" dirty="0"/>
              <a:t> </a:t>
            </a:r>
            <a:r>
              <a:rPr lang="en-US" sz="3600" dirty="0" err="1"/>
              <a:t>đây</a:t>
            </a:r>
            <a:endParaRPr lang="en-US" sz="3600" dirty="0"/>
          </a:p>
        </p:txBody>
      </p:sp>
      <p:pic>
        <p:nvPicPr>
          <p:cNvPr id="9" name="Picture 8" descr="A picture containing text&#10;&#10;Description automatically generated">
            <a:extLst>
              <a:ext uri="{FF2B5EF4-FFF2-40B4-BE49-F238E27FC236}">
                <a16:creationId xmlns:a16="http://schemas.microsoft.com/office/drawing/2014/main" id="{F3678DC0-384E-4F86-AC52-DFC65EE34A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7849" y="999459"/>
            <a:ext cx="8148576" cy="5475767"/>
          </a:xfrm>
          <a:prstGeom prst="rect">
            <a:avLst/>
          </a:prstGeom>
        </p:spPr>
      </p:pic>
      <p:sp>
        <p:nvSpPr>
          <p:cNvPr id="2" name="Rectangle 1">
            <a:extLst>
              <a:ext uri="{FF2B5EF4-FFF2-40B4-BE49-F238E27FC236}">
                <a16:creationId xmlns:a16="http://schemas.microsoft.com/office/drawing/2014/main" id="{D7FB1951-3D21-4543-A052-EAB2CAF79DE6}"/>
              </a:ext>
            </a:extLst>
          </p:cNvPr>
          <p:cNvSpPr/>
          <p:nvPr/>
        </p:nvSpPr>
        <p:spPr>
          <a:xfrm>
            <a:off x="10521387" y="0"/>
            <a:ext cx="1670613" cy="1730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Tree>
    <p:extLst>
      <p:ext uri="{BB962C8B-B14F-4D97-AF65-F5344CB8AC3E}">
        <p14:creationId xmlns:p14="http://schemas.microsoft.com/office/powerpoint/2010/main" val="390112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71F6DF-5987-264E-94B2-BDE1409C47C6}"/>
              </a:ext>
            </a:extLst>
          </p:cNvPr>
          <p:cNvPicPr>
            <a:picLocks noChangeAspect="1"/>
          </p:cNvPicPr>
          <p:nvPr/>
        </p:nvPicPr>
        <p:blipFill rotWithShape="1">
          <a:blip r:embed="rId2">
            <a:extLst>
              <a:ext uri="{28A0092B-C50C-407E-A947-70E740481C1C}">
                <a14:useLocalDpi xmlns:a14="http://schemas.microsoft.com/office/drawing/2010/main" val="0"/>
              </a:ext>
            </a:extLst>
          </a:blip>
          <a:srcRect r="11544"/>
          <a:stretch/>
        </p:blipFill>
        <p:spPr>
          <a:xfrm>
            <a:off x="11331" y="0"/>
            <a:ext cx="12180669" cy="6858000"/>
          </a:xfrm>
          <a:prstGeom prst="rect">
            <a:avLst/>
          </a:prstGeom>
        </p:spPr>
      </p:pic>
      <p:sp>
        <p:nvSpPr>
          <p:cNvPr id="4" name="TextBox 3">
            <a:extLst>
              <a:ext uri="{FF2B5EF4-FFF2-40B4-BE49-F238E27FC236}">
                <a16:creationId xmlns:a16="http://schemas.microsoft.com/office/drawing/2014/main" id="{A68F50E1-188D-694E-9A54-768128347927}"/>
              </a:ext>
            </a:extLst>
          </p:cNvPr>
          <p:cNvSpPr txBox="1"/>
          <p:nvPr/>
        </p:nvSpPr>
        <p:spPr>
          <a:xfrm>
            <a:off x="3486150" y="1809750"/>
            <a:ext cx="536257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err="1">
                <a:ln>
                  <a:noFill/>
                </a:ln>
                <a:solidFill>
                  <a:srgbClr val="7030A0"/>
                </a:solidFill>
                <a:effectLst/>
                <a:uLnTx/>
                <a:uFillTx/>
                <a:latin typeface="Calibri" panose="020F0502020204030204"/>
                <a:ea typeface="+mn-ea"/>
                <a:cs typeface="+mn-cs"/>
              </a:rPr>
              <a:t>Kết</a:t>
            </a:r>
            <a:r>
              <a:rPr kumimoji="0" lang="en-US" sz="50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5000" b="0" i="0" u="none" strike="noStrike" kern="1200" cap="none" spc="0" normalizeH="0" noProof="0" dirty="0" err="1">
                <a:ln>
                  <a:noFill/>
                </a:ln>
                <a:solidFill>
                  <a:srgbClr val="7030A0"/>
                </a:solidFill>
                <a:effectLst/>
                <a:uLnTx/>
                <a:uFillTx/>
                <a:latin typeface="Calibri" panose="020F0502020204030204"/>
                <a:ea typeface="+mn-ea"/>
                <a:cs typeface="+mn-cs"/>
              </a:rPr>
              <a:t>luận</a:t>
            </a:r>
            <a:endParaRPr kumimoji="0" lang="en-US" sz="50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952F62C-7084-444E-AF1F-56ECA1EC1A49}"/>
              </a:ext>
            </a:extLst>
          </p:cNvPr>
          <p:cNvSpPr txBox="1"/>
          <p:nvPr/>
        </p:nvSpPr>
        <p:spPr>
          <a:xfrm>
            <a:off x="2643759" y="2671524"/>
            <a:ext cx="8322906" cy="2369880"/>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37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Khi</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đi</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mua</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hàng</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chúng</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ra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cần</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nhận</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biết</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đồng</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tiền</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thật</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chính</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xác</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và</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nhanh</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cần</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ghi</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nhớ</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đặc</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điểm</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của</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tờ</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tiền</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mỗi</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mệnh</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giá</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để</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không</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nhầm</a:t>
            </a:r>
            <a:r>
              <a:rPr kumimoji="0" lang="en-US" sz="37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7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lẫn</a:t>
            </a:r>
            <a:endParaRPr kumimoji="0" lang="en-US" sz="37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7876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497E0D-D4B5-BA4F-8FBE-A35E98125A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D9FABA3F-1D87-AD43-BF74-4E0723FB5DC3}"/>
              </a:ext>
            </a:extLst>
          </p:cNvPr>
          <p:cNvSpPr/>
          <p:nvPr/>
        </p:nvSpPr>
        <p:spPr>
          <a:xfrm>
            <a:off x="4202110" y="900410"/>
            <a:ext cx="4892686" cy="144655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800" b="1"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latin typeface="Calibri"/>
              </a:rPr>
              <a:t>Phám</a:t>
            </a:r>
            <a:r>
              <a:rPr lang="en-US" sz="8800" b="1"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latin typeface="Calibri"/>
              </a:rPr>
              <a:t> </a:t>
            </a:r>
            <a:r>
              <a:rPr lang="en-US" sz="8800" b="1" noProof="0" dirty="0" err="1">
                <a:ln w="9525">
                  <a:solidFill>
                    <a:prstClr val="white"/>
                  </a:solidFill>
                  <a:prstDash val="solid"/>
                </a:ln>
                <a:solidFill>
                  <a:srgbClr val="FF0000"/>
                </a:solidFill>
                <a:effectLst>
                  <a:outerShdw blurRad="12700" dist="38100" dir="2700000" algn="tl" rotWithShape="0">
                    <a:srgbClr val="50B34C">
                      <a:lumMod val="60000"/>
                      <a:lumOff val="40000"/>
                    </a:srgbClr>
                  </a:outerShdw>
                </a:effectLst>
                <a:latin typeface="Calibri"/>
              </a:rPr>
              <a:t>phá</a:t>
            </a:r>
            <a:endParaRPr kumimoji="0" lang="en-US" sz="88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0B34C">
                    <a:lumMod val="60000"/>
                    <a:lumOff val="40000"/>
                  </a:srgbClr>
                </a:outerShdw>
              </a:effectLst>
              <a:uLnTx/>
              <a:uFillTx/>
              <a:latin typeface="Calibri"/>
              <a:ea typeface="+mn-ea"/>
              <a:cs typeface="+mn-cs"/>
            </a:endParaRPr>
          </a:p>
        </p:txBody>
      </p:sp>
    </p:spTree>
    <p:extLst>
      <p:ext uri="{BB962C8B-B14F-4D97-AF65-F5344CB8AC3E}">
        <p14:creationId xmlns:p14="http://schemas.microsoft.com/office/powerpoint/2010/main" val="371458915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A8ADC6-6CE6-4CF3-810A-D388994D24DA}"/>
              </a:ext>
            </a:extLst>
          </p:cNvPr>
          <p:cNvSpPr/>
          <p:nvPr/>
        </p:nvSpPr>
        <p:spPr>
          <a:xfrm>
            <a:off x="3017520" y="114300"/>
            <a:ext cx="6617970" cy="674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t>Tìm</a:t>
            </a:r>
            <a:r>
              <a:rPr lang="en-US" sz="3200" b="1" dirty="0"/>
              <a:t> </a:t>
            </a:r>
            <a:r>
              <a:rPr lang="en-US" sz="3200" b="1" dirty="0" err="1"/>
              <a:t>hiểu</a:t>
            </a:r>
            <a:r>
              <a:rPr lang="en-US" sz="3200" b="1" dirty="0"/>
              <a:t> </a:t>
            </a:r>
            <a:r>
              <a:rPr lang="en-US" sz="3200" b="1" dirty="0" err="1"/>
              <a:t>về</a:t>
            </a:r>
            <a:r>
              <a:rPr lang="en-US" sz="3200" b="1" dirty="0"/>
              <a:t> </a:t>
            </a:r>
            <a:r>
              <a:rPr lang="en-US" sz="3200" b="1" dirty="0" err="1"/>
              <a:t>đồng</a:t>
            </a:r>
            <a:r>
              <a:rPr lang="en-US" sz="3200" b="1" dirty="0"/>
              <a:t> </a:t>
            </a:r>
            <a:r>
              <a:rPr lang="en-US" sz="3200" b="1" dirty="0" err="1"/>
              <a:t>tiền</a:t>
            </a:r>
            <a:r>
              <a:rPr lang="en-US" sz="3200" b="1" dirty="0"/>
              <a:t> </a:t>
            </a:r>
            <a:r>
              <a:rPr lang="en-US" sz="3200" b="1" dirty="0" err="1"/>
              <a:t>Việt</a:t>
            </a:r>
            <a:r>
              <a:rPr lang="en-US" sz="3200" b="1" dirty="0"/>
              <a:t> Nam</a:t>
            </a:r>
          </a:p>
        </p:txBody>
      </p:sp>
      <p:pic>
        <p:nvPicPr>
          <p:cNvPr id="5" name="Picture 4" descr="Text, calendar&#10;&#10;Description automatically generated">
            <a:extLst>
              <a:ext uri="{FF2B5EF4-FFF2-40B4-BE49-F238E27FC236}">
                <a16:creationId xmlns:a16="http://schemas.microsoft.com/office/drawing/2014/main" id="{A70150D2-5935-4436-B048-C7A75080D7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350" y="1278254"/>
            <a:ext cx="4762500" cy="4791075"/>
          </a:xfrm>
          <a:prstGeom prst="rect">
            <a:avLst/>
          </a:prstGeom>
        </p:spPr>
      </p:pic>
      <p:pic>
        <p:nvPicPr>
          <p:cNvPr id="7" name="Picture 6" descr="Text&#10;&#10;Description automatically generated">
            <a:extLst>
              <a:ext uri="{FF2B5EF4-FFF2-40B4-BE49-F238E27FC236}">
                <a16:creationId xmlns:a16="http://schemas.microsoft.com/office/drawing/2014/main" id="{E0ECEE1A-1B80-4B67-9C3A-B3CE0E267A5E}"/>
              </a:ext>
            </a:extLst>
          </p:cNvPr>
          <p:cNvPicPr>
            <a:picLocks noChangeAspect="1"/>
          </p:cNvPicPr>
          <p:nvPr/>
        </p:nvPicPr>
        <p:blipFill rotWithShape="1">
          <a:blip r:embed="rId5">
            <a:extLst>
              <a:ext uri="{28A0092B-C50C-407E-A947-70E740481C1C}">
                <a14:useLocalDpi xmlns:a14="http://schemas.microsoft.com/office/drawing/2010/main" val="0"/>
              </a:ext>
            </a:extLst>
          </a:blip>
          <a:srcRect b="51638"/>
          <a:stretch/>
        </p:blipFill>
        <p:spPr>
          <a:xfrm>
            <a:off x="6326505" y="1278254"/>
            <a:ext cx="4978780" cy="2393414"/>
          </a:xfrm>
          <a:prstGeom prst="rect">
            <a:avLst/>
          </a:prstGeom>
        </p:spPr>
      </p:pic>
      <p:pic>
        <p:nvPicPr>
          <p:cNvPr id="6" name="Picture 5" descr="Text&#10;&#10;Description automatically generated">
            <a:extLst>
              <a:ext uri="{FF2B5EF4-FFF2-40B4-BE49-F238E27FC236}">
                <a16:creationId xmlns:a16="http://schemas.microsoft.com/office/drawing/2014/main" id="{2F33F58A-027B-F947-A8E8-3AF60DDF1274}"/>
              </a:ext>
            </a:extLst>
          </p:cNvPr>
          <p:cNvPicPr>
            <a:picLocks noChangeAspect="1"/>
          </p:cNvPicPr>
          <p:nvPr/>
        </p:nvPicPr>
        <p:blipFill rotWithShape="1">
          <a:blip r:embed="rId5">
            <a:extLst>
              <a:ext uri="{28A0092B-C50C-407E-A947-70E740481C1C}">
                <a14:useLocalDpi xmlns:a14="http://schemas.microsoft.com/office/drawing/2010/main" val="0"/>
              </a:ext>
            </a:extLst>
          </a:blip>
          <a:srcRect t="51638"/>
          <a:stretch/>
        </p:blipFill>
        <p:spPr>
          <a:xfrm>
            <a:off x="6326505" y="3675915"/>
            <a:ext cx="4978780" cy="2393414"/>
          </a:xfrm>
          <a:prstGeom prst="rect">
            <a:avLst/>
          </a:prstGeom>
        </p:spPr>
      </p:pic>
    </p:spTree>
    <p:custDataLst>
      <p:tags r:id="rId1"/>
    </p:custDataLst>
    <p:extLst>
      <p:ext uri="{BB962C8B-B14F-4D97-AF65-F5344CB8AC3E}">
        <p14:creationId xmlns:p14="http://schemas.microsoft.com/office/powerpoint/2010/main" val="407438547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 calendar&#10;&#10;Description automatically generated">
            <a:extLst>
              <a:ext uri="{FF2B5EF4-FFF2-40B4-BE49-F238E27FC236}">
                <a16:creationId xmlns:a16="http://schemas.microsoft.com/office/drawing/2014/main" id="{A70150D2-5935-4436-B048-C7A75080D72E}"/>
              </a:ext>
            </a:extLst>
          </p:cNvPr>
          <p:cNvPicPr>
            <a:picLocks noChangeAspect="1"/>
          </p:cNvPicPr>
          <p:nvPr/>
        </p:nvPicPr>
        <p:blipFill rotWithShape="1">
          <a:blip r:embed="rId4">
            <a:extLst>
              <a:ext uri="{28A0092B-C50C-407E-A947-70E740481C1C}">
                <a14:useLocalDpi xmlns:a14="http://schemas.microsoft.com/office/drawing/2010/main" val="0"/>
              </a:ext>
            </a:extLst>
          </a:blip>
          <a:srcRect b="47989"/>
          <a:stretch/>
        </p:blipFill>
        <p:spPr>
          <a:xfrm>
            <a:off x="472146" y="186468"/>
            <a:ext cx="4762500" cy="2491888"/>
          </a:xfrm>
          <a:prstGeom prst="rect">
            <a:avLst/>
          </a:prstGeom>
        </p:spPr>
      </p:pic>
      <p:pic>
        <p:nvPicPr>
          <p:cNvPr id="7" name="Picture 6" descr="Text&#10;&#10;Description automatically generated">
            <a:extLst>
              <a:ext uri="{FF2B5EF4-FFF2-40B4-BE49-F238E27FC236}">
                <a16:creationId xmlns:a16="http://schemas.microsoft.com/office/drawing/2014/main" id="{E0ECEE1A-1B80-4B67-9C3A-B3CE0E267A5E}"/>
              </a:ext>
            </a:extLst>
          </p:cNvPr>
          <p:cNvPicPr>
            <a:picLocks noChangeAspect="1"/>
          </p:cNvPicPr>
          <p:nvPr/>
        </p:nvPicPr>
        <p:blipFill rotWithShape="1">
          <a:blip r:embed="rId5">
            <a:extLst>
              <a:ext uri="{28A0092B-C50C-407E-A947-70E740481C1C}">
                <a14:useLocalDpi xmlns:a14="http://schemas.microsoft.com/office/drawing/2010/main" val="0"/>
              </a:ext>
            </a:extLst>
          </a:blip>
          <a:srcRect b="51638"/>
          <a:stretch/>
        </p:blipFill>
        <p:spPr>
          <a:xfrm>
            <a:off x="6326505" y="186468"/>
            <a:ext cx="4978780" cy="2393414"/>
          </a:xfrm>
          <a:prstGeom prst="rect">
            <a:avLst/>
          </a:prstGeom>
        </p:spPr>
      </p:pic>
      <p:sp>
        <p:nvSpPr>
          <p:cNvPr id="4" name="Rectangle 3">
            <a:extLst>
              <a:ext uri="{FF2B5EF4-FFF2-40B4-BE49-F238E27FC236}">
                <a16:creationId xmlns:a16="http://schemas.microsoft.com/office/drawing/2014/main" id="{EF0F008F-3A33-3E4E-B7EC-CF15914B87BD}"/>
              </a:ext>
            </a:extLst>
          </p:cNvPr>
          <p:cNvSpPr/>
          <p:nvPr/>
        </p:nvSpPr>
        <p:spPr>
          <a:xfrm>
            <a:off x="441666" y="2641611"/>
            <a:ext cx="11499460" cy="954107"/>
          </a:xfrm>
          <a:prstGeom prst="rect">
            <a:avLst/>
          </a:prstGeom>
        </p:spPr>
        <p:txBody>
          <a:bodyPr wrap="square">
            <a:spAutoFit/>
          </a:bodyPr>
          <a:lstStyle/>
          <a:p>
            <a:r>
              <a:rPr lang="vi-VN" sz="2800" dirty="0">
                <a:effectLst>
                  <a:outerShdw blurRad="38100" dist="38100" dir="2700000" algn="tl">
                    <a:srgbClr val="000000">
                      <a:alpha val="43137"/>
                    </a:srgbClr>
                  </a:outerShdw>
                </a:effectLst>
                <a:latin typeface="Calibri" panose="020F0502020204030204"/>
                <a:cs typeface="iCiel Cucho" pitchFamily="50" charset="0"/>
              </a:rPr>
              <a:t>Trên các đồng tiền Việt Nam, có một</a:t>
            </a:r>
            <a:r>
              <a:rPr lang="en-US" sz="2800" dirty="0">
                <a:effectLst>
                  <a:outerShdw blurRad="38100" dist="38100" dir="2700000" algn="tl">
                    <a:srgbClr val="000000">
                      <a:alpha val="43137"/>
                    </a:srgbClr>
                  </a:outerShdw>
                </a:effectLst>
                <a:cs typeface="iCiel Cucho" pitchFamily="50" charset="0"/>
              </a:rPr>
              <a:t> </a:t>
            </a:r>
            <a:r>
              <a:rPr lang="vi-VN" sz="2800" dirty="0">
                <a:effectLst>
                  <a:outerShdw blurRad="38100" dist="38100" dir="2700000" algn="tl">
                    <a:srgbClr val="000000">
                      <a:alpha val="43137"/>
                    </a:srgbClr>
                  </a:outerShdw>
                </a:effectLst>
                <a:latin typeface="Calibri" panose="020F0502020204030204"/>
                <a:cs typeface="iCiel Cucho" pitchFamily="50" charset="0"/>
              </a:rPr>
              <a:t>mặt giống nhau: hình</a:t>
            </a:r>
            <a:r>
              <a:rPr lang="en-US" sz="2800" dirty="0">
                <a:effectLst>
                  <a:outerShdw blurRad="38100" dist="38100" dir="2700000" algn="tl">
                    <a:srgbClr val="000000">
                      <a:alpha val="43137"/>
                    </a:srgbClr>
                  </a:outerShdw>
                </a:effectLst>
                <a:cs typeface="iCiel Cucho" pitchFamily="50" charset="0"/>
              </a:rPr>
              <a:t> </a:t>
            </a:r>
            <a:r>
              <a:rPr lang="vi-VN" sz="2800" dirty="0">
                <a:effectLst>
                  <a:outerShdw blurRad="38100" dist="38100" dir="2700000" algn="tl">
                    <a:srgbClr val="000000">
                      <a:alpha val="43137"/>
                    </a:srgbClr>
                  </a:outerShdw>
                </a:effectLst>
                <a:latin typeface="Calibri" panose="020F0502020204030204"/>
                <a:cs typeface="iCiel Cucho" pitchFamily="50" charset="0"/>
              </a:rPr>
              <a:t>Bác Hồ, dòng chữ “Cộng hoà xã hội chủ nghĩa Việt</a:t>
            </a:r>
            <a:r>
              <a:rPr lang="en-US" sz="2800" dirty="0">
                <a:effectLst>
                  <a:outerShdw blurRad="38100" dist="38100" dir="2700000" algn="tl">
                    <a:srgbClr val="000000">
                      <a:alpha val="43137"/>
                    </a:srgbClr>
                  </a:outerShdw>
                </a:effectLst>
                <a:cs typeface="iCiel Cucho" pitchFamily="50" charset="0"/>
              </a:rPr>
              <a:t> </a:t>
            </a:r>
            <a:r>
              <a:rPr lang="vi-VN" sz="2800" dirty="0">
                <a:effectLst>
                  <a:outerShdw blurRad="38100" dist="38100" dir="2700000" algn="tl">
                    <a:srgbClr val="000000">
                      <a:alpha val="43137"/>
                    </a:srgbClr>
                  </a:outerShdw>
                </a:effectLst>
                <a:latin typeface="Calibri" panose="020F0502020204030204"/>
                <a:cs typeface="iCiel Cucho" pitchFamily="50" charset="0"/>
              </a:rPr>
              <a:t>Nam” và mệnh giá tiền (chữ và số).</a:t>
            </a:r>
            <a:endParaRPr lang="en-VN" sz="2800" dirty="0"/>
          </a:p>
        </p:txBody>
      </p:sp>
      <p:pic>
        <p:nvPicPr>
          <p:cNvPr id="12" name="Picture 11" descr="Text, calendar&#10;&#10;Description automatically generated">
            <a:extLst>
              <a:ext uri="{FF2B5EF4-FFF2-40B4-BE49-F238E27FC236}">
                <a16:creationId xmlns:a16="http://schemas.microsoft.com/office/drawing/2014/main" id="{C886C11B-FDC8-5B4D-BCD3-8FD967F8FEE3}"/>
              </a:ext>
            </a:extLst>
          </p:cNvPr>
          <p:cNvPicPr>
            <a:picLocks noChangeAspect="1"/>
          </p:cNvPicPr>
          <p:nvPr/>
        </p:nvPicPr>
        <p:blipFill rotWithShape="1">
          <a:blip r:embed="rId4">
            <a:extLst>
              <a:ext uri="{28A0092B-C50C-407E-A947-70E740481C1C}">
                <a14:useLocalDpi xmlns:a14="http://schemas.microsoft.com/office/drawing/2010/main" val="0"/>
              </a:ext>
            </a:extLst>
          </a:blip>
          <a:srcRect t="50044"/>
          <a:stretch/>
        </p:blipFill>
        <p:spPr>
          <a:xfrm>
            <a:off x="576775" y="3583525"/>
            <a:ext cx="4762500" cy="2393414"/>
          </a:xfrm>
          <a:prstGeom prst="rect">
            <a:avLst/>
          </a:prstGeom>
        </p:spPr>
      </p:pic>
      <p:pic>
        <p:nvPicPr>
          <p:cNvPr id="13" name="Picture 12" descr="Text&#10;&#10;Description automatically generated">
            <a:extLst>
              <a:ext uri="{FF2B5EF4-FFF2-40B4-BE49-F238E27FC236}">
                <a16:creationId xmlns:a16="http://schemas.microsoft.com/office/drawing/2014/main" id="{69D4F376-38C9-AC4D-B195-CD00E4CABEF7}"/>
              </a:ext>
            </a:extLst>
          </p:cNvPr>
          <p:cNvPicPr>
            <a:picLocks noChangeAspect="1"/>
          </p:cNvPicPr>
          <p:nvPr/>
        </p:nvPicPr>
        <p:blipFill rotWithShape="1">
          <a:blip r:embed="rId5">
            <a:extLst>
              <a:ext uri="{28A0092B-C50C-407E-A947-70E740481C1C}">
                <a14:useLocalDpi xmlns:a14="http://schemas.microsoft.com/office/drawing/2010/main" val="0"/>
              </a:ext>
            </a:extLst>
          </a:blip>
          <a:srcRect t="51638"/>
          <a:stretch/>
        </p:blipFill>
        <p:spPr>
          <a:xfrm>
            <a:off x="6326505" y="3573039"/>
            <a:ext cx="4978780" cy="2393414"/>
          </a:xfrm>
          <a:prstGeom prst="rect">
            <a:avLst/>
          </a:prstGeom>
        </p:spPr>
      </p:pic>
      <p:sp>
        <p:nvSpPr>
          <p:cNvPr id="14" name="Rectangle 13">
            <a:extLst>
              <a:ext uri="{FF2B5EF4-FFF2-40B4-BE49-F238E27FC236}">
                <a16:creationId xmlns:a16="http://schemas.microsoft.com/office/drawing/2014/main" id="{1595D475-CE01-9447-A9DA-8E31BDDCE0EF}"/>
              </a:ext>
            </a:extLst>
          </p:cNvPr>
          <p:cNvSpPr/>
          <p:nvPr/>
        </p:nvSpPr>
        <p:spPr>
          <a:xfrm>
            <a:off x="576775" y="5938317"/>
            <a:ext cx="11499460" cy="954107"/>
          </a:xfrm>
          <a:prstGeom prst="rect">
            <a:avLst/>
          </a:prstGeom>
        </p:spPr>
        <p:txBody>
          <a:bodyPr wrap="square">
            <a:spAutoFit/>
          </a:bodyPr>
          <a:lstStyle/>
          <a:p>
            <a:r>
              <a:rPr lang="vi-VN" sz="2800" dirty="0">
                <a:effectLst>
                  <a:outerShdw blurRad="38100" dist="38100" dir="2700000" algn="tl">
                    <a:srgbClr val="000000">
                      <a:alpha val="43137"/>
                    </a:srgbClr>
                  </a:outerShdw>
                </a:effectLst>
                <a:latin typeface="Calibri" panose="020F0502020204030204"/>
                <a:cs typeface="iCiel Cucho" pitchFamily="50" charset="0"/>
              </a:rPr>
              <a:t>Trên mặt khác, ngoài dòng chữ “Ngân hàng Nhà nước Việt Nam”, mệnh giá tiền</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còn</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có</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các</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hình</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ảnh</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ở</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các</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tờ</a:t>
            </a:r>
            <a:r>
              <a:rPr lang="en-US" sz="2800" dirty="0">
                <a:effectLst>
                  <a:outerShdw blurRad="38100" dist="38100" dir="2700000" algn="tl">
                    <a:srgbClr val="000000">
                      <a:alpha val="43137"/>
                    </a:srgbClr>
                  </a:outerShdw>
                </a:effectLst>
                <a:cs typeface="iCiel Cucho" pitchFamily="50" charset="0"/>
              </a:rPr>
              <a:t> </a:t>
            </a:r>
            <a:r>
              <a:rPr lang="en-US" sz="2800" dirty="0" err="1">
                <a:effectLst>
                  <a:outerShdw blurRad="38100" dist="38100" dir="2700000" algn="tl">
                    <a:srgbClr val="000000">
                      <a:alpha val="43137"/>
                    </a:srgbClr>
                  </a:outerShdw>
                </a:effectLst>
                <a:cs typeface="iCiel Cucho" pitchFamily="50" charset="0"/>
              </a:rPr>
              <a:t>tiền</a:t>
            </a:r>
            <a:r>
              <a:rPr lang="en-US" sz="2800" dirty="0">
                <a:effectLst>
                  <a:outerShdw blurRad="38100" dist="38100" dir="2700000" algn="tl">
                    <a:srgbClr val="000000">
                      <a:alpha val="43137"/>
                    </a:srgbClr>
                  </a:outerShdw>
                </a:effectLst>
                <a:cs typeface="iCiel Cucho" pitchFamily="50" charset="0"/>
              </a:rPr>
              <a:t>.</a:t>
            </a:r>
            <a:endParaRPr lang="en-VN" sz="2800" dirty="0"/>
          </a:p>
        </p:txBody>
      </p:sp>
    </p:spTree>
    <p:custDataLst>
      <p:tags r:id="rId1"/>
    </p:custDataLst>
    <p:extLst>
      <p:ext uri="{BB962C8B-B14F-4D97-AF65-F5344CB8AC3E}">
        <p14:creationId xmlns:p14="http://schemas.microsoft.com/office/powerpoint/2010/main" val="35995164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GENSWF_SLIDE_UID" val="{4DD56DDC-484D-4C67-9C78-4732D62DA4BC}:2558"/>
</p:tagLst>
</file>

<file path=ppt/tags/tag2.xml><?xml version="1.0" encoding="utf-8"?>
<p:tagLst xmlns:a="http://schemas.openxmlformats.org/drawingml/2006/main" xmlns:r="http://schemas.openxmlformats.org/officeDocument/2006/relationships" xmlns:p="http://schemas.openxmlformats.org/presentationml/2006/main">
  <p:tag name="GENSWF_SLIDE_UID" val="{4DD56DDC-484D-4C67-9C78-4732D62DA4BC}:2558"/>
</p:tagLst>
</file>

<file path=ppt/tags/tag3.xml><?xml version="1.0" encoding="utf-8"?>
<p:tagLst xmlns:a="http://schemas.openxmlformats.org/drawingml/2006/main" xmlns:r="http://schemas.openxmlformats.org/officeDocument/2006/relationships" xmlns:p="http://schemas.openxmlformats.org/presentationml/2006/main">
  <p:tag name="GENSWF_SLIDE_UID" val="{4DD56DDC-484D-4C67-9C78-4732D62DA4BC}:2558"/>
</p:tagLst>
</file>

<file path=ppt/tags/tag4.xml><?xml version="1.0" encoding="utf-8"?>
<p:tagLst xmlns:a="http://schemas.openxmlformats.org/drawingml/2006/main" xmlns:r="http://schemas.openxmlformats.org/officeDocument/2006/relationships" xmlns:p="http://schemas.openxmlformats.org/presentationml/2006/main">
  <p:tag name="GENSWF_SLIDE_UID" val="{4DD56DDC-484D-4C67-9C78-4732D62DA4BC}:2558"/>
</p:tagLst>
</file>

<file path=ppt/tags/tag5.xml><?xml version="1.0" encoding="utf-8"?>
<p:tagLst xmlns:a="http://schemas.openxmlformats.org/drawingml/2006/main" xmlns:r="http://schemas.openxmlformats.org/officeDocument/2006/relationships" xmlns:p="http://schemas.openxmlformats.org/presentationml/2006/main">
  <p:tag name="GENSWF_SLIDE_UID" val="{4DD56DDC-484D-4C67-9C78-4732D62DA4BC}:2558"/>
</p:tagLst>
</file>

<file path=ppt/tags/tag6.xml><?xml version="1.0" encoding="utf-8"?>
<p:tagLst xmlns:a="http://schemas.openxmlformats.org/drawingml/2006/main" xmlns:r="http://schemas.openxmlformats.org/officeDocument/2006/relationships" xmlns:p="http://schemas.openxmlformats.org/presentationml/2006/main">
  <p:tag name="GENSWF_SLIDE_UID" val="{4DD56DDC-484D-4C67-9C78-4732D62DA4BC}:2558"/>
</p:tagLst>
</file>

<file path=ppt/theme/theme1.xml><?xml version="1.0" encoding="utf-8"?>
<a:theme xmlns:a="http://schemas.openxmlformats.org/drawingml/2006/main" name="9_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oạt độ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537</TotalTime>
  <Words>750</Words>
  <Application>Microsoft Office PowerPoint</Application>
  <PresentationFormat>Widescreen</PresentationFormat>
  <Paragraphs>76</Paragraphs>
  <Slides>20</Slides>
  <Notes>13</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20</vt:i4>
      </vt:variant>
    </vt:vector>
  </HeadingPairs>
  <TitlesOfParts>
    <vt:vector size="37" baseType="lpstr">
      <vt:lpstr>等线</vt:lpstr>
      <vt:lpstr>等线 Light</vt:lpstr>
      <vt:lpstr>Arial</vt:lpstr>
      <vt:lpstr>Averta Std CY Bold</vt:lpstr>
      <vt:lpstr>Calibri</vt:lpstr>
      <vt:lpstr>Calibri Light</vt:lpstr>
      <vt:lpstr>HP001 4 hàng</vt:lpstr>
      <vt:lpstr>Quicksand Medium</vt:lpstr>
      <vt:lpstr>Times New Roman</vt:lpstr>
      <vt:lpstr>UTM Cookies</vt:lpstr>
      <vt:lpstr>9_www.33ppt.com</vt:lpstr>
      <vt:lpstr>Hoạt động</vt:lpstr>
      <vt:lpstr>1_Office Theme</vt:lpstr>
      <vt:lpstr>3_Office Theme</vt:lpstr>
      <vt:lpstr>1_Office 主题​​</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 đã mua được món đồ nào? Vì sao em chọn mua món đồ đó?</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Hằng Nguyễn</cp:lastModifiedBy>
  <cp:revision>17</cp:revision>
  <dcterms:created xsi:type="dcterms:W3CDTF">2021-06-11T04:16:36Z</dcterms:created>
  <dcterms:modified xsi:type="dcterms:W3CDTF">2021-10-26T16:24:37Z</dcterms:modified>
</cp:coreProperties>
</file>