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</p:sldMasterIdLst>
  <p:notesMasterIdLst>
    <p:notesMasterId r:id="rId19"/>
  </p:notesMasterIdLst>
  <p:sldIdLst>
    <p:sldId id="8333" r:id="rId4"/>
    <p:sldId id="257" r:id="rId5"/>
    <p:sldId id="1137" r:id="rId6"/>
    <p:sldId id="8343" r:id="rId7"/>
    <p:sldId id="8342" r:id="rId8"/>
    <p:sldId id="8334" r:id="rId9"/>
    <p:sldId id="1128" r:id="rId10"/>
    <p:sldId id="8335" r:id="rId11"/>
    <p:sldId id="8336" r:id="rId12"/>
    <p:sldId id="8337" r:id="rId13"/>
    <p:sldId id="8338" r:id="rId14"/>
    <p:sldId id="8339" r:id="rId15"/>
    <p:sldId id="8340" r:id="rId16"/>
    <p:sldId id="8341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E4EF3-9C06-4F7B-8B30-47A8DFB961D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20F3B-437A-4C75-BC3D-E9288AF43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88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01C2B-EAF0-433A-B676-5210979099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169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490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614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426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6091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152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394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815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997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812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175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097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553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271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02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B44FEE-ABEE-4983-8216-AF3880421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8D79E7-743A-48B0-B2B8-4F0ABCF6E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7CE80-9B0A-4DD2-BFBE-6A5786F8D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7C88B6-F0B9-4CB0-A7B2-7E0087AD5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5ABDE3-68E5-4049-A9C0-F2D225DC2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1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963904-A542-4873-AB11-DEEA1FBC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E5BF051-B006-4163-9FBB-78D9D030F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33DF7B-340C-4B93-A585-AB67A4AB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2523F-49CC-46DC-897B-3E0137218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EC85F1-E294-4BA8-B10D-FB8DD76A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65D0D20-BBEA-45A7-8D52-81A55F6E9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E0461A-3AEF-4583-8EA0-CEEE684BD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421525-C261-45C4-9DB2-67DD93983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F07AB2-CF86-49D7-ADD9-9CA827FA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F9E4BE-DDE4-4050-9C56-4E48F2B6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64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711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33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57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75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71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D9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CDBB519-FA32-4AD1-AF4B-01D1A49EEC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8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D9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42CFDD8-7A76-4E73-9270-16B782C2D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2F9EB49-3E9A-4065-92D7-24E7BF0B6F8D}"/>
              </a:ext>
            </a:extLst>
          </p:cNvPr>
          <p:cNvGrpSpPr/>
          <p:nvPr userDrawn="1"/>
        </p:nvGrpSpPr>
        <p:grpSpPr>
          <a:xfrm>
            <a:off x="0" y="52877"/>
            <a:ext cx="12192001" cy="6805123"/>
            <a:chOff x="0" y="52877"/>
            <a:chExt cx="12192001" cy="680512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D99DB93-DD5E-45A9-8E4C-35F16F550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4502" y="246879"/>
              <a:ext cx="856730" cy="1000037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46D93C6-1773-4609-9712-CAF27B8502BF}"/>
                </a:ext>
              </a:extLst>
            </p:cNvPr>
            <p:cNvGrpSpPr/>
            <p:nvPr/>
          </p:nvGrpSpPr>
          <p:grpSpPr>
            <a:xfrm>
              <a:off x="0" y="531447"/>
              <a:ext cx="12192001" cy="6326553"/>
              <a:chOff x="0" y="531447"/>
              <a:chExt cx="12192001" cy="6326553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34C3EF4A-6C6A-4ACA-8260-0B9A65EFB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" t="-1284" r="1478" b="11635"/>
              <a:stretch/>
            </p:blipFill>
            <p:spPr>
              <a:xfrm>
                <a:off x="0" y="531447"/>
                <a:ext cx="12192000" cy="1533524"/>
              </a:xfrm>
              <a:prstGeom prst="rect">
                <a:avLst/>
              </a:prstGeom>
            </p:spPr>
          </p:pic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8AA45D8-73E6-4A27-ACD0-DA1056F2169E}"/>
                  </a:ext>
                </a:extLst>
              </p:cNvPr>
              <p:cNvSpPr/>
              <p:nvPr/>
            </p:nvSpPr>
            <p:spPr>
              <a:xfrm>
                <a:off x="1" y="1977292"/>
                <a:ext cx="12192000" cy="48807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54A5DFA-C092-4A78-BCD6-57DFD1E7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220" y="114250"/>
              <a:ext cx="888760" cy="549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8484A9F-EC57-44E6-B567-2E84F8271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437" y="1077967"/>
              <a:ext cx="1031656" cy="68387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FE537C3-168F-4F29-BACE-37745D14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852" y="912433"/>
              <a:ext cx="1142379" cy="68387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EEF304F-C6D5-4C2F-89BF-8E55AAB4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96009">
              <a:off x="1587655" y="52877"/>
              <a:ext cx="1132869" cy="790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587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6A7336-2146-4F40-877F-4AABE2306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EDF3EE-07F0-4C29-998B-9A9363DB2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ED0710-F4F2-4D3B-B2C4-D680A884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A1F0D6-7C0F-4803-8DE0-A8E4C9B2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65936B-8EDC-4F6D-AFF4-3BCAA789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82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17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4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25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58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6CCC2A3-0718-46C4-AB31-EC78C70E3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652" y="2240365"/>
            <a:ext cx="4183912" cy="27018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204610-4039-4724-B741-81724C74D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13652" y="4250627"/>
            <a:ext cx="2919178" cy="16706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68F7749-2F03-4196-9E2C-8C1295B6B7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70" y="1122761"/>
            <a:ext cx="1601367" cy="9164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DDAC6E8-F5E9-405B-8137-3AC8165144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6669" y="230104"/>
            <a:ext cx="2668625" cy="2701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EA663AE-B02B-44DD-9555-42B589681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43450"/>
          <a:stretch/>
        </p:blipFill>
        <p:spPr>
          <a:xfrm>
            <a:off x="1069165" y="0"/>
            <a:ext cx="1005366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1927A7E-25A7-49EE-B9C6-659246EC81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753" y="2806481"/>
            <a:ext cx="637247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8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AD5548F6-7373-0C8F-C6F8-8524D6EA0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42223" r="9317" b="44628"/>
          <a:stretch/>
        </p:blipFill>
        <p:spPr>
          <a:xfrm>
            <a:off x="3615330" y="431680"/>
            <a:ext cx="496133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5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2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D5C984-3ABF-4BA9-9B01-C04A82F3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E633E6-C3A9-4F48-AD67-28D8C11DC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5438D4-CE1D-4E0D-B79D-56630AE7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87A3F1-6210-4316-A302-3EA258D1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DBBBDD-FBB7-4738-803D-DE1E8A6B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F9A64-FEE3-4A07-BFF7-B071EA38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7FD87D-F155-4276-9553-348F71F0B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1C445-382B-47E1-B134-E1CF50C9A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3AB9D7-3002-4A14-901E-A6D72B83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B3B62E-3682-4A78-9A0F-B1C9D6F5C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67B7A6-9E17-4ABE-83BE-C561D9D7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8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D4F50-7105-4559-A316-B5CA6BC14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A010D5-55D4-4590-9FC8-209FA477C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859CA3-6608-4C3F-9419-7CD4C109A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D4AAA9-B7F9-4C49-ACEF-20373FEA1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A2242E-32DD-4289-B788-F18A35348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CA9A79B-0BD2-49C0-A0F6-9E88A799C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0A9198-F512-484C-AC86-CE4EE3C5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CE3812-E972-4673-917E-B0DE7B0B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2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D29930-5AAF-44AB-B332-25E64C55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762DAF0-E722-43A2-BC3C-19CEDD15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CF8DEB-306D-449C-A5F5-CD1CF03D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F02CA3-C3B1-47ED-9BCF-D66A9424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20F557-9D8E-467B-ABBC-A552646F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AC342C-1E77-4E2A-95A3-08794E02D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71C3EF-3600-4722-8095-1107CB91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7ABB0E-E507-461D-9FBE-418CD39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AE25DA-369A-4F54-AB4D-53C15EFB5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3B668C-BEF6-4913-95D8-65FB7C806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09AE9E-9013-412B-80BC-00192BC6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FE5F07-2A36-4385-B78A-CDC0FAC8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19DC03-B41C-46AC-B3EB-CFD78CDE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9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15095C-EBEF-4FBE-8C8C-67588FB9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3503236-B1D0-4EB8-B1A0-A142E2D63F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560A35-BBD9-49C4-B48B-9C45D8733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C94C30-FA4B-4028-B712-1001104B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1B40B5-9E88-49D5-8E63-861686B8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890166-696C-44A0-8D39-A8A95B2E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6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D4F399E-3EF0-4A31-A0E5-52D7CBEC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53AA2E-5D2D-4642-8B49-EB02D60D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E7682A-E445-49A8-AA61-39EBDF5DC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E014CC-3DC2-41AE-AC5D-708AF3D1C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1A6249-7BD6-406B-98C5-5C2E6CC98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17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33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 rot="5400000">
            <a:off x="2662325" y="-2671675"/>
            <a:ext cx="6867351" cy="12192002"/>
          </a:xfrm>
          <a:prstGeom prst="rect">
            <a:avLst/>
          </a:prstGeom>
        </p:spPr>
      </p:pic>
      <p:grpSp>
        <p:nvGrpSpPr>
          <p:cNvPr id="16" name="组合 15"/>
          <p:cNvGrpSpPr/>
          <p:nvPr userDrawn="1"/>
        </p:nvGrpSpPr>
        <p:grpSpPr>
          <a:xfrm>
            <a:off x="-280886" y="190492"/>
            <a:ext cx="11990288" cy="6273807"/>
            <a:chOff x="-395186" y="190492"/>
            <a:chExt cx="11990288" cy="6273807"/>
          </a:xfrm>
        </p:grpSpPr>
        <p:sp>
          <p:nvSpPr>
            <p:cNvPr id="8" name="圆角矩形 7"/>
            <p:cNvSpPr/>
            <p:nvPr userDrawn="1"/>
          </p:nvSpPr>
          <p:spPr>
            <a:xfrm>
              <a:off x="482600" y="352754"/>
              <a:ext cx="11112502" cy="6111545"/>
            </a:xfrm>
            <a:prstGeom prst="roundRect">
              <a:avLst>
                <a:gd name="adj" fmla="val 6688"/>
              </a:avLst>
            </a:prstGeom>
            <a:solidFill>
              <a:schemeClr val="bg1"/>
            </a:solidFill>
            <a:ln w="50800">
              <a:solidFill>
                <a:srgbClr val="236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" t="23606" r="24555" b="60748"/>
            <a:stretch/>
          </p:blipFill>
          <p:spPr>
            <a:xfrm rot="17028993">
              <a:off x="-2406090" y="2201396"/>
              <a:ext cx="6019710" cy="1997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838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8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5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3.png"/><Relationship Id="rId10" Type="http://schemas.openxmlformats.org/officeDocument/2006/relationships/image" Target="../media/image56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6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7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/>
          <a:stretch/>
        </p:blipFill>
        <p:spPr>
          <a:xfrm rot="5400000">
            <a:off x="2651601" y="-2682400"/>
            <a:ext cx="6888800" cy="12192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6"/>
          <a:stretch/>
        </p:blipFill>
        <p:spPr>
          <a:xfrm rot="17056411">
            <a:off x="4145043" y="56762"/>
            <a:ext cx="5514105" cy="6319257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52269" r="80968" b="7544"/>
          <a:stretch/>
        </p:blipFill>
        <p:spPr>
          <a:xfrm rot="1779046">
            <a:off x="972090" y="219490"/>
            <a:ext cx="1521622" cy="150594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173" r="81050" b="75288"/>
          <a:stretch/>
        </p:blipFill>
        <p:spPr>
          <a:xfrm rot="900000">
            <a:off x="10692639" y="2509785"/>
            <a:ext cx="1613311" cy="31775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t="226" r="51052" b="74889"/>
          <a:stretch/>
        </p:blipFill>
        <p:spPr>
          <a:xfrm rot="17958201">
            <a:off x="10610526" y="-62753"/>
            <a:ext cx="1181243" cy="203500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5" t="1768" r="3446" b="80544"/>
          <a:stretch/>
        </p:blipFill>
        <p:spPr>
          <a:xfrm rot="817189">
            <a:off x="3961719" y="-286827"/>
            <a:ext cx="2911284" cy="16640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5" y="2207606"/>
            <a:ext cx="4585224" cy="458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7B42C4-7E46-4793-9827-97B0F44A4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4420" y="1353132"/>
            <a:ext cx="5096698" cy="4151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0F0414-0182-A24A-7E7D-331B50DE46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A67F3D-A272-01B0-5183-0116EAAEB9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1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Cho bảng số liệu về số tiền tiết kiệm được của các bạn Nam, Việt và Mai trong một tuần.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4F8B90-39D6-0126-0A93-AC3A7023F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7862" y="561975"/>
            <a:ext cx="8057431" cy="220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63F375-8D17-FC2D-1FBC-C7D89A8AD66F}"/>
              </a:ext>
            </a:extLst>
          </p:cNvPr>
          <p:cNvSpPr txBox="1"/>
          <p:nvPr/>
        </p:nvSpPr>
        <p:spPr>
          <a:xfrm>
            <a:off x="1390649" y="2895600"/>
            <a:ext cx="983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Tính số tiền tiết kiệm được của Việt và của Mai.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65196-6FEE-CB22-4F9B-71735A82DF47}"/>
              </a:ext>
            </a:extLst>
          </p:cNvPr>
          <p:cNvSpPr txBox="1"/>
          <p:nvPr/>
        </p:nvSpPr>
        <p:spPr>
          <a:xfrm>
            <a:off x="1457325" y="3771900"/>
            <a:ext cx="94964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Số tiền tiết kiệm được của Việt là: 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5 000 x 2 + 10 000 = 20 000 (đồng)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tiền tiết kiệm được của Mai là: 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 x 5 + 2 000 x 5 = 15 000 (đồng)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AE5288-3FAE-F852-1EAD-31A44016874D}"/>
              </a:ext>
            </a:extLst>
          </p:cNvPr>
          <p:cNvSpPr/>
          <p:nvPr/>
        </p:nvSpPr>
        <p:spPr>
          <a:xfrm>
            <a:off x="2286000" y="2076450"/>
            <a:ext cx="5838825" cy="647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872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Cho bảng số liệu về số tiền tiết kiệm được của các bạn Nam, Việt và Mai trong một tuần.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4F8B90-39D6-0126-0A93-AC3A7023F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7862" y="561975"/>
            <a:ext cx="8057431" cy="220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63F375-8D17-FC2D-1FBC-C7D89A8AD66F}"/>
              </a:ext>
            </a:extLst>
          </p:cNvPr>
          <p:cNvSpPr txBox="1"/>
          <p:nvPr/>
        </p:nvSpPr>
        <p:spPr>
          <a:xfrm>
            <a:off x="1390649" y="2895600"/>
            <a:ext cx="9839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Bạn nào tiết kiệm được nhiều tiền nhất? Bạn nào tiết kiệm được ít tiền nhất?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B058B9F-6520-F261-5830-2A637C08C11D}"/>
              </a:ext>
            </a:extLst>
          </p:cNvPr>
          <p:cNvSpPr/>
          <p:nvPr/>
        </p:nvSpPr>
        <p:spPr>
          <a:xfrm>
            <a:off x="8553450" y="2038350"/>
            <a:ext cx="1257300" cy="3143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43F214D-FF26-EE29-AD60-5876FD739EB8}"/>
              </a:ext>
            </a:extLst>
          </p:cNvPr>
          <p:cNvSpPr/>
          <p:nvPr/>
        </p:nvSpPr>
        <p:spPr>
          <a:xfrm>
            <a:off x="8543925" y="2409825"/>
            <a:ext cx="1257300" cy="3143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6E117E-687D-A378-D172-5852DDA93275}"/>
              </a:ext>
            </a:extLst>
          </p:cNvPr>
          <p:cNvSpPr txBox="1"/>
          <p:nvPr/>
        </p:nvSpPr>
        <p:spPr>
          <a:xfrm>
            <a:off x="1466850" y="4124325"/>
            <a:ext cx="949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Việt tiết kiệm được nhiều tiền nhất (20 000 đồng).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74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Cho bảng số liệu về số tiền tiết kiệm được của các bạn Nam, Việt và Mai trong một tuần.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4F8B90-39D6-0126-0A93-AC3A7023F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7862" y="561975"/>
            <a:ext cx="8057431" cy="220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63F375-8D17-FC2D-1FBC-C7D89A8AD66F}"/>
              </a:ext>
            </a:extLst>
          </p:cNvPr>
          <p:cNvSpPr txBox="1"/>
          <p:nvPr/>
        </p:nvSpPr>
        <p:spPr>
          <a:xfrm>
            <a:off x="714375" y="2895600"/>
            <a:ext cx="10515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Các bạn dự định dùng tiền tiết kiệm trong tuần đó để mua truyện. Biết 1 quyển truyện có giá 13 000 đồng. Hỏi những bạn nào đã có đủ tiền mua truyện?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B058B9F-6520-F261-5830-2A637C08C11D}"/>
              </a:ext>
            </a:extLst>
          </p:cNvPr>
          <p:cNvSpPr/>
          <p:nvPr/>
        </p:nvSpPr>
        <p:spPr>
          <a:xfrm>
            <a:off x="8553450" y="2038350"/>
            <a:ext cx="1257300" cy="3143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20 000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43F214D-FF26-EE29-AD60-5876FD739EB8}"/>
              </a:ext>
            </a:extLst>
          </p:cNvPr>
          <p:cNvSpPr/>
          <p:nvPr/>
        </p:nvSpPr>
        <p:spPr>
          <a:xfrm>
            <a:off x="8543925" y="2409825"/>
            <a:ext cx="1257300" cy="3143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15 000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6E117E-687D-A378-D172-5852DDA93275}"/>
              </a:ext>
            </a:extLst>
          </p:cNvPr>
          <p:cNvSpPr txBox="1"/>
          <p:nvPr/>
        </p:nvSpPr>
        <p:spPr>
          <a:xfrm>
            <a:off x="1485900" y="4838700"/>
            <a:ext cx="949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Việt và Mai có đủ tiền mua truyện vì hai bạn tiết kiệm được nhiều hơn 13 000 đồng.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1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Cho bảng số liệu về số tiền tiết kiệm được của các bạn Nam, Việt và Mai trong một tuần.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>
          <a:xfrm>
            <a:off x="1313871" y="471412"/>
            <a:ext cx="638754" cy="735747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19299" y="461887"/>
            <a:ext cx="91630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3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Rô-bốt gói ba món quà (tháp vòng, quả bóng, khối ru-bích) vào ba chiếc hộp giống hệt nhau.</a:t>
            </a:r>
            <a:endParaRPr kumimoji="0" lang="vi-VN" sz="3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8803DA-BC40-47AE-B53A-AB79E0A6A2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5250" y="1552575"/>
            <a:ext cx="3848100" cy="15621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4AFD6A-F0E4-E952-E7D0-7E28235EDE36}"/>
              </a:ext>
            </a:extLst>
          </p:cNvPr>
          <p:cNvSpPr txBox="1"/>
          <p:nvPr/>
        </p:nvSpPr>
        <p:spPr>
          <a:xfrm>
            <a:off x="1143000" y="3143250"/>
            <a:ext cx="10420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Mỗi bạn Mai, Việt và Nam lần lượt chọn một hộp quà bất kì. Vậy Mai có thể chọn được chiếc hộp đựng món quà nào?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506B08-E445-CA11-372D-74D5AB4A5E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62375" y="4224337"/>
            <a:ext cx="4400550" cy="1704975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4A35618-EE04-325C-2188-5152C8600726}"/>
              </a:ext>
            </a:extLst>
          </p:cNvPr>
          <p:cNvSpPr/>
          <p:nvPr/>
        </p:nvSpPr>
        <p:spPr>
          <a:xfrm>
            <a:off x="1800225" y="5924550"/>
            <a:ext cx="8429625" cy="933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có thể chọn được chiếc hộp đựng món quà là tháp vòng hoặc quả bóng hoặc khối ru-bích.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149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/>
      <p:bldP spid="15" grpId="0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Cho bảng số liệu về số tiền tiết kiệm được của các bạn Nam, Việt và Mai trong một tuần.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>
          <a:xfrm>
            <a:off x="1313871" y="471412"/>
            <a:ext cx="638754" cy="735747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19299" y="461887"/>
            <a:ext cx="91630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3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chiếc mũ ảo thuật có 2 con thỏ trắng và 1 con thỏ nâu.</a:t>
            </a:r>
            <a:endParaRPr kumimoji="0" lang="vi-VN" sz="3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04B8E2-BDF4-E10C-7575-FECE073B40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4325" y="1643062"/>
            <a:ext cx="4533900" cy="2219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D278CF-6273-D16B-2710-F39FF314863E}"/>
              </a:ext>
            </a:extLst>
          </p:cNvPr>
          <p:cNvSpPr txBox="1"/>
          <p:nvPr/>
        </p:nvSpPr>
        <p:spPr>
          <a:xfrm>
            <a:off x="1076325" y="3886200"/>
            <a:ext cx="10420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Nếu nhà ảo thuật cú mèo lấy cùng một lúc 2 con thỏ ra khỏi chiếc mũ đó, thì những sự kiện nào có thể xảy ra?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EEE4A98-368E-9B28-D6A4-7B485D03C9A6}"/>
              </a:ext>
            </a:extLst>
          </p:cNvPr>
          <p:cNvSpPr/>
          <p:nvPr/>
        </p:nvSpPr>
        <p:spPr>
          <a:xfrm>
            <a:off x="1533525" y="5133975"/>
            <a:ext cx="8429625" cy="933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2 sự kiện có thể xảy ra là nhà ảo thuật lấy được 2 con thỏ trắng hoặc 1 con thỏ nâu và 1 con thỏ trắng.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628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/>
      <p:bldP spid="4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950279" y="1198542"/>
            <a:ext cx="1263784" cy="8823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0538" y="2038991"/>
            <a:ext cx="7510923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1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72AB0EB7-DAF5-EC64-9150-2D07D2B2FA9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形 19">
            <a:extLst>
              <a:ext uri="{FF2B5EF4-FFF2-40B4-BE49-F238E27FC236}">
                <a16:creationId xmlns:a16="http://schemas.microsoft.com/office/drawing/2014/main" id="{8631B3AA-592C-45BD-B9FC-53582DA20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D783EFA1-BB26-4079-A870-CECB524A8F23}"/>
              </a:ext>
            </a:extLst>
          </p:cNvPr>
          <p:cNvSpPr/>
          <p:nvPr/>
        </p:nvSpPr>
        <p:spPr>
          <a:xfrm>
            <a:off x="432125" y="410620"/>
            <a:ext cx="11362255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33894"/>
              <a:gd name="connsiteY0" fmla="*/ 10281887 h 10594476"/>
              <a:gd name="connsiteX1" fmla="*/ 93319 w 14833894"/>
              <a:gd name="connsiteY1" fmla="*/ 6926129 h 10594476"/>
              <a:gd name="connsiteX2" fmla="*/ 129076 w 14833894"/>
              <a:gd name="connsiteY2" fmla="*/ 1401394 h 10594476"/>
              <a:gd name="connsiteX3" fmla="*/ 1537665 w 14833894"/>
              <a:gd name="connsiteY3" fmla="*/ 26244 h 10594476"/>
              <a:gd name="connsiteX4" fmla="*/ 6055057 w 14833894"/>
              <a:gd name="connsiteY4" fmla="*/ 33764 h 10594476"/>
              <a:gd name="connsiteX5" fmla="*/ 13683339 w 14833894"/>
              <a:gd name="connsiteY5" fmla="*/ 26636 h 10594476"/>
              <a:gd name="connsiteX6" fmla="*/ 14709351 w 14833894"/>
              <a:gd name="connsiteY6" fmla="*/ 4166210 h 10594476"/>
              <a:gd name="connsiteX7" fmla="*/ 14525744 w 14833894"/>
              <a:gd name="connsiteY7" fmla="*/ 9700653 h 10594476"/>
              <a:gd name="connsiteX8" fmla="*/ 11431312 w 14833894"/>
              <a:gd name="connsiteY8" fmla="*/ 10339281 h 10594476"/>
              <a:gd name="connsiteX9" fmla="*/ 2751769 w 14833894"/>
              <a:gd name="connsiteY9" fmla="*/ 10455395 h 10594476"/>
              <a:gd name="connsiteX10" fmla="*/ 389061 w 14833894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525744 w 14757426"/>
              <a:gd name="connsiteY7" fmla="*/ 9700653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67183"/>
              <a:gd name="connsiteY0" fmla="*/ 10281887 h 10594476"/>
              <a:gd name="connsiteX1" fmla="*/ 93319 w 14867183"/>
              <a:gd name="connsiteY1" fmla="*/ 6926129 h 10594476"/>
              <a:gd name="connsiteX2" fmla="*/ 129076 w 14867183"/>
              <a:gd name="connsiteY2" fmla="*/ 1401394 h 10594476"/>
              <a:gd name="connsiteX3" fmla="*/ 1537665 w 14867183"/>
              <a:gd name="connsiteY3" fmla="*/ 26244 h 10594476"/>
              <a:gd name="connsiteX4" fmla="*/ 6055057 w 14867183"/>
              <a:gd name="connsiteY4" fmla="*/ 33764 h 10594476"/>
              <a:gd name="connsiteX5" fmla="*/ 13683339 w 14867183"/>
              <a:gd name="connsiteY5" fmla="*/ 26636 h 10594476"/>
              <a:gd name="connsiteX6" fmla="*/ 14709351 w 14867183"/>
              <a:gd name="connsiteY6" fmla="*/ 4166210 h 10594476"/>
              <a:gd name="connsiteX7" fmla="*/ 14808032 w 14867183"/>
              <a:gd name="connsiteY7" fmla="*/ 9676185 h 10594476"/>
              <a:gd name="connsiteX8" fmla="*/ 11431312 w 14867183"/>
              <a:gd name="connsiteY8" fmla="*/ 10339281 h 10594476"/>
              <a:gd name="connsiteX9" fmla="*/ 2751769 w 14867183"/>
              <a:gd name="connsiteY9" fmla="*/ 10455395 h 10594476"/>
              <a:gd name="connsiteX10" fmla="*/ 389061 w 14867183"/>
              <a:gd name="connsiteY10" fmla="*/ 10281887 h 10594476"/>
              <a:gd name="connsiteX0" fmla="*/ 389061 w 14779683"/>
              <a:gd name="connsiteY0" fmla="*/ 10281887 h 10594476"/>
              <a:gd name="connsiteX1" fmla="*/ 93319 w 14779683"/>
              <a:gd name="connsiteY1" fmla="*/ 6926129 h 10594476"/>
              <a:gd name="connsiteX2" fmla="*/ 129076 w 14779683"/>
              <a:gd name="connsiteY2" fmla="*/ 1401394 h 10594476"/>
              <a:gd name="connsiteX3" fmla="*/ 1537665 w 14779683"/>
              <a:gd name="connsiteY3" fmla="*/ 26244 h 10594476"/>
              <a:gd name="connsiteX4" fmla="*/ 6055057 w 14779683"/>
              <a:gd name="connsiteY4" fmla="*/ 33764 h 10594476"/>
              <a:gd name="connsiteX5" fmla="*/ 13683339 w 14779683"/>
              <a:gd name="connsiteY5" fmla="*/ 26636 h 10594476"/>
              <a:gd name="connsiteX6" fmla="*/ 14709351 w 14779683"/>
              <a:gd name="connsiteY6" fmla="*/ 4166210 h 10594476"/>
              <a:gd name="connsiteX7" fmla="*/ 14695116 w 14779683"/>
              <a:gd name="connsiteY7" fmla="*/ 9627248 h 10594476"/>
              <a:gd name="connsiteX8" fmla="*/ 11431312 w 14779683"/>
              <a:gd name="connsiteY8" fmla="*/ 10339281 h 10594476"/>
              <a:gd name="connsiteX9" fmla="*/ 2751769 w 14779683"/>
              <a:gd name="connsiteY9" fmla="*/ 10455395 h 10594476"/>
              <a:gd name="connsiteX10" fmla="*/ 389061 w 14779683"/>
              <a:gd name="connsiteY10" fmla="*/ 10281887 h 10594476"/>
              <a:gd name="connsiteX0" fmla="*/ 389061 w 14767246"/>
              <a:gd name="connsiteY0" fmla="*/ 10281887 h 10594476"/>
              <a:gd name="connsiteX1" fmla="*/ 93319 w 14767246"/>
              <a:gd name="connsiteY1" fmla="*/ 6926129 h 10594476"/>
              <a:gd name="connsiteX2" fmla="*/ 129076 w 14767246"/>
              <a:gd name="connsiteY2" fmla="*/ 1401394 h 10594476"/>
              <a:gd name="connsiteX3" fmla="*/ 1537665 w 14767246"/>
              <a:gd name="connsiteY3" fmla="*/ 26244 h 10594476"/>
              <a:gd name="connsiteX4" fmla="*/ 6055057 w 14767246"/>
              <a:gd name="connsiteY4" fmla="*/ 33764 h 10594476"/>
              <a:gd name="connsiteX5" fmla="*/ 13683339 w 14767246"/>
              <a:gd name="connsiteY5" fmla="*/ 26636 h 10594476"/>
              <a:gd name="connsiteX6" fmla="*/ 14709351 w 14767246"/>
              <a:gd name="connsiteY6" fmla="*/ 4166210 h 10594476"/>
              <a:gd name="connsiteX7" fmla="*/ 14676297 w 14767246"/>
              <a:gd name="connsiteY7" fmla="*/ 9602780 h 10594476"/>
              <a:gd name="connsiteX8" fmla="*/ 11431312 w 14767246"/>
              <a:gd name="connsiteY8" fmla="*/ 10339281 h 10594476"/>
              <a:gd name="connsiteX9" fmla="*/ 2751769 w 14767246"/>
              <a:gd name="connsiteY9" fmla="*/ 10455395 h 10594476"/>
              <a:gd name="connsiteX10" fmla="*/ 389061 w 14767246"/>
              <a:gd name="connsiteY10" fmla="*/ 10281887 h 10594476"/>
              <a:gd name="connsiteX0" fmla="*/ 308302 w 14686487"/>
              <a:gd name="connsiteY0" fmla="*/ 10281887 h 10594476"/>
              <a:gd name="connsiteX1" fmla="*/ 12560 w 14686487"/>
              <a:gd name="connsiteY1" fmla="*/ 6926129 h 10594476"/>
              <a:gd name="connsiteX2" fmla="*/ 48317 w 14686487"/>
              <a:gd name="connsiteY2" fmla="*/ 1401394 h 10594476"/>
              <a:gd name="connsiteX3" fmla="*/ 1456906 w 14686487"/>
              <a:gd name="connsiteY3" fmla="*/ 26244 h 10594476"/>
              <a:gd name="connsiteX4" fmla="*/ 5974298 w 14686487"/>
              <a:gd name="connsiteY4" fmla="*/ 33764 h 10594476"/>
              <a:gd name="connsiteX5" fmla="*/ 13602580 w 14686487"/>
              <a:gd name="connsiteY5" fmla="*/ 26636 h 10594476"/>
              <a:gd name="connsiteX6" fmla="*/ 14628592 w 14686487"/>
              <a:gd name="connsiteY6" fmla="*/ 4166210 h 10594476"/>
              <a:gd name="connsiteX7" fmla="*/ 14595538 w 14686487"/>
              <a:gd name="connsiteY7" fmla="*/ 9602780 h 10594476"/>
              <a:gd name="connsiteX8" fmla="*/ 11350553 w 14686487"/>
              <a:gd name="connsiteY8" fmla="*/ 10339281 h 10594476"/>
              <a:gd name="connsiteX9" fmla="*/ 2671010 w 14686487"/>
              <a:gd name="connsiteY9" fmla="*/ 10455395 h 10594476"/>
              <a:gd name="connsiteX10" fmla="*/ 308302 w 14686487"/>
              <a:gd name="connsiteY10" fmla="*/ 10281887 h 10594476"/>
              <a:gd name="connsiteX0" fmla="*/ 354141 w 14732326"/>
              <a:gd name="connsiteY0" fmla="*/ 10281887 h 10594476"/>
              <a:gd name="connsiteX1" fmla="*/ 58399 w 14732326"/>
              <a:gd name="connsiteY1" fmla="*/ 6926129 h 10594476"/>
              <a:gd name="connsiteX2" fmla="*/ 60 w 14732326"/>
              <a:gd name="connsiteY2" fmla="*/ 1401394 h 10594476"/>
              <a:gd name="connsiteX3" fmla="*/ 1502745 w 14732326"/>
              <a:gd name="connsiteY3" fmla="*/ 26244 h 10594476"/>
              <a:gd name="connsiteX4" fmla="*/ 6020137 w 14732326"/>
              <a:gd name="connsiteY4" fmla="*/ 33764 h 10594476"/>
              <a:gd name="connsiteX5" fmla="*/ 13648419 w 14732326"/>
              <a:gd name="connsiteY5" fmla="*/ 26636 h 10594476"/>
              <a:gd name="connsiteX6" fmla="*/ 14674431 w 14732326"/>
              <a:gd name="connsiteY6" fmla="*/ 4166210 h 10594476"/>
              <a:gd name="connsiteX7" fmla="*/ 14641377 w 14732326"/>
              <a:gd name="connsiteY7" fmla="*/ 9602780 h 10594476"/>
              <a:gd name="connsiteX8" fmla="*/ 11396392 w 14732326"/>
              <a:gd name="connsiteY8" fmla="*/ 10339281 h 10594476"/>
              <a:gd name="connsiteX9" fmla="*/ 2716849 w 14732326"/>
              <a:gd name="connsiteY9" fmla="*/ 10455395 h 10594476"/>
              <a:gd name="connsiteX10" fmla="*/ 354141 w 147323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32326" h="10594476">
                <a:moveTo>
                  <a:pt x="354141" y="10281887"/>
                </a:moveTo>
                <a:cubicBezTo>
                  <a:pt x="-88934" y="9693676"/>
                  <a:pt x="117412" y="8406211"/>
                  <a:pt x="58399" y="6926129"/>
                </a:cubicBezTo>
                <a:cubicBezTo>
                  <a:pt x="-614" y="5446047"/>
                  <a:pt x="3987" y="2575843"/>
                  <a:pt x="60" y="1401394"/>
                </a:cubicBezTo>
                <a:cubicBezTo>
                  <a:pt x="-3867" y="226945"/>
                  <a:pt x="179423" y="8695"/>
                  <a:pt x="1502745" y="26244"/>
                </a:cubicBezTo>
                <a:cubicBezTo>
                  <a:pt x="2597209" y="192572"/>
                  <a:pt x="4764437" y="33699"/>
                  <a:pt x="6020137" y="33764"/>
                </a:cubicBezTo>
                <a:cubicBezTo>
                  <a:pt x="7275837" y="33829"/>
                  <a:pt x="12263253" y="-37231"/>
                  <a:pt x="13648419" y="26636"/>
                </a:cubicBezTo>
                <a:cubicBezTo>
                  <a:pt x="15033585" y="90503"/>
                  <a:pt x="14688373" y="3076486"/>
                  <a:pt x="14674431" y="4166210"/>
                </a:cubicBezTo>
                <a:cubicBezTo>
                  <a:pt x="14694818" y="5255932"/>
                  <a:pt x="14811333" y="8500529"/>
                  <a:pt x="14641377" y="9602780"/>
                </a:cubicBezTo>
                <a:cubicBezTo>
                  <a:pt x="14471421" y="10705031"/>
                  <a:pt x="13461049" y="10301181"/>
                  <a:pt x="11396392" y="10339281"/>
                </a:cubicBezTo>
                <a:cubicBezTo>
                  <a:pt x="9560335" y="10694881"/>
                  <a:pt x="4557224" y="10464961"/>
                  <a:pt x="2716849" y="10455395"/>
                </a:cubicBezTo>
                <a:cubicBezTo>
                  <a:pt x="876474" y="10445829"/>
                  <a:pt x="797216" y="10870098"/>
                  <a:pt x="35414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350CE12-5912-457C-A10B-12872DBD6B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813" y="-92576"/>
            <a:ext cx="2108787" cy="210878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6C97283-A4E7-448D-9CC5-E190DCA106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5" y="604144"/>
            <a:ext cx="1606073" cy="1174401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320EABE-E577-4EF4-B850-94C74C526E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25" y="1904723"/>
            <a:ext cx="1758969" cy="4542657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7AB32F3E-E13B-44A3-88C3-7B9E6511B242}"/>
              </a:ext>
            </a:extLst>
          </p:cNvPr>
          <p:cNvGrpSpPr/>
          <p:nvPr/>
        </p:nvGrpSpPr>
        <p:grpSpPr>
          <a:xfrm>
            <a:off x="0" y="5730589"/>
            <a:ext cx="12192000" cy="1338317"/>
            <a:chOff x="0" y="5656716"/>
            <a:chExt cx="12926997" cy="1418998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734729E9-7CE8-4057-99C1-E4A6438FF986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DCA4BBE9-1D8D-42DC-8794-EDD8404D74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F5008664-8743-4A1C-A699-BBD7F1CAC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7596CF62-5F23-4628-888D-E93DE862A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3D5B71A8-3FB3-4D98-93D8-97CE6AF737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3325" y="4643840"/>
            <a:ext cx="3774383" cy="214938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926FEEB-23D1-4C28-8402-5CBE3B00A3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158" y="5650841"/>
            <a:ext cx="7043655" cy="11918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13592" y="581074"/>
            <a:ext cx="776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9" name="5c40741ee2086">
            <a:hlinkClick r:id="" action="ppaction://media"/>
            <a:extLst>
              <a:ext uri="{FF2B5EF4-FFF2-40B4-BE49-F238E27FC236}">
                <a16:creationId xmlns:a16="http://schemas.microsoft.com/office/drawing/2014/main" id="{EC17F7B3-CB59-49FF-9405-40D88A10E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3375" y="-977721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5656" y="1281491"/>
            <a:ext cx="2475191" cy="17740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5DA422-3FC2-150D-6D95-6DF7DEDAB653}"/>
              </a:ext>
            </a:extLst>
          </p:cNvPr>
          <p:cNvSpPr txBox="1"/>
          <p:nvPr/>
        </p:nvSpPr>
        <p:spPr>
          <a:xfrm>
            <a:off x="2000250" y="2743200"/>
            <a:ext cx="851535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b="1" u="sng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80:</a:t>
            </a:r>
            <a:r>
              <a:rPr lang="nl-NL" sz="4000" b="1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ÔN TẬP BẢNG SỐ LIỆU, KHẢ NĂNG XẢY RA CỦA MỘT SỰ KIỆN</a:t>
            </a:r>
            <a:endParaRPr lang="en-US" sz="4000" b="1" dirty="0">
              <a:solidFill>
                <a:srgbClr val="00B05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4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6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5" grpId="0" animBg="1"/>
      <p:bldP spid="2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D346CE-A7BE-9EDF-584B-8ECACA841453}"/>
              </a:ext>
            </a:extLst>
          </p:cNvPr>
          <p:cNvSpPr txBox="1"/>
          <p:nvPr/>
        </p:nvSpPr>
        <p:spPr>
          <a:xfrm>
            <a:off x="1119352" y="1443478"/>
            <a:ext cx="97581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  <a:defRPr/>
            </a:pPr>
            <a:r>
              <a:rPr lang="vi-V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 và mô tả được các số liệu ở dạng bảng. 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  <a:defRPr/>
            </a:pPr>
            <a:r>
              <a:rPr lang="vi-V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 được một số nét đơn giản ở bảng số liệu.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  <a:defRPr/>
            </a:pPr>
            <a:r>
              <a:rPr lang="vi-V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 biết và mô tả được các khả năng xảy ra (có tính ngẫu nhiên) của một sự </a:t>
            </a:r>
            <a:r>
              <a:rPr lang="vi-VN" sz="30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kiện.</a:t>
            </a:r>
            <a:endParaRPr lang="vi-VN" sz="3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783C3F-35F4-9125-15EC-4B5410D520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89516" y="423990"/>
            <a:ext cx="7346317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85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>
          <a:xfrm>
            <a:off x="1151946" y="509512"/>
            <a:ext cx="612000" cy="684000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47874" y="595237"/>
            <a:ext cx="91630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 bảng số liệu về số học sinh đã đến thư viện vào mỗi buổi sáng và chiều trong một tuần học:</a:t>
            </a:r>
          </a:p>
        </p:txBody>
      </p:sp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FC037-A0D3-36D8-DD65-4FA10EED07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7350" y="1843087"/>
            <a:ext cx="9105900" cy="21708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A93CDA-B1B0-3689-E108-7639ECB42459}"/>
              </a:ext>
            </a:extLst>
          </p:cNvPr>
          <p:cNvSpPr txBox="1"/>
          <p:nvPr/>
        </p:nvSpPr>
        <p:spPr>
          <a:xfrm>
            <a:off x="1143000" y="4210050"/>
            <a:ext cx="10125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Dựa vào bảng trên, trả lời câu hỏi: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Mỗi cột của bảng cho biết điều gì? Mỗi hàng của bảng cho biết điều gì?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Trong ngày thứ Ba, có bao nhiêu học sinh đến thư viện vào mỗi buổi?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Có bao nhiêu học sinh đến thư viện vào mỗi buổi chiều?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0059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B9AE4C-B6AB-1C81-B644-C1FF787E19BA}"/>
              </a:ext>
            </a:extLst>
          </p:cNvPr>
          <p:cNvSpPr txBox="1"/>
          <p:nvPr/>
        </p:nvSpPr>
        <p:spPr>
          <a:xfrm>
            <a:off x="1238250" y="2752725"/>
            <a:ext cx="10125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Mỗi cột của bảng cho biết điều gì? Mỗi hàng của bảng cho biết điều gì?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65ACFE-8B76-E21C-1FEC-6368B1E70A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5425" y="623887"/>
            <a:ext cx="9105900" cy="21708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DCC1043-57EA-5EEF-1F26-AB21C35B4E69}"/>
              </a:ext>
            </a:extLst>
          </p:cNvPr>
          <p:cNvSpPr txBox="1"/>
          <p:nvPr/>
        </p:nvSpPr>
        <p:spPr>
          <a:xfrm>
            <a:off x="1295400" y="4010025"/>
            <a:ext cx="94964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 cột của bảng cho biết các ngày trong một tuần có bao nhiêu học sinh đến thư viện.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 hàng của bảng cho biết các buổi trong các ngày đó có bao nhiêu học sinh đến thư viện.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626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B9AE4C-B6AB-1C81-B644-C1FF787E19BA}"/>
              </a:ext>
            </a:extLst>
          </p:cNvPr>
          <p:cNvSpPr txBox="1"/>
          <p:nvPr/>
        </p:nvSpPr>
        <p:spPr>
          <a:xfrm>
            <a:off x="1238250" y="2752725"/>
            <a:ext cx="10125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300" b="1" dirty="0">
                <a:latin typeface="Calibri" panose="020F0502020204030204" pitchFamily="34" charset="0"/>
                <a:cs typeface="Calibri" panose="020F0502020204030204" pitchFamily="34" charset="0"/>
              </a:rPr>
              <a:t>b) Trong ngày thứ Ba, có bao nhiêu học sinh đến thư viện vào mỗi buổi?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65ACFE-8B76-E21C-1FEC-6368B1E70A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5425" y="623887"/>
            <a:ext cx="9105900" cy="21708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DCC1043-57EA-5EEF-1F26-AB21C35B4E69}"/>
              </a:ext>
            </a:extLst>
          </p:cNvPr>
          <p:cNvSpPr txBox="1"/>
          <p:nvPr/>
        </p:nvSpPr>
        <p:spPr>
          <a:xfrm>
            <a:off x="1295400" y="4010025"/>
            <a:ext cx="949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ngày thứ ba, buổi sáng có 35 học sinh đến thư viện, buổi chiều có 40 học sinh đến thư viện.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25120B-B8E8-0AC9-D94F-8A69E5085DBF}"/>
              </a:ext>
            </a:extLst>
          </p:cNvPr>
          <p:cNvSpPr/>
          <p:nvPr/>
        </p:nvSpPr>
        <p:spPr>
          <a:xfrm>
            <a:off x="4752975" y="790575"/>
            <a:ext cx="1266825" cy="1924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226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B9AE4C-B6AB-1C81-B644-C1FF787E19BA}"/>
              </a:ext>
            </a:extLst>
          </p:cNvPr>
          <p:cNvSpPr txBox="1"/>
          <p:nvPr/>
        </p:nvSpPr>
        <p:spPr>
          <a:xfrm>
            <a:off x="1238250" y="2752725"/>
            <a:ext cx="10668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Có bao nhiêu học sinh đến thư viện vào mỗi buổi chiều?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965ACFE-8B76-E21C-1FEC-6368B1E70A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5425" y="623887"/>
            <a:ext cx="9105900" cy="21708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DCC1043-57EA-5EEF-1F26-AB21C35B4E69}"/>
              </a:ext>
            </a:extLst>
          </p:cNvPr>
          <p:cNvSpPr txBox="1"/>
          <p:nvPr/>
        </p:nvSpPr>
        <p:spPr>
          <a:xfrm>
            <a:off x="1704975" y="3657600"/>
            <a:ext cx="94964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hai có 60 học sinh đến thư viện;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ba có 40 học sinh đến thư viện;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tư có 35 học sinh đến thư viện;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năm có 60 học sinh đến thư viện;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sáu có 65 học sinh đến thư viện.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5D4C99-1B72-3E66-A4ED-9064CD6F4763}"/>
              </a:ext>
            </a:extLst>
          </p:cNvPr>
          <p:cNvSpPr/>
          <p:nvPr/>
        </p:nvSpPr>
        <p:spPr>
          <a:xfrm>
            <a:off x="2019300" y="2171700"/>
            <a:ext cx="8153400" cy="5524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0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altLang="zh-CN">
                <a:solidFill>
                  <a:prstClr val="white"/>
                </a:solidFill>
                <a:cs typeface="Arial" panose="020B0604020202020204" pitchFamily="34" charset="0"/>
              </a:rPr>
              <a:t>Cho bảng số liệu về số tiền tiết kiệm được của các bạn Nam, Việt và Mai trong một tuần.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>
          <a:xfrm>
            <a:off x="1151946" y="509512"/>
            <a:ext cx="612000" cy="735747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47874" y="595237"/>
            <a:ext cx="916305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3300" b="1" ker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 bảng số liệu về số tiền tiết kiệm được của các bạn Nam, Việt và Mai trong một tuần.</a:t>
            </a:r>
            <a:endParaRPr kumimoji="0" lang="vi-VN" sz="3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4F8B90-39D6-0126-0A93-AC3A7023F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5487" y="1800225"/>
            <a:ext cx="8057431" cy="220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63F375-8D17-FC2D-1FBC-C7D89A8AD66F}"/>
              </a:ext>
            </a:extLst>
          </p:cNvPr>
          <p:cNvSpPr txBox="1"/>
          <p:nvPr/>
        </p:nvSpPr>
        <p:spPr>
          <a:xfrm>
            <a:off x="1428749" y="4171950"/>
            <a:ext cx="9839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a) Tính số tiền tiết kiệm được của Việt và của Mai.</a:t>
            </a:r>
          </a:p>
          <a:p>
            <a:pPr algn="just"/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b) Bạn nào tiết kiệm được nhiều tiền nhất? Bạn nào tiết kiệm được ít tiền nhất?</a:t>
            </a:r>
          </a:p>
          <a:p>
            <a:pPr algn="just"/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c) Các bạn dự định dùng tiền tiết kiệm trong tuần đó để mua truyện. Biết 1 quyển truyện có giá 13 000 đồng. Hỏi những bạn nào đã có đủ tiền mua truyện?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9E6F7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880</Words>
  <Application>Microsoft Office PowerPoint</Application>
  <PresentationFormat>Widescreen</PresentationFormat>
  <Paragraphs>69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等线</vt:lpstr>
      <vt:lpstr>等线 Light</vt:lpstr>
      <vt:lpstr>Arial</vt:lpstr>
      <vt:lpstr>Calibri</vt:lpstr>
      <vt:lpstr>Cambria</vt:lpstr>
      <vt:lpstr>Wingdings</vt:lpstr>
      <vt:lpstr>Office 主题​​</vt:lpstr>
      <vt:lpstr>Office 主题</vt:lpstr>
      <vt:lpstr>回顾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2023-02-07T12:02:56Z</dcterms:created>
  <dcterms:modified xsi:type="dcterms:W3CDTF">2023-02-07T13:50:18Z</dcterms:modified>
</cp:coreProperties>
</file>