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 id="2147483706" r:id="rId2"/>
  </p:sldMasterIdLst>
  <p:notesMasterIdLst>
    <p:notesMasterId r:id="rId33"/>
  </p:notesMasterIdLst>
  <p:sldIdLst>
    <p:sldId id="257" r:id="rId3"/>
    <p:sldId id="379" r:id="rId4"/>
    <p:sldId id="333" r:id="rId5"/>
    <p:sldId id="335" r:id="rId6"/>
    <p:sldId id="337" r:id="rId7"/>
    <p:sldId id="339" r:id="rId8"/>
    <p:sldId id="293" r:id="rId9"/>
    <p:sldId id="281" r:id="rId10"/>
    <p:sldId id="321" r:id="rId11"/>
    <p:sldId id="280" r:id="rId12"/>
    <p:sldId id="351" r:id="rId13"/>
    <p:sldId id="297" r:id="rId14"/>
    <p:sldId id="287" r:id="rId15"/>
    <p:sldId id="343" r:id="rId16"/>
    <p:sldId id="345" r:id="rId17"/>
    <p:sldId id="347" r:id="rId18"/>
    <p:sldId id="349" r:id="rId19"/>
    <p:sldId id="323" r:id="rId20"/>
    <p:sldId id="326" r:id="rId21"/>
    <p:sldId id="327" r:id="rId22"/>
    <p:sldId id="370" r:id="rId23"/>
    <p:sldId id="329" r:id="rId24"/>
    <p:sldId id="355" r:id="rId25"/>
    <p:sldId id="357" r:id="rId26"/>
    <p:sldId id="359" r:id="rId27"/>
    <p:sldId id="374" r:id="rId28"/>
    <p:sldId id="361" r:id="rId29"/>
    <p:sldId id="363" r:id="rId30"/>
    <p:sldId id="376" r:id="rId31"/>
    <p:sldId id="285" r:id="rId3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00"/>
    <a:srgbClr val="FF0000"/>
    <a:srgbClr val="990000"/>
    <a:srgbClr val="EDB0EE"/>
    <a:srgbClr val="669900"/>
    <a:srgbClr val="0033CC"/>
    <a:srgbClr val="F6F4AA"/>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1" autoAdjust="0"/>
    <p:restoredTop sz="93153" autoAdjust="0"/>
  </p:normalViewPr>
  <p:slideViewPr>
    <p:cSldViewPr>
      <p:cViewPr varScale="1">
        <p:scale>
          <a:sx n="62" d="100"/>
          <a:sy n="62" d="100"/>
        </p:scale>
        <p:origin x="1464"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US" altLang="vi-VN"/>
          </a:p>
        </p:txBody>
      </p:sp>
      <p:sp>
        <p:nvSpPr>
          <p:cNvPr id="129027"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US" altLang="vi-VN"/>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9029"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vi-VN" noProof="0"/>
              <a:t>Click to edit Master text styles</a:t>
            </a:r>
          </a:p>
          <a:p>
            <a:pPr lvl="1"/>
            <a:r>
              <a:rPr lang="en-US" altLang="vi-VN" noProof="0"/>
              <a:t>Second level</a:t>
            </a:r>
          </a:p>
          <a:p>
            <a:pPr lvl="2"/>
            <a:r>
              <a:rPr lang="en-US" altLang="vi-VN" noProof="0"/>
              <a:t>Third level</a:t>
            </a:r>
          </a:p>
          <a:p>
            <a:pPr lvl="3"/>
            <a:r>
              <a:rPr lang="en-US" altLang="vi-VN" noProof="0"/>
              <a:t>Fourth level</a:t>
            </a:r>
          </a:p>
          <a:p>
            <a:pPr lvl="4"/>
            <a:r>
              <a:rPr lang="en-US" altLang="vi-VN" noProof="0"/>
              <a:t>Fifth level</a:t>
            </a:r>
          </a:p>
        </p:txBody>
      </p:sp>
      <p:sp>
        <p:nvSpPr>
          <p:cNvPr id="129030"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US" altLang="vi-VN"/>
          </a:p>
        </p:txBody>
      </p:sp>
      <p:sp>
        <p:nvSpPr>
          <p:cNvPr id="129031"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D989B973-0CCB-4829-9633-9D00FFFD0F6F}" type="slidenum">
              <a:rPr lang="en-US" altLang="vi-VN"/>
              <a:pPr/>
              <a:t>‹#›</a:t>
            </a:fld>
            <a:endParaRPr lang="en-US" altLang="vi-VN"/>
          </a:p>
        </p:txBody>
      </p:sp>
    </p:spTree>
    <p:extLst>
      <p:ext uri="{BB962C8B-B14F-4D97-AF65-F5344CB8AC3E}">
        <p14:creationId xmlns:p14="http://schemas.microsoft.com/office/powerpoint/2010/main" val="28799460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FC1F9709-499A-4C04-9D73-804A4B6ADC36}" type="slidenum">
              <a:rPr lang="en-US" altLang="vi-VN">
                <a:latin typeface="Arial" panose="020B0604020202020204" pitchFamily="34" charset="0"/>
              </a:rPr>
              <a:pPr/>
              <a:t>12</a:t>
            </a:fld>
            <a:endParaRPr lang="en-US" altLang="vi-VN">
              <a:latin typeface="Arial" panose="020B0604020202020204" pitchFamily="34" charset="0"/>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vi-VN" altLang="vi-V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6" name="Rectangle 6"/>
          <p:cNvSpPr>
            <a:spLocks noGrp="1" noChangeArrowheads="1"/>
          </p:cNvSpPr>
          <p:nvPr>
            <p:ph type="sldNum" sz="quarter" idx="12"/>
          </p:nvPr>
        </p:nvSpPr>
        <p:spPr>
          <a:ln/>
        </p:spPr>
        <p:txBody>
          <a:bodyPr/>
          <a:lstStyle>
            <a:lvl1pPr>
              <a:defRPr/>
            </a:lvl1pPr>
          </a:lstStyle>
          <a:p>
            <a:fld id="{E924211D-4915-4D74-BB36-FB8758232D45}" type="slidenum">
              <a:rPr lang="en-US" altLang="vi-VN"/>
              <a:pPr/>
              <a:t>‹#›</a:t>
            </a:fld>
            <a:endParaRPr lang="en-US" altLang="vi-VN"/>
          </a:p>
        </p:txBody>
      </p:sp>
    </p:spTree>
    <p:extLst>
      <p:ext uri="{BB962C8B-B14F-4D97-AF65-F5344CB8AC3E}">
        <p14:creationId xmlns:p14="http://schemas.microsoft.com/office/powerpoint/2010/main" val="2711287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6" name="Rectangle 6"/>
          <p:cNvSpPr>
            <a:spLocks noGrp="1" noChangeArrowheads="1"/>
          </p:cNvSpPr>
          <p:nvPr>
            <p:ph type="sldNum" sz="quarter" idx="12"/>
          </p:nvPr>
        </p:nvSpPr>
        <p:spPr>
          <a:ln/>
        </p:spPr>
        <p:txBody>
          <a:bodyPr/>
          <a:lstStyle>
            <a:lvl1pPr>
              <a:defRPr/>
            </a:lvl1pPr>
          </a:lstStyle>
          <a:p>
            <a:fld id="{F555683F-80A9-4F19-82CF-CDAD20D01A68}" type="slidenum">
              <a:rPr lang="en-US" altLang="vi-VN"/>
              <a:pPr/>
              <a:t>‹#›</a:t>
            </a:fld>
            <a:endParaRPr lang="en-US" altLang="vi-VN"/>
          </a:p>
        </p:txBody>
      </p:sp>
    </p:spTree>
    <p:extLst>
      <p:ext uri="{BB962C8B-B14F-4D97-AF65-F5344CB8AC3E}">
        <p14:creationId xmlns:p14="http://schemas.microsoft.com/office/powerpoint/2010/main" val="1353741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6" name="Rectangle 6"/>
          <p:cNvSpPr>
            <a:spLocks noGrp="1" noChangeArrowheads="1"/>
          </p:cNvSpPr>
          <p:nvPr>
            <p:ph type="sldNum" sz="quarter" idx="12"/>
          </p:nvPr>
        </p:nvSpPr>
        <p:spPr>
          <a:ln/>
        </p:spPr>
        <p:txBody>
          <a:bodyPr/>
          <a:lstStyle>
            <a:lvl1pPr>
              <a:defRPr/>
            </a:lvl1pPr>
          </a:lstStyle>
          <a:p>
            <a:fld id="{87516CF3-4327-43E7-AECA-80BD6BD0E3D0}" type="slidenum">
              <a:rPr lang="en-US" altLang="vi-VN"/>
              <a:pPr/>
              <a:t>‹#›</a:t>
            </a:fld>
            <a:endParaRPr lang="en-US" altLang="vi-VN"/>
          </a:p>
        </p:txBody>
      </p:sp>
    </p:spTree>
    <p:extLst>
      <p:ext uri="{BB962C8B-B14F-4D97-AF65-F5344CB8AC3E}">
        <p14:creationId xmlns:p14="http://schemas.microsoft.com/office/powerpoint/2010/main" val="2681353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881441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823366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061196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591850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8" name="Footer Placeholder 7"/>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9" name="Slide Number Placeholder 8"/>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175457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603171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3" name="Footer Placeholder 2"/>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4" name="Slide Number Placeholder 3"/>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4019973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670533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6" name="Rectangle 6"/>
          <p:cNvSpPr>
            <a:spLocks noGrp="1" noChangeArrowheads="1"/>
          </p:cNvSpPr>
          <p:nvPr>
            <p:ph type="sldNum" sz="quarter" idx="12"/>
          </p:nvPr>
        </p:nvSpPr>
        <p:spPr>
          <a:ln/>
        </p:spPr>
        <p:txBody>
          <a:bodyPr/>
          <a:lstStyle>
            <a:lvl1pPr>
              <a:defRPr/>
            </a:lvl1pPr>
          </a:lstStyle>
          <a:p>
            <a:fld id="{BA8C7945-7BBA-493F-A011-2D2C8388FE61}" type="slidenum">
              <a:rPr lang="en-US" altLang="vi-VN"/>
              <a:pPr/>
              <a:t>‹#›</a:t>
            </a:fld>
            <a:endParaRPr lang="en-US" altLang="vi-VN"/>
          </a:p>
        </p:txBody>
      </p:sp>
    </p:spTree>
    <p:extLst>
      <p:ext uri="{BB962C8B-B14F-4D97-AF65-F5344CB8AC3E}">
        <p14:creationId xmlns:p14="http://schemas.microsoft.com/office/powerpoint/2010/main" val="3711786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80616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842879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26410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6" name="Rectangle 6"/>
          <p:cNvSpPr>
            <a:spLocks noGrp="1" noChangeArrowheads="1"/>
          </p:cNvSpPr>
          <p:nvPr>
            <p:ph type="sldNum" sz="quarter" idx="12"/>
          </p:nvPr>
        </p:nvSpPr>
        <p:spPr>
          <a:ln/>
        </p:spPr>
        <p:txBody>
          <a:bodyPr/>
          <a:lstStyle>
            <a:lvl1pPr>
              <a:defRPr/>
            </a:lvl1pPr>
          </a:lstStyle>
          <a:p>
            <a:fld id="{364D65F7-37F5-49F3-9BF6-25EADA19A731}" type="slidenum">
              <a:rPr lang="en-US" altLang="vi-VN"/>
              <a:pPr/>
              <a:t>‹#›</a:t>
            </a:fld>
            <a:endParaRPr lang="en-US" altLang="vi-VN"/>
          </a:p>
        </p:txBody>
      </p:sp>
    </p:spTree>
    <p:extLst>
      <p:ext uri="{BB962C8B-B14F-4D97-AF65-F5344CB8AC3E}">
        <p14:creationId xmlns:p14="http://schemas.microsoft.com/office/powerpoint/2010/main" val="2561200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7" name="Rectangle 6"/>
          <p:cNvSpPr>
            <a:spLocks noGrp="1" noChangeArrowheads="1"/>
          </p:cNvSpPr>
          <p:nvPr>
            <p:ph type="sldNum" sz="quarter" idx="12"/>
          </p:nvPr>
        </p:nvSpPr>
        <p:spPr>
          <a:ln/>
        </p:spPr>
        <p:txBody>
          <a:bodyPr/>
          <a:lstStyle>
            <a:lvl1pPr>
              <a:defRPr/>
            </a:lvl1pPr>
          </a:lstStyle>
          <a:p>
            <a:fld id="{78519516-295F-4748-81EA-2570986F30FB}" type="slidenum">
              <a:rPr lang="en-US" altLang="vi-VN"/>
              <a:pPr/>
              <a:t>‹#›</a:t>
            </a:fld>
            <a:endParaRPr lang="en-US" altLang="vi-VN"/>
          </a:p>
        </p:txBody>
      </p:sp>
    </p:spTree>
    <p:extLst>
      <p:ext uri="{BB962C8B-B14F-4D97-AF65-F5344CB8AC3E}">
        <p14:creationId xmlns:p14="http://schemas.microsoft.com/office/powerpoint/2010/main" val="323654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9" name="Rectangle 6"/>
          <p:cNvSpPr>
            <a:spLocks noGrp="1" noChangeArrowheads="1"/>
          </p:cNvSpPr>
          <p:nvPr>
            <p:ph type="sldNum" sz="quarter" idx="12"/>
          </p:nvPr>
        </p:nvSpPr>
        <p:spPr>
          <a:ln/>
        </p:spPr>
        <p:txBody>
          <a:bodyPr/>
          <a:lstStyle>
            <a:lvl1pPr>
              <a:defRPr/>
            </a:lvl1pPr>
          </a:lstStyle>
          <a:p>
            <a:fld id="{758F94A7-095F-402D-9DB2-D3BA667DB080}" type="slidenum">
              <a:rPr lang="en-US" altLang="vi-VN"/>
              <a:pPr/>
              <a:t>‹#›</a:t>
            </a:fld>
            <a:endParaRPr lang="en-US" altLang="vi-VN"/>
          </a:p>
        </p:txBody>
      </p:sp>
    </p:spTree>
    <p:extLst>
      <p:ext uri="{BB962C8B-B14F-4D97-AF65-F5344CB8AC3E}">
        <p14:creationId xmlns:p14="http://schemas.microsoft.com/office/powerpoint/2010/main" val="1536299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5" name="Rectangle 6"/>
          <p:cNvSpPr>
            <a:spLocks noGrp="1" noChangeArrowheads="1"/>
          </p:cNvSpPr>
          <p:nvPr>
            <p:ph type="sldNum" sz="quarter" idx="12"/>
          </p:nvPr>
        </p:nvSpPr>
        <p:spPr>
          <a:ln/>
        </p:spPr>
        <p:txBody>
          <a:bodyPr/>
          <a:lstStyle>
            <a:lvl1pPr>
              <a:defRPr/>
            </a:lvl1pPr>
          </a:lstStyle>
          <a:p>
            <a:fld id="{FFC42CE2-A41F-4B27-97A6-2D62EFE59717}" type="slidenum">
              <a:rPr lang="en-US" altLang="vi-VN"/>
              <a:pPr/>
              <a:t>‹#›</a:t>
            </a:fld>
            <a:endParaRPr lang="en-US" altLang="vi-VN"/>
          </a:p>
        </p:txBody>
      </p:sp>
    </p:spTree>
    <p:extLst>
      <p:ext uri="{BB962C8B-B14F-4D97-AF65-F5344CB8AC3E}">
        <p14:creationId xmlns:p14="http://schemas.microsoft.com/office/powerpoint/2010/main" val="3160941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4" name="Rectangle 6"/>
          <p:cNvSpPr>
            <a:spLocks noGrp="1" noChangeArrowheads="1"/>
          </p:cNvSpPr>
          <p:nvPr>
            <p:ph type="sldNum" sz="quarter" idx="12"/>
          </p:nvPr>
        </p:nvSpPr>
        <p:spPr>
          <a:ln/>
        </p:spPr>
        <p:txBody>
          <a:bodyPr/>
          <a:lstStyle>
            <a:lvl1pPr>
              <a:defRPr/>
            </a:lvl1pPr>
          </a:lstStyle>
          <a:p>
            <a:fld id="{25E23781-AD01-4C85-ADDF-231144C3499D}" type="slidenum">
              <a:rPr lang="en-US" altLang="vi-VN"/>
              <a:pPr/>
              <a:t>‹#›</a:t>
            </a:fld>
            <a:endParaRPr lang="en-US" altLang="vi-VN"/>
          </a:p>
        </p:txBody>
      </p:sp>
    </p:spTree>
    <p:extLst>
      <p:ext uri="{BB962C8B-B14F-4D97-AF65-F5344CB8AC3E}">
        <p14:creationId xmlns:p14="http://schemas.microsoft.com/office/powerpoint/2010/main" val="424000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7" name="Rectangle 6"/>
          <p:cNvSpPr>
            <a:spLocks noGrp="1" noChangeArrowheads="1"/>
          </p:cNvSpPr>
          <p:nvPr>
            <p:ph type="sldNum" sz="quarter" idx="12"/>
          </p:nvPr>
        </p:nvSpPr>
        <p:spPr>
          <a:ln/>
        </p:spPr>
        <p:txBody>
          <a:bodyPr/>
          <a:lstStyle>
            <a:lvl1pPr>
              <a:defRPr/>
            </a:lvl1pPr>
          </a:lstStyle>
          <a:p>
            <a:fld id="{48B4593F-F033-4D41-9EBA-37B340399DBB}" type="slidenum">
              <a:rPr lang="en-US" altLang="vi-VN"/>
              <a:pPr/>
              <a:t>‹#›</a:t>
            </a:fld>
            <a:endParaRPr lang="en-US" altLang="vi-VN"/>
          </a:p>
        </p:txBody>
      </p:sp>
    </p:spTree>
    <p:extLst>
      <p:ext uri="{BB962C8B-B14F-4D97-AF65-F5344CB8AC3E}">
        <p14:creationId xmlns:p14="http://schemas.microsoft.com/office/powerpoint/2010/main" val="335283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vi-V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vi-VN"/>
          </a:p>
        </p:txBody>
      </p:sp>
      <p:sp>
        <p:nvSpPr>
          <p:cNvPr id="7" name="Rectangle 6"/>
          <p:cNvSpPr>
            <a:spLocks noGrp="1" noChangeArrowheads="1"/>
          </p:cNvSpPr>
          <p:nvPr>
            <p:ph type="sldNum" sz="quarter" idx="12"/>
          </p:nvPr>
        </p:nvSpPr>
        <p:spPr>
          <a:ln/>
        </p:spPr>
        <p:txBody>
          <a:bodyPr/>
          <a:lstStyle>
            <a:lvl1pPr>
              <a:defRPr/>
            </a:lvl1pPr>
          </a:lstStyle>
          <a:p>
            <a:fld id="{666A1C47-E635-4CFB-BBB7-2C03061CA3A1}" type="slidenum">
              <a:rPr lang="en-US" altLang="vi-VN"/>
              <a:pPr/>
              <a:t>‹#›</a:t>
            </a:fld>
            <a:endParaRPr lang="en-US" altLang="vi-VN"/>
          </a:p>
        </p:txBody>
      </p:sp>
    </p:spTree>
    <p:extLst>
      <p:ext uri="{BB962C8B-B14F-4D97-AF65-F5344CB8AC3E}">
        <p14:creationId xmlns:p14="http://schemas.microsoft.com/office/powerpoint/2010/main" val="4124175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20">
          <a:fgClr>
            <a:srgbClr val="FFFF00"/>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61444"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ltLang="vi-VN"/>
          </a:p>
        </p:txBody>
      </p:sp>
      <p:sp>
        <p:nvSpPr>
          <p:cNvPr id="61445"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ltLang="vi-VN"/>
          </a:p>
        </p:txBody>
      </p:sp>
      <p:sp>
        <p:nvSpPr>
          <p:cNvPr id="61446"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8B235417-6289-43DF-AB40-92FDA3F29D1A}" type="slidenum">
              <a:rPr lang="en-US" altLang="vi-VN"/>
              <a:pPr/>
              <a:t>‹#›</a:t>
            </a:fld>
            <a:endParaRPr lang="en-US" altLang="vi-VN"/>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eaLnBrk="1" fontAlgn="auto" hangingPunct="1">
              <a:spcBef>
                <a:spcPts val="0"/>
              </a:spcBef>
              <a:spcAft>
                <a:spcPts val="0"/>
              </a:spcAft>
              <a:defRPr/>
            </a:pPr>
            <a:fld id="{DF35D3F9-DD5E-43C3-B8C6-C1EA1D244665}" type="datetimeFigureOut">
              <a:rPr lang="en-US" smtClean="0">
                <a:solidFill>
                  <a:prstClr val="black">
                    <a:tint val="75000"/>
                  </a:prstClr>
                </a:solidFill>
                <a:latin typeface="Calibri" panose="020F0502020204030204"/>
              </a:rPr>
              <a:pPr defTabSz="685800" eaLnBrk="1" fontAlgn="auto" hangingPunct="1">
                <a:spcBef>
                  <a:spcPts val="0"/>
                </a:spcBef>
                <a:spcAft>
                  <a:spcPts val="0"/>
                </a:spcAft>
                <a:defRPr/>
              </a:pPr>
              <a:t>7/22/2023</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eaLnBrk="1" fontAlgn="auto" hangingPunct="1">
              <a:spcBef>
                <a:spcPts val="0"/>
              </a:spcBef>
              <a:spcAft>
                <a:spcPts val="0"/>
              </a:spcAft>
              <a:defRPr/>
            </a:pPr>
            <a:fld id="{3E1DC640-7DD7-450A-B2CA-77D858DC2265}" type="slidenum">
              <a:rPr lang="en-US" smtClean="0">
                <a:solidFill>
                  <a:prstClr val="black">
                    <a:tint val="75000"/>
                  </a:prstClr>
                </a:solidFill>
                <a:latin typeface="Calibri" panose="020F0502020204030204"/>
              </a:rPr>
              <a:pPr defTabSz="685800" eaLnBrk="1" fontAlgn="auto" hangingPunct="1">
                <a:spcBef>
                  <a:spcPts val="0"/>
                </a:spcBef>
                <a:spcAft>
                  <a:spcPts val="0"/>
                </a:spcAft>
                <a:defRPr/>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43307216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GIF"/><Relationship Id="rId1" Type="http://schemas.openxmlformats.org/officeDocument/2006/relationships/slideLayout" Target="../slideLayouts/slideLayout7.xml"/><Relationship Id="rId4" Type="http://schemas.openxmlformats.org/officeDocument/2006/relationships/image" Target="../media/image53.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hyperlink" Target="http://images.google.com.vn/imgres?imgurl=http://www.khoahoc.com.vn/photos/Image/2007/11/02/cabbage_bapcai.jpg&amp;imgrefurl=http://hoalinhthoai.com/forum/showthread.php?t=440&amp;usg=__HQPx51xvnsmKpi5IWEAfW5O5iRc=&amp;h=298&amp;w=288&amp;sz=24&amp;hl=vi&amp;start=157&amp;um=1&amp;tbnid=821S6fqqUWILTM:&amp;tbnh=116&amp;tbnw=112&amp;prev=/images?q=cac+mon+an+tu+rau,+hoa&amp;start=144&amp;ndsp=18&amp;um=1&amp;hl=vi&amp;sa=N" TargetMode="Externa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0.jpeg"/><Relationship Id="rId7" Type="http://schemas.openxmlformats.org/officeDocument/2006/relationships/image" Target="../media/image21.jpeg"/><Relationship Id="rId2" Type="http://schemas.openxmlformats.org/officeDocument/2006/relationships/hyperlink" Target="http://images.google.com.vn/imgres?imgurl=http://www.flowersdirect.co.il/var/103/2035-tb-mint.gif&amp;imgrefurl=http://hatnang.net/showthread.php?p=335394&amp;usg=__Gg6Qk0TAx_S4Xl54pYza6l9NHyM=&amp;h=400&amp;w=300&amp;sz=68&amp;hl=vi&amp;start=61&amp;um=1&amp;tbnid=Tt9uulqpJj1d8M:&amp;tbnh=124&amp;tbnw=93&amp;prev=/images?q=cac+mon+an+tu+rau,+hoa&amp;start=54&amp;ndsp=18&amp;um=1&amp;hl=vi&amp;sa=N" TargetMode="External"/><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9.jpeg"/><Relationship Id="rId4" Type="http://schemas.openxmlformats.org/officeDocument/2006/relationships/hyperlink" Target="http://images.google.com.vn/imgres?imgurl=http://www.khoahoc.com.vn/photos/Image/2007/11/02/cabbage_bapcai.jpg&amp;imgrefurl=http://hoalinhthoai.com/forum/showthread.php?t=440&amp;usg=__HQPx51xvnsmKpi5IWEAfW5O5iRc=&amp;h=298&amp;w=288&amp;sz=24&amp;hl=vi&amp;start=157&amp;um=1&amp;tbnid=821S6fqqUWILTM:&amp;tbnh=116&amp;tbnw=112&amp;prev=/images?q=cac+mon+an+tu+rau,+hoa&amp;start=144&amp;ndsp=18&amp;um=1&amp;hl=vi&amp;sa=N" TargetMode="External"/><Relationship Id="rId9"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image" Target="http://tbn2.google.com/images?q=tbn:7bwGM6-Wp_Ti7M:http://ngoisao.net/News/Lam-dep/2007/12/3B9C29B2/xlach.jpg" TargetMode="Externa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3615" y="4118638"/>
            <a:ext cx="1885958" cy="691127"/>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1657" y="3832567"/>
            <a:ext cx="1584496" cy="2336117"/>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43591" y="7475990"/>
            <a:ext cx="1584496" cy="233611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07032" y="7672388"/>
            <a:ext cx="1584496" cy="2336117"/>
          </a:xfrm>
          <a:prstGeom prst="rect">
            <a:avLst/>
          </a:prstGeom>
        </p:spPr>
      </p:pic>
      <p:sp>
        <p:nvSpPr>
          <p:cNvPr id="3" name="TextBox 2">
            <a:extLst>
              <a:ext uri="{FF2B5EF4-FFF2-40B4-BE49-F238E27FC236}">
                <a16:creationId xmlns:a16="http://schemas.microsoft.com/office/drawing/2014/main" id="{FDA2E966-4848-074A-B9FD-52D474333A81}"/>
              </a:ext>
            </a:extLst>
          </p:cNvPr>
          <p:cNvSpPr txBox="1"/>
          <p:nvPr/>
        </p:nvSpPr>
        <p:spPr>
          <a:xfrm>
            <a:off x="2094989" y="2886544"/>
            <a:ext cx="5163207" cy="1338828"/>
          </a:xfrm>
          <a:prstGeom prst="rect">
            <a:avLst/>
          </a:prstGeom>
          <a:noFill/>
        </p:spPr>
        <p:txBody>
          <a:bodyPr wrap="square" rtlCol="0">
            <a:spAutoFit/>
          </a:bodyPr>
          <a:lstStyle/>
          <a:p>
            <a:pPr algn="ctr" defTabSz="685800" eaLnBrk="1" fontAlgn="auto" hangingPunct="1">
              <a:spcBef>
                <a:spcPts val="0"/>
              </a:spcBef>
              <a:spcAft>
                <a:spcPts val="0"/>
              </a:spcAft>
            </a:pPr>
            <a:r>
              <a:rPr lang="en-US" sz="2700" b="1" dirty="0">
                <a:solidFill>
                  <a:srgbClr val="FFFF00"/>
                </a:solidFill>
                <a:latin typeface="American Typewriter" panose="02090604020004020304" pitchFamily="18" charset="77"/>
              </a:rPr>
              <a:t>KĨ THUẬT 4</a:t>
            </a:r>
          </a:p>
          <a:p>
            <a:pPr algn="ctr" defTabSz="685800" eaLnBrk="1" fontAlgn="auto" hangingPunct="1">
              <a:spcBef>
                <a:spcPts val="0"/>
              </a:spcBef>
              <a:spcAft>
                <a:spcPts val="0"/>
              </a:spcAft>
            </a:pPr>
            <a:r>
              <a:rPr lang="en-US" sz="2700" b="1">
                <a:solidFill>
                  <a:srgbClr val="FFFF00"/>
                </a:solidFill>
                <a:latin typeface="American Typewriter" panose="02090604020004020304" pitchFamily="18" charset="77"/>
              </a:rPr>
              <a:t>LỢI ÍCH CỦA VIỆC </a:t>
            </a:r>
          </a:p>
          <a:p>
            <a:pPr algn="ctr" defTabSz="685800" eaLnBrk="1" fontAlgn="auto" hangingPunct="1">
              <a:spcBef>
                <a:spcPts val="0"/>
              </a:spcBef>
              <a:spcAft>
                <a:spcPts val="0"/>
              </a:spcAft>
            </a:pPr>
            <a:r>
              <a:rPr lang="en-US" sz="2700" b="1">
                <a:solidFill>
                  <a:srgbClr val="FFFF00"/>
                </a:solidFill>
                <a:latin typeface="American Typewriter" panose="02090604020004020304" pitchFamily="18" charset="77"/>
              </a:rPr>
              <a:t>TRỒNG RAU, HOA</a:t>
            </a:r>
          </a:p>
        </p:txBody>
      </p:sp>
      <p:pic>
        <p:nvPicPr>
          <p:cNvPr id="6" name="Bai-hoc-dau-tien-BEAT-Nhac-Khong-Loi.mp3" descr="Bai-hoc-dau-tien-BEAT-Nhac-Khong-Loi.mp3">
            <a:hlinkClick r:id="" action="ppaction://media"/>
            <a:extLst>
              <a:ext uri="{FF2B5EF4-FFF2-40B4-BE49-F238E27FC236}">
                <a16:creationId xmlns:a16="http://schemas.microsoft.com/office/drawing/2014/main" id="{8AFD1A46-F79E-F141-8D63-14999E422E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90189" y="-1211521"/>
            <a:ext cx="609600" cy="609600"/>
          </a:xfrm>
          <a:prstGeom prst="rect">
            <a:avLst/>
          </a:prstGeom>
        </p:spPr>
      </p:pic>
      <p:graphicFrame>
        <p:nvGraphicFramePr>
          <p:cNvPr id="9" name="Table 8"/>
          <p:cNvGraphicFramePr>
            <a:graphicFrameLocks noGrp="1"/>
          </p:cNvGraphicFramePr>
          <p:nvPr/>
        </p:nvGraphicFramePr>
        <p:xfrm>
          <a:off x="3111689" y="2465399"/>
          <a:ext cx="2655641" cy="278130"/>
        </p:xfrm>
        <a:graphic>
          <a:graphicData uri="http://schemas.openxmlformats.org/drawingml/2006/table">
            <a:tbl>
              <a:tblPr firstRow="1" bandRow="1">
                <a:tableStyleId>{5C22544A-7EE6-4342-B048-85BDC9FD1C3A}</a:tableStyleId>
              </a:tblPr>
              <a:tblGrid>
                <a:gridCol w="2655641">
                  <a:extLst>
                    <a:ext uri="{9D8B030D-6E8A-4147-A177-3AD203B41FA5}">
                      <a16:colId xmlns:a16="http://schemas.microsoft.com/office/drawing/2014/main" val="3725421967"/>
                    </a:ext>
                  </a:extLst>
                </a:gridCol>
              </a:tblGrid>
              <a:tr h="278130">
                <a:tc>
                  <a:txBody>
                    <a:bodyPr/>
                    <a:lstStyle/>
                    <a:p>
                      <a:endParaRPr lang="en-US" sz="1000" dirty="0"/>
                    </a:p>
                  </a:txBody>
                  <a:tcPr marL="68580" marR="68580" marT="34290" marB="34290"/>
                </a:tc>
                <a:extLst>
                  <a:ext uri="{0D108BD9-81ED-4DB2-BD59-A6C34878D82A}">
                    <a16:rowId xmlns:a16="http://schemas.microsoft.com/office/drawing/2014/main" val="3100459263"/>
                  </a:ext>
                </a:extLst>
              </a:tr>
            </a:tbl>
          </a:graphicData>
        </a:graphic>
      </p:graphicFrame>
    </p:spTree>
    <p:extLst>
      <p:ext uri="{BB962C8B-B14F-4D97-AF65-F5344CB8AC3E}">
        <p14:creationId xmlns:p14="http://schemas.microsoft.com/office/powerpoint/2010/main" val="3234501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5E-6 0.40694 L 5E-6 -0.98889 " pathEditMode="relative" rAng="0" ptsTypes="AA">
                                      <p:cBhvr>
                                        <p:cTn id="6" dur="2700" fill="hold"/>
                                        <p:tgtEl>
                                          <p:spTgt spid="5"/>
                                        </p:tgtEl>
                                        <p:attrNameLst>
                                          <p:attrName>ppt_x</p:attrName>
                                          <p:attrName>ppt_y</p:attrName>
                                        </p:attrNameLst>
                                      </p:cBhvr>
                                      <p:rCtr x="0" y="-69792"/>
                                    </p:animMotion>
                                  </p:childTnLst>
                                </p:cTn>
                              </p:par>
                              <p:par>
                                <p:cTn id="7" presetID="64" presetClass="path" presetSubtype="0" accel="50000" decel="50000" fill="hold" nodeType="withEffect">
                                  <p:stCondLst>
                                    <p:cond delay="0"/>
                                  </p:stCondLst>
                                  <p:childTnLst>
                                    <p:animMotion origin="layout" path="M -1.04167E-6 -2.22222E-6 L -1.04167E-6 -1.53541 " pathEditMode="relative" rAng="0" ptsTypes="AA">
                                      <p:cBhvr>
                                        <p:cTn id="8" dur="3600" fill="hold"/>
                                        <p:tgtEl>
                                          <p:spTgt spid="7"/>
                                        </p:tgtEl>
                                        <p:attrNameLst>
                                          <p:attrName>ppt_x</p:attrName>
                                          <p:attrName>ppt_y</p:attrName>
                                        </p:attrNameLst>
                                      </p:cBhvr>
                                      <p:rCtr x="0" y="-76782"/>
                                    </p:animMotion>
                                  </p:childTnLst>
                                </p:cTn>
                              </p:par>
                              <p:par>
                                <p:cTn id="9" presetID="64" presetClass="path" presetSubtype="0" accel="50000" decel="50000" fill="hold" nodeType="withEffect">
                                  <p:stCondLst>
                                    <p:cond delay="0"/>
                                  </p:stCondLst>
                                  <p:childTnLst>
                                    <p:animMotion origin="layout" path="M 2.08333E-7 -0.16875 L 2.08333E-7 -1.81459 " pathEditMode="relative" rAng="0" ptsTypes="AA">
                                      <p:cBhvr>
                                        <p:cTn id="10" dur="4200" fill="hold"/>
                                        <p:tgtEl>
                                          <p:spTgt spid="8"/>
                                        </p:tgtEl>
                                        <p:attrNameLst>
                                          <p:attrName>ppt_x</p:attrName>
                                          <p:attrName>ppt_y</p:attrName>
                                        </p:attrNameLst>
                                      </p:cBhvr>
                                      <p:rCtr x="0" y="-82292"/>
                                    </p:animMotion>
                                  </p:childTnLst>
                                </p:cTn>
                              </p:par>
                              <p:par>
                                <p:cTn id="11" presetID="53" presetClass="entr" presetSubtype="16" fill="hold" nodeType="withEffect">
                                  <p:stCondLst>
                                    <p:cond delay="100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par>
                                <p:cTn id="16" presetID="32" presetClass="emph" presetSubtype="0" repeatCount="indefinite" fill="hold" nodeType="withEffect">
                                  <p:stCondLst>
                                    <p:cond delay="1000"/>
                                  </p:stCondLst>
                                  <p:childTnLst>
                                    <p:animRot by="120000">
                                      <p:cBhvr>
                                        <p:cTn id="17" dur="100" fill="hold">
                                          <p:stCondLst>
                                            <p:cond delay="0"/>
                                          </p:stCondLst>
                                        </p:cTn>
                                        <p:tgtEl>
                                          <p:spTgt spid="2"/>
                                        </p:tgtEl>
                                        <p:attrNameLst>
                                          <p:attrName>r</p:attrName>
                                        </p:attrNameLst>
                                      </p:cBhvr>
                                    </p:animRot>
                                    <p:animRot by="-240000">
                                      <p:cBhvr>
                                        <p:cTn id="18" dur="200" fill="hold">
                                          <p:stCondLst>
                                            <p:cond delay="200"/>
                                          </p:stCondLst>
                                        </p:cTn>
                                        <p:tgtEl>
                                          <p:spTgt spid="2"/>
                                        </p:tgtEl>
                                        <p:attrNameLst>
                                          <p:attrName>r</p:attrName>
                                        </p:attrNameLst>
                                      </p:cBhvr>
                                    </p:animRot>
                                    <p:animRot by="240000">
                                      <p:cBhvr>
                                        <p:cTn id="19" dur="200" fill="hold">
                                          <p:stCondLst>
                                            <p:cond delay="400"/>
                                          </p:stCondLst>
                                        </p:cTn>
                                        <p:tgtEl>
                                          <p:spTgt spid="2"/>
                                        </p:tgtEl>
                                        <p:attrNameLst>
                                          <p:attrName>r</p:attrName>
                                        </p:attrNameLst>
                                      </p:cBhvr>
                                    </p:animRot>
                                    <p:animRot by="-240000">
                                      <p:cBhvr>
                                        <p:cTn id="20" dur="200" fill="hold">
                                          <p:stCondLst>
                                            <p:cond delay="600"/>
                                          </p:stCondLst>
                                        </p:cTn>
                                        <p:tgtEl>
                                          <p:spTgt spid="2"/>
                                        </p:tgtEl>
                                        <p:attrNameLst>
                                          <p:attrName>r</p:attrName>
                                        </p:attrNameLst>
                                      </p:cBhvr>
                                    </p:animRot>
                                    <p:animRot by="120000">
                                      <p:cBhvr>
                                        <p:cTn id="21" dur="200" fill="hold">
                                          <p:stCondLst>
                                            <p:cond delay="800"/>
                                          </p:stCondLst>
                                        </p:cTn>
                                        <p:tgtEl>
                                          <p:spTgt spid="2"/>
                                        </p:tgtEl>
                                        <p:attrNameLst>
                                          <p:attrName>r</p:attrName>
                                        </p:attrNameLst>
                                      </p:cBhvr>
                                    </p:animRot>
                                  </p:childTnLst>
                                </p:cTn>
                              </p:par>
                              <p:par>
                                <p:cTn id="22" presetID="1" presetClass="mediacall" presetSubtype="0" fill="hold" nodeType="withEffect">
                                  <p:stCondLst>
                                    <p:cond delay="0"/>
                                  </p:stCondLst>
                                  <p:childTnLst>
                                    <p:cmd type="call" cmd="playFrom(0.0)">
                                      <p:cBhvr>
                                        <p:cTn id="23"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3">
                <p:cTn id="24" fill="remove"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0" y="0"/>
            <a:ext cx="9144000" cy="1600200"/>
          </a:xfrm>
        </p:spPr>
        <p:txBody>
          <a:bodyPr/>
          <a:lstStyle/>
          <a:p>
            <a:pPr algn="l" eaLnBrk="1" hangingPunct="1"/>
            <a:r>
              <a:rPr lang="en-US" altLang="vi-VN" sz="3200" b="1" i="1">
                <a:latin typeface="Times New Roman" panose="02020603050405020304" pitchFamily="18" charset="0"/>
                <a:cs typeface="Times New Roman" panose="02020603050405020304" pitchFamily="18" charset="0"/>
              </a:rPr>
              <a:t> Rau được sử dụng như thế nào trong bữa ăn hằng ngày ở gia đình em?</a:t>
            </a:r>
          </a:p>
        </p:txBody>
      </p:sp>
      <p:pic>
        <p:nvPicPr>
          <p:cNvPr id="12291" name="Picture 13" descr="images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4191000"/>
            <a:ext cx="2743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15" descr="images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752600"/>
            <a:ext cx="289560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22" descr="tải xuống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52600"/>
            <a:ext cx="2819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23" descr="tải xuống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752600"/>
            <a:ext cx="2743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24" descr="images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4191000"/>
            <a:ext cx="4191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04450"/>
                                        </p:tgtEl>
                                        <p:attrNameLst>
                                          <p:attrName>style.visibility</p:attrName>
                                        </p:attrNameLst>
                                      </p:cBhvr>
                                      <p:to>
                                        <p:strVal val="visible"/>
                                      </p:to>
                                    </p:set>
                                    <p:anim calcmode="lin" valueType="num">
                                      <p:cBhvr>
                                        <p:cTn id="7" dur="500" fill="hold"/>
                                        <p:tgtEl>
                                          <p:spTgt spid="104450"/>
                                        </p:tgtEl>
                                        <p:attrNameLst>
                                          <p:attrName>ppt_w</p:attrName>
                                        </p:attrNameLst>
                                      </p:cBhvr>
                                      <p:tavLst>
                                        <p:tav tm="0">
                                          <p:val>
                                            <p:fltVal val="0"/>
                                          </p:val>
                                        </p:tav>
                                        <p:tav tm="100000">
                                          <p:val>
                                            <p:strVal val="#ppt_w"/>
                                          </p:val>
                                        </p:tav>
                                      </p:tavLst>
                                    </p:anim>
                                    <p:anim calcmode="lin" valueType="num">
                                      <p:cBhvr>
                                        <p:cTn id="8" dur="500" fill="hold"/>
                                        <p:tgtEl>
                                          <p:spTgt spid="104450"/>
                                        </p:tgtEl>
                                        <p:attrNameLst>
                                          <p:attrName>ppt_h</p:attrName>
                                        </p:attrNameLst>
                                      </p:cBhvr>
                                      <p:tavLst>
                                        <p:tav tm="0">
                                          <p:val>
                                            <p:fltVal val="0"/>
                                          </p:val>
                                        </p:tav>
                                        <p:tav tm="100000">
                                          <p:val>
                                            <p:strVal val="#ppt_h"/>
                                          </p:val>
                                        </p:tav>
                                      </p:tavLst>
                                    </p:anim>
                                    <p:animEffect transition="in" filter="fade">
                                      <p:cBhvr>
                                        <p:cTn id="9" dur="500"/>
                                        <p:tgtEl>
                                          <p:spTgt spid="104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body" idx="1"/>
          </p:nvPr>
        </p:nvSpPr>
        <p:spPr>
          <a:xfrm>
            <a:off x="99219" y="2689591"/>
            <a:ext cx="8229600" cy="3635009"/>
          </a:xfrm>
        </p:spPr>
        <p:txBody>
          <a:bodyPr/>
          <a:lstStyle/>
          <a:p>
            <a:pPr eaLnBrk="1" hangingPunct="1"/>
            <a:r>
              <a:rPr lang="en-US" altLang="vi-VN" b="1" dirty="0">
                <a:solidFill>
                  <a:schemeClr val="tx1">
                    <a:lumMod val="95000"/>
                    <a:lumOff val="5000"/>
                  </a:schemeClr>
                </a:solidFill>
                <a:latin typeface="Times New Roman" panose="02020603050405020304" pitchFamily="18" charset="0"/>
                <a:cs typeface="Times New Roman" panose="02020603050405020304" pitchFamily="18" charset="0"/>
              </a:rPr>
              <a:t>Rau có nhiều loại khác nhau, có loại lấy lá, có loại lấy củ, có loại lấy quả,…</a:t>
            </a:r>
          </a:p>
          <a:p>
            <a:pPr eaLnBrk="1" hangingPunct="1"/>
            <a:r>
              <a:rPr lang="en-US" altLang="vi-VN" b="1" dirty="0">
                <a:solidFill>
                  <a:schemeClr val="tx1">
                    <a:lumMod val="95000"/>
                    <a:lumOff val="5000"/>
                  </a:schemeClr>
                </a:solidFill>
                <a:latin typeface="Times New Roman" panose="02020603050405020304" pitchFamily="18" charset="0"/>
                <a:cs typeface="Times New Roman" panose="02020603050405020304" pitchFamily="18" charset="0"/>
              </a:rPr>
              <a:t>Trong rau có nhiều vitamin và chất xơ, có tác dụng tốt cho cơ thể và giúp cho việc tiêu hoá được dễ dàng. Vì vậy rau là thực phẩm quen thuộc và không thể thiếu được trong bữa ăn hằng ngày của chúng ta.</a:t>
            </a:r>
          </a:p>
        </p:txBody>
      </p:sp>
      <p:sp>
        <p:nvSpPr>
          <p:cNvPr id="210947" name="Text Box 3"/>
          <p:cNvSpPr txBox="1">
            <a:spLocks noChangeArrowheads="1"/>
          </p:cNvSpPr>
          <p:nvPr/>
        </p:nvSpPr>
        <p:spPr bwMode="auto">
          <a:xfrm>
            <a:off x="301820" y="1618193"/>
            <a:ext cx="802699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b="1" dirty="0">
                <a:solidFill>
                  <a:srgbClr val="C00000"/>
                </a:solidFill>
                <a:latin typeface="Times New Roman" panose="02020603050405020304" pitchFamily="18" charset="0"/>
                <a:cs typeface="Times New Roman" panose="02020603050405020304" pitchFamily="18" charset="0"/>
              </a:rPr>
              <a:t>- Vì sao rau được sử dụng hằng ngày trong bữa ăn ở gia đình em?</a:t>
            </a:r>
          </a:p>
        </p:txBody>
      </p:sp>
      <p:sp>
        <p:nvSpPr>
          <p:cNvPr id="13316" name="Text Box 4"/>
          <p:cNvSpPr txBox="1">
            <a:spLocks noChangeArrowheads="1"/>
          </p:cNvSpPr>
          <p:nvPr/>
        </p:nvSpPr>
        <p:spPr bwMode="auto">
          <a:xfrm>
            <a:off x="288925" y="8763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0947"/>
                                        </p:tgtEl>
                                        <p:attrNameLst>
                                          <p:attrName>style.visibility</p:attrName>
                                        </p:attrNameLst>
                                      </p:cBhvr>
                                      <p:to>
                                        <p:strVal val="visible"/>
                                      </p:to>
                                    </p:set>
                                    <p:animEffect transition="in" filter="checkerboard(across)">
                                      <p:cBhvr>
                                        <p:cTn id="7" dur="500"/>
                                        <p:tgtEl>
                                          <p:spTgt spid="2109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0946">
                                            <p:txEl>
                                              <p:pRg st="0" end="0"/>
                                            </p:txEl>
                                          </p:spTgt>
                                        </p:tgtEl>
                                        <p:attrNameLst>
                                          <p:attrName>style.visibility</p:attrName>
                                        </p:attrNameLst>
                                      </p:cBhvr>
                                      <p:to>
                                        <p:strVal val="visible"/>
                                      </p:to>
                                    </p:set>
                                    <p:anim calcmode="lin" valueType="num">
                                      <p:cBhvr additive="base">
                                        <p:cTn id="12" dur="500" fill="hold"/>
                                        <p:tgtEl>
                                          <p:spTgt spid="21094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1094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10946">
                                            <p:txEl>
                                              <p:pRg st="1" end="1"/>
                                            </p:txEl>
                                          </p:spTgt>
                                        </p:tgtEl>
                                        <p:attrNameLst>
                                          <p:attrName>style.visibility</p:attrName>
                                        </p:attrNameLst>
                                      </p:cBhvr>
                                      <p:to>
                                        <p:strVal val="visible"/>
                                      </p:to>
                                    </p:set>
                                    <p:anim calcmode="lin" valueType="num">
                                      <p:cBhvr additive="base">
                                        <p:cTn id="18" dur="500" fill="hold"/>
                                        <p:tgtEl>
                                          <p:spTgt spid="210946">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1094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xit" presetSubtype="10" fill="hold" grpId="1" nodeType="clickEffect">
                                  <p:stCondLst>
                                    <p:cond delay="0"/>
                                  </p:stCondLst>
                                  <p:childTnLst>
                                    <p:animEffect transition="out" filter="checkerboard(across)">
                                      <p:cBhvr>
                                        <p:cTn id="23" dur="500"/>
                                        <p:tgtEl>
                                          <p:spTgt spid="210947"/>
                                        </p:tgtEl>
                                      </p:cBhvr>
                                    </p:animEffect>
                                    <p:set>
                                      <p:cBhvr>
                                        <p:cTn id="24" dur="1" fill="hold">
                                          <p:stCondLst>
                                            <p:cond delay="499"/>
                                          </p:stCondLst>
                                        </p:cTn>
                                        <p:tgtEl>
                                          <p:spTgt spid="210947"/>
                                        </p:tgtEl>
                                        <p:attrNameLst>
                                          <p:attrName>style.visibility</p:attrName>
                                        </p:attrNameLst>
                                      </p:cBhvr>
                                      <p:to>
                                        <p:strVal val="hidden"/>
                                      </p:to>
                                    </p:set>
                                  </p:childTnLst>
                                </p:cTn>
                              </p:par>
                              <p:par>
                                <p:cTn id="25" presetID="5" presetClass="exit" presetSubtype="10" fill="hold" grpId="1" nodeType="withEffect">
                                  <p:stCondLst>
                                    <p:cond delay="0"/>
                                  </p:stCondLst>
                                  <p:childTnLst>
                                    <p:animEffect transition="out" filter="checkerboard(across)">
                                      <p:cBhvr>
                                        <p:cTn id="26" dur="500"/>
                                        <p:tgtEl>
                                          <p:spTgt spid="210946">
                                            <p:txEl>
                                              <p:pRg st="0" end="0"/>
                                            </p:txEl>
                                          </p:spTgt>
                                        </p:tgtEl>
                                      </p:cBhvr>
                                    </p:animEffect>
                                    <p:set>
                                      <p:cBhvr>
                                        <p:cTn id="27" dur="1" fill="hold">
                                          <p:stCondLst>
                                            <p:cond delay="499"/>
                                          </p:stCondLst>
                                        </p:cTn>
                                        <p:tgtEl>
                                          <p:spTgt spid="210946">
                                            <p:txEl>
                                              <p:pRg st="0" end="0"/>
                                            </p:txEl>
                                          </p:spTgt>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xit" presetSubtype="10" fill="hold" grpId="1" nodeType="clickEffect">
                                  <p:stCondLst>
                                    <p:cond delay="0"/>
                                  </p:stCondLst>
                                  <p:childTnLst>
                                    <p:animEffect transition="out" filter="checkerboard(across)">
                                      <p:cBhvr>
                                        <p:cTn id="31" dur="500"/>
                                        <p:tgtEl>
                                          <p:spTgt spid="210946">
                                            <p:txEl>
                                              <p:pRg st="1" end="1"/>
                                            </p:txEl>
                                          </p:spTgt>
                                        </p:tgtEl>
                                      </p:cBhvr>
                                    </p:animEffect>
                                    <p:set>
                                      <p:cBhvr>
                                        <p:cTn id="32" dur="1" fill="hold">
                                          <p:stCondLst>
                                            <p:cond delay="499"/>
                                          </p:stCondLst>
                                        </p:cTn>
                                        <p:tgtEl>
                                          <p:spTgt spid="210946">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6" grpId="0" build="p"/>
      <p:bldP spid="210946" grpId="1" build="p"/>
      <p:bldP spid="210947" grpId="0"/>
      <p:bldP spid="210947"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Loi ich cua viec trong rau ho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0"/>
            <a:ext cx="9296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3"/>
          <p:cNvSpPr>
            <a:spLocks noChangeArrowheads="1"/>
          </p:cNvSpPr>
          <p:nvPr/>
        </p:nvSpPr>
        <p:spPr bwMode="auto">
          <a:xfrm>
            <a:off x="0" y="1600200"/>
            <a:ext cx="5105400" cy="3505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4340" name="Rectangle 6"/>
          <p:cNvSpPr>
            <a:spLocks noChangeArrowheads="1"/>
          </p:cNvSpPr>
          <p:nvPr/>
        </p:nvSpPr>
        <p:spPr bwMode="auto">
          <a:xfrm>
            <a:off x="5334000" y="381000"/>
            <a:ext cx="3505200" cy="2895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40296" name="AutoShape 8"/>
          <p:cNvSpPr>
            <a:spLocks noChangeArrowheads="1"/>
          </p:cNvSpPr>
          <p:nvPr/>
        </p:nvSpPr>
        <p:spPr bwMode="auto">
          <a:xfrm>
            <a:off x="324729" y="204567"/>
            <a:ext cx="5542671" cy="2538633"/>
          </a:xfrm>
          <a:prstGeom prst="wedgeEllipseCallout">
            <a:avLst>
              <a:gd name="adj1" fmla="val 42769"/>
              <a:gd name="adj2" fmla="val 112019"/>
            </a:avLst>
          </a:prstGeom>
          <a:solidFill>
            <a:srgbClr val="F6F4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vi-VN" b="1" dirty="0">
                <a:solidFill>
                  <a:srgbClr val="FF0000"/>
                </a:solidFill>
                <a:latin typeface="Times New Roman" panose="02020603050405020304" pitchFamily="18" charset="0"/>
              </a:rPr>
              <a:t>Những loại rau nào thường dùng làm thức ăn cho vật nuôi?</a:t>
            </a:r>
          </a:p>
          <a:p>
            <a:pPr algn="ctr" eaLnBrk="1" hangingPunct="1">
              <a:spcBef>
                <a:spcPct val="0"/>
              </a:spcBef>
              <a:buFontTx/>
              <a:buNone/>
            </a:pPr>
            <a:endParaRPr lang="en-US" altLang="vi-VN" sz="3600" dirty="0">
              <a:solidFill>
                <a:srgbClr val="FF0000"/>
              </a:solidFill>
              <a:latin typeface="Times New Roman" panose="02020603050405020304" pitchFamily="18" charset="0"/>
            </a:endParaRPr>
          </a:p>
        </p:txBody>
      </p:sp>
      <p:sp>
        <p:nvSpPr>
          <p:cNvPr id="140297" name="AutoShape 9"/>
          <p:cNvSpPr>
            <a:spLocks noChangeArrowheads="1"/>
          </p:cNvSpPr>
          <p:nvPr/>
        </p:nvSpPr>
        <p:spPr bwMode="auto">
          <a:xfrm>
            <a:off x="266700" y="3755781"/>
            <a:ext cx="4953000" cy="2286000"/>
          </a:xfrm>
          <a:prstGeom prst="cloudCallout">
            <a:avLst>
              <a:gd name="adj1" fmla="val 51731"/>
              <a:gd name="adj2" fmla="val 22361"/>
            </a:avLst>
          </a:prstGeom>
          <a:solidFill>
            <a:srgbClr val="F6F4AA"/>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vi-VN" sz="3600" b="1" dirty="0">
                <a:solidFill>
                  <a:srgbClr val="0033CC"/>
                </a:solidFill>
                <a:latin typeface="Times New Roman" panose="02020603050405020304" pitchFamily="18" charset="0"/>
              </a:rPr>
              <a:t>Rau </a:t>
            </a:r>
            <a:r>
              <a:rPr lang="en-US" altLang="vi-VN" b="1" dirty="0">
                <a:solidFill>
                  <a:srgbClr val="0033CC"/>
                </a:solidFill>
                <a:latin typeface="Times New Roman" panose="02020603050405020304" pitchFamily="18" charset="0"/>
              </a:rPr>
              <a:t>mu</a:t>
            </a:r>
            <a:r>
              <a:rPr lang="en-US" altLang="vi-VN" b="1" dirty="0">
                <a:solidFill>
                  <a:srgbClr val="0033CC"/>
                </a:solidFill>
                <a:latin typeface="VNI-Times" pitchFamily="2" charset="0"/>
              </a:rPr>
              <a:t>ống</a:t>
            </a:r>
            <a:r>
              <a:rPr lang="en-US" altLang="vi-VN" sz="3600" b="1" dirty="0">
                <a:solidFill>
                  <a:srgbClr val="0033CC"/>
                </a:solidFill>
                <a:latin typeface="Times New Roman" panose="02020603050405020304" pitchFamily="18" charset="0"/>
              </a:rPr>
              <a:t>,rau lang, rau khoai môn, …</a:t>
            </a:r>
          </a:p>
          <a:p>
            <a:pPr algn="ctr" eaLnBrk="1" hangingPunct="1">
              <a:spcBef>
                <a:spcPct val="0"/>
              </a:spcBef>
              <a:buFontTx/>
              <a:buNone/>
            </a:pPr>
            <a:endParaRPr lang="en-US" altLang="vi-VN" sz="3600" dirty="0">
              <a:solidFill>
                <a:srgbClr val="0033CC"/>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0296"/>
                                        </p:tgtEl>
                                        <p:attrNameLst>
                                          <p:attrName>style.visibility</p:attrName>
                                        </p:attrNameLst>
                                      </p:cBhvr>
                                      <p:to>
                                        <p:strVal val="visible"/>
                                      </p:to>
                                    </p:set>
                                    <p:animEffect transition="in" filter="blinds(horizontal)">
                                      <p:cBhvr>
                                        <p:cTn id="7" dur="500"/>
                                        <p:tgtEl>
                                          <p:spTgt spid="140296"/>
                                        </p:tgtEl>
                                      </p:cBhvr>
                                    </p:animEffect>
                                  </p:childTnLst>
                                </p:cTn>
                              </p:par>
                              <p:par>
                                <p:cTn id="8" presetID="3" presetClass="entr" presetSubtype="10" fill="hold" nodeType="withEffect">
                                  <p:stCondLst>
                                    <p:cond delay="0"/>
                                  </p:stCondLst>
                                  <p:childTnLst>
                                    <p:set>
                                      <p:cBhvr>
                                        <p:cTn id="9" dur="1" fill="hold">
                                          <p:stCondLst>
                                            <p:cond delay="0"/>
                                          </p:stCondLst>
                                        </p:cTn>
                                        <p:tgtEl>
                                          <p:spTgt spid="140290"/>
                                        </p:tgtEl>
                                        <p:attrNameLst>
                                          <p:attrName>style.visibility</p:attrName>
                                        </p:attrNameLst>
                                      </p:cBhvr>
                                      <p:to>
                                        <p:strVal val="visible"/>
                                      </p:to>
                                    </p:set>
                                    <p:animEffect transition="in" filter="blinds(horizontal)">
                                      <p:cBhvr>
                                        <p:cTn id="10" dur="500"/>
                                        <p:tgtEl>
                                          <p:spTgt spid="14029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40297"/>
                                        </p:tgtEl>
                                        <p:attrNameLst>
                                          <p:attrName>style.visibility</p:attrName>
                                        </p:attrNameLst>
                                      </p:cBhvr>
                                      <p:to>
                                        <p:strVal val="visible"/>
                                      </p:to>
                                    </p:set>
                                    <p:animEffect transition="in" filter="checkerboard(across)">
                                      <p:cBhvr>
                                        <p:cTn id="15" dur="500"/>
                                        <p:tgtEl>
                                          <p:spTgt spid="140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6" grpId="0" animBg="1"/>
      <p:bldP spid="14029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type="body" idx="1"/>
          </p:nvPr>
        </p:nvSpPr>
        <p:spPr>
          <a:xfrm>
            <a:off x="0" y="0"/>
            <a:ext cx="9220200" cy="1219200"/>
          </a:xfrm>
        </p:spPr>
        <p:txBody>
          <a:bodyPr/>
          <a:lstStyle/>
          <a:p>
            <a:pPr eaLnBrk="1" hangingPunct="1">
              <a:buFontTx/>
              <a:buNone/>
            </a:pPr>
            <a:r>
              <a:rPr lang="en-US" altLang="vi-VN" sz="2800" b="1">
                <a:solidFill>
                  <a:srgbClr val="FF0000"/>
                </a:solidFill>
                <a:latin typeface="VNI-Times" pitchFamily="2" charset="0"/>
              </a:rPr>
              <a:t>- Ngo</a:t>
            </a:r>
            <a:r>
              <a:rPr lang="en-US" altLang="vi-VN" sz="2800" b="1">
                <a:solidFill>
                  <a:srgbClr val="FF0000"/>
                </a:solidFill>
              </a:rPr>
              <a:t>ài lợi ích làm thực phẩm cho người, làm thức ăn cho vật nuôi, rau còn được sử dụng để làm gì?</a:t>
            </a:r>
            <a:endParaRPr lang="en-US" altLang="vi-VN" sz="2800" b="1">
              <a:solidFill>
                <a:srgbClr val="FF0000"/>
              </a:solidFill>
              <a:latin typeface="VNI-Times" pitchFamily="2" charset="0"/>
            </a:endParaRPr>
          </a:p>
          <a:p>
            <a:pPr eaLnBrk="1" hangingPunct="1">
              <a:buFontTx/>
              <a:buNone/>
            </a:pPr>
            <a:endParaRPr lang="en-US" altLang="vi-VN" sz="2800" b="1">
              <a:solidFill>
                <a:srgbClr val="FF0000"/>
              </a:solidFill>
              <a:latin typeface="VNI-Times" pitchFamily="2" charset="0"/>
            </a:endParaRPr>
          </a:p>
          <a:p>
            <a:pPr eaLnBrk="1" hangingPunct="1">
              <a:buFontTx/>
              <a:buNone/>
            </a:pPr>
            <a:endParaRPr lang="en-US" altLang="vi-VN" b="1">
              <a:solidFill>
                <a:schemeClr val="hlink"/>
              </a:solidFill>
              <a:latin typeface="VNI-Times" pitchFamily="2" charset="0"/>
            </a:endParaRPr>
          </a:p>
          <a:p>
            <a:pPr eaLnBrk="1" hangingPunct="1">
              <a:buFontTx/>
              <a:buNone/>
            </a:pPr>
            <a:endParaRPr lang="en-US" altLang="vi-VN">
              <a:solidFill>
                <a:srgbClr val="009900"/>
              </a:solidFill>
              <a:latin typeface="VNI-Times" pitchFamily="2" charset="0"/>
            </a:endParaRPr>
          </a:p>
        </p:txBody>
      </p:sp>
      <p:sp>
        <p:nvSpPr>
          <p:cNvPr id="16387" name="Text Box 4"/>
          <p:cNvSpPr txBox="1">
            <a:spLocks noChangeArrowheads="1"/>
          </p:cNvSpPr>
          <p:nvPr/>
        </p:nvSpPr>
        <p:spPr bwMode="auto">
          <a:xfrm>
            <a:off x="762000" y="2971800"/>
            <a:ext cx="266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400" b="1">
                <a:solidFill>
                  <a:srgbClr val="009900"/>
                </a:solidFill>
                <a:latin typeface="VNI-Times" pitchFamily="2" charset="0"/>
              </a:rPr>
              <a:t> </a:t>
            </a:r>
            <a:endParaRPr lang="en-US" altLang="vi-VN" b="1">
              <a:solidFill>
                <a:srgbClr val="009900"/>
              </a:solidFill>
              <a:latin typeface="VNI-Times" pitchFamily="2" charset="0"/>
            </a:endParaRPr>
          </a:p>
        </p:txBody>
      </p:sp>
      <p:pic>
        <p:nvPicPr>
          <p:cNvPr id="119813" name="Picture 5" descr="p6a1268379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143000"/>
            <a:ext cx="441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4" name="Text Box 6"/>
          <p:cNvSpPr txBox="1">
            <a:spLocks noChangeArrowheads="1"/>
          </p:cNvSpPr>
          <p:nvPr/>
        </p:nvSpPr>
        <p:spPr bwMode="auto">
          <a:xfrm>
            <a:off x="0" y="5029200"/>
            <a:ext cx="9144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b="1">
                <a:solidFill>
                  <a:srgbClr val="0000FF"/>
                </a:solidFill>
                <a:latin typeface="Times New Roman" panose="02020603050405020304" pitchFamily="18" charset="0"/>
              </a:rPr>
              <a:t>- Đem bán, xuất khẩu, chế biến thực phẩm, làm thuốc chữa bệnh như rau má, rau ngải cứu…</a:t>
            </a:r>
          </a:p>
          <a:p>
            <a:pPr eaLnBrk="1" hangingPunct="1">
              <a:spcBef>
                <a:spcPct val="0"/>
              </a:spcBef>
              <a:buFontTx/>
              <a:buNone/>
            </a:pPr>
            <a:r>
              <a:rPr lang="en-US" altLang="vi-VN" sz="2800" b="1">
                <a:solidFill>
                  <a:srgbClr val="0000FF"/>
                </a:solidFill>
                <a:latin typeface="Times New Roman" panose="02020603050405020304" pitchFamily="18" charset="0"/>
              </a:rPr>
              <a:t>- Làm cho môi trường xanh, sạch, đẹp.</a:t>
            </a:r>
          </a:p>
          <a:p>
            <a:pPr eaLnBrk="1" hangingPunct="1">
              <a:spcBef>
                <a:spcPct val="0"/>
              </a:spcBef>
              <a:buFontTx/>
              <a:buNone/>
            </a:pPr>
            <a:endParaRPr lang="en-US" altLang="vi-VN" sz="2800">
              <a:solidFill>
                <a:srgbClr val="0000FF"/>
              </a:solidFill>
              <a:latin typeface="Times New Roman" panose="02020603050405020304" pitchFamily="18" charset="0"/>
            </a:endParaRPr>
          </a:p>
        </p:txBody>
      </p:sp>
      <p:sp>
        <p:nvSpPr>
          <p:cNvPr id="16390" name="Text Box 7"/>
          <p:cNvSpPr txBox="1">
            <a:spLocks noChangeArrowheads="1"/>
          </p:cNvSpPr>
          <p:nvPr/>
        </p:nvSpPr>
        <p:spPr bwMode="auto">
          <a:xfrm>
            <a:off x="517525" y="14811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VNI-Times" pitchFamily="2" charset="0"/>
            </a:endParaRPr>
          </a:p>
        </p:txBody>
      </p:sp>
      <p:pic>
        <p:nvPicPr>
          <p:cNvPr id="119816" name="Picture 8" descr="cho-san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66800"/>
            <a:ext cx="4572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7" name="Text Box 9"/>
          <p:cNvSpPr txBox="1">
            <a:spLocks noChangeArrowheads="1"/>
          </p:cNvSpPr>
          <p:nvPr/>
        </p:nvSpPr>
        <p:spPr bwMode="auto">
          <a:xfrm>
            <a:off x="0" y="0"/>
            <a:ext cx="8728075"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b="1">
                <a:solidFill>
                  <a:srgbClr val="FF0000"/>
                </a:solidFill>
                <a:latin typeface="Times New Roman" panose="02020603050405020304" pitchFamily="18" charset="0"/>
              </a:rPr>
              <a:t>Muốn cho gia đình em luôn có vườn rau tươi tốt, </a:t>
            </a:r>
          </a:p>
          <a:p>
            <a:pPr eaLnBrk="1" hangingPunct="1">
              <a:spcBef>
                <a:spcPct val="0"/>
              </a:spcBef>
              <a:buFontTx/>
              <a:buNone/>
            </a:pPr>
            <a:r>
              <a:rPr lang="en-US" altLang="vi-VN" b="1">
                <a:solidFill>
                  <a:srgbClr val="FF0000"/>
                </a:solidFill>
                <a:latin typeface="Times New Roman" panose="02020603050405020304" pitchFamily="18" charset="0"/>
              </a:rPr>
              <a:t>đẹp mắt em phải làm gì?</a:t>
            </a:r>
          </a:p>
          <a:p>
            <a:pPr eaLnBrk="1" hangingPunct="1">
              <a:spcBef>
                <a:spcPct val="0"/>
              </a:spcBef>
              <a:buFontTx/>
              <a:buNone/>
            </a:pPr>
            <a:endParaRPr lang="en-US" altLang="vi-VN">
              <a:solidFill>
                <a:srgbClr val="FF0000"/>
              </a:solidFill>
              <a:latin typeface="Times New Roman" panose="02020603050405020304" pitchFamily="18" charset="0"/>
            </a:endParaRPr>
          </a:p>
        </p:txBody>
      </p:sp>
      <p:sp>
        <p:nvSpPr>
          <p:cNvPr id="16393" name="Text Box 10"/>
          <p:cNvSpPr txBox="1">
            <a:spLocks noChangeArrowheads="1"/>
          </p:cNvSpPr>
          <p:nvPr/>
        </p:nvSpPr>
        <p:spPr bwMode="auto">
          <a:xfrm>
            <a:off x="517525" y="22479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pic>
        <p:nvPicPr>
          <p:cNvPr id="11981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295400"/>
            <a:ext cx="28194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2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1295400"/>
            <a:ext cx="32766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21"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1431925"/>
            <a:ext cx="30480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9822" name="Text Box 14"/>
          <p:cNvSpPr txBox="1">
            <a:spLocks noChangeArrowheads="1"/>
          </p:cNvSpPr>
          <p:nvPr/>
        </p:nvSpPr>
        <p:spPr bwMode="auto">
          <a:xfrm>
            <a:off x="228600" y="5334000"/>
            <a:ext cx="73088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3600" b="1">
                <a:solidFill>
                  <a:srgbClr val="0000FF"/>
                </a:solidFill>
                <a:latin typeface="Times New Roman" panose="02020603050405020304" pitchFamily="18" charset="0"/>
              </a:rPr>
              <a:t>Em sẽ tham gia trồng rau, chăm sóc,</a:t>
            </a:r>
          </a:p>
          <a:p>
            <a:pPr eaLnBrk="1" hangingPunct="1">
              <a:spcBef>
                <a:spcPct val="0"/>
              </a:spcBef>
              <a:buFontTx/>
              <a:buNone/>
            </a:pPr>
            <a:r>
              <a:rPr lang="en-US" altLang="vi-VN" sz="3600" b="1">
                <a:solidFill>
                  <a:srgbClr val="0000FF"/>
                </a:solidFill>
                <a:latin typeface="Times New Roman" panose="02020603050405020304" pitchFamily="18" charset="0"/>
              </a:rPr>
              <a:t> bảo vệ rau.</a:t>
            </a:r>
          </a:p>
          <a:p>
            <a:pPr eaLnBrk="1" hangingPunct="1">
              <a:spcBef>
                <a:spcPct val="0"/>
              </a:spcBef>
              <a:buFontTx/>
              <a:buNone/>
            </a:pPr>
            <a:endParaRPr lang="en-US" altLang="vi-VN" sz="360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Effect transition="in" filter="checkerboard(across)">
                                      <p:cBhvr>
                                        <p:cTn id="7" dur="500"/>
                                        <p:tgtEl>
                                          <p:spTgt spid="119811">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19816"/>
                                        </p:tgtEl>
                                        <p:attrNameLst>
                                          <p:attrName>style.visibility</p:attrName>
                                        </p:attrNameLst>
                                      </p:cBhvr>
                                      <p:to>
                                        <p:strVal val="visible"/>
                                      </p:to>
                                    </p:set>
                                    <p:animEffect transition="in" filter="checkerboard(across)">
                                      <p:cBhvr>
                                        <p:cTn id="10" dur="500"/>
                                        <p:tgtEl>
                                          <p:spTgt spid="119816"/>
                                        </p:tgtEl>
                                      </p:cBhvr>
                                    </p:animEffect>
                                  </p:childTnLst>
                                </p:cTn>
                              </p:par>
                              <p:par>
                                <p:cTn id="11" presetID="5" presetClass="entr" presetSubtype="10" fill="hold" nodeType="withEffect">
                                  <p:stCondLst>
                                    <p:cond delay="0"/>
                                  </p:stCondLst>
                                  <p:childTnLst>
                                    <p:set>
                                      <p:cBhvr>
                                        <p:cTn id="12" dur="1" fill="hold">
                                          <p:stCondLst>
                                            <p:cond delay="0"/>
                                          </p:stCondLst>
                                        </p:cTn>
                                        <p:tgtEl>
                                          <p:spTgt spid="119813"/>
                                        </p:tgtEl>
                                        <p:attrNameLst>
                                          <p:attrName>style.visibility</p:attrName>
                                        </p:attrNameLst>
                                      </p:cBhvr>
                                      <p:to>
                                        <p:strVal val="visible"/>
                                      </p:to>
                                    </p:set>
                                    <p:animEffect transition="in" filter="checkerboard(across)">
                                      <p:cBhvr>
                                        <p:cTn id="13" dur="500"/>
                                        <p:tgtEl>
                                          <p:spTgt spid="11981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119814"/>
                                        </p:tgtEl>
                                        <p:attrNameLst>
                                          <p:attrName>style.visibility</p:attrName>
                                        </p:attrNameLst>
                                      </p:cBhvr>
                                      <p:to>
                                        <p:strVal val="visible"/>
                                      </p:to>
                                    </p:set>
                                    <p:anim to="" calcmode="lin" valueType="num">
                                      <p:cBhvr>
                                        <p:cTn id="18" dur="1" fill="hold"/>
                                        <p:tgtEl>
                                          <p:spTgt spid="119814"/>
                                        </p:tgtEl>
                                        <p:attrNameLst>
                                          <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xit" presetSubtype="10" fill="hold" grpId="1" nodeType="clickEffect">
                                  <p:stCondLst>
                                    <p:cond delay="0"/>
                                  </p:stCondLst>
                                  <p:childTnLst>
                                    <p:animEffect transition="out" filter="checkerboard(across)">
                                      <p:cBhvr>
                                        <p:cTn id="22" dur="500"/>
                                        <p:tgtEl>
                                          <p:spTgt spid="119811">
                                            <p:txEl>
                                              <p:pRg st="0" end="0"/>
                                            </p:txEl>
                                          </p:spTgt>
                                        </p:tgtEl>
                                      </p:cBhvr>
                                    </p:animEffect>
                                    <p:set>
                                      <p:cBhvr>
                                        <p:cTn id="23" dur="1" fill="hold">
                                          <p:stCondLst>
                                            <p:cond delay="499"/>
                                          </p:stCondLst>
                                        </p:cTn>
                                        <p:tgtEl>
                                          <p:spTgt spid="119811">
                                            <p:txEl>
                                              <p:pRg st="0" end="0"/>
                                            </p:txEl>
                                          </p:spTgt>
                                        </p:tgtEl>
                                        <p:attrNameLst>
                                          <p:attrName>style.visibility</p:attrName>
                                        </p:attrNameLst>
                                      </p:cBhvr>
                                      <p:to>
                                        <p:strVal val="hidden"/>
                                      </p:to>
                                    </p:set>
                                  </p:childTnLst>
                                </p:cTn>
                              </p:par>
                              <p:par>
                                <p:cTn id="24" presetID="5" presetClass="exit" presetSubtype="10" fill="hold" nodeType="withEffect">
                                  <p:stCondLst>
                                    <p:cond delay="0"/>
                                  </p:stCondLst>
                                  <p:childTnLst>
                                    <p:animEffect transition="out" filter="checkerboard(across)">
                                      <p:cBhvr>
                                        <p:cTn id="25" dur="500"/>
                                        <p:tgtEl>
                                          <p:spTgt spid="119816"/>
                                        </p:tgtEl>
                                      </p:cBhvr>
                                    </p:animEffect>
                                    <p:set>
                                      <p:cBhvr>
                                        <p:cTn id="26" dur="1" fill="hold">
                                          <p:stCondLst>
                                            <p:cond delay="499"/>
                                          </p:stCondLst>
                                        </p:cTn>
                                        <p:tgtEl>
                                          <p:spTgt spid="119816"/>
                                        </p:tgtEl>
                                        <p:attrNameLst>
                                          <p:attrName>style.visibility</p:attrName>
                                        </p:attrNameLst>
                                      </p:cBhvr>
                                      <p:to>
                                        <p:strVal val="hidden"/>
                                      </p:to>
                                    </p:set>
                                  </p:childTnLst>
                                </p:cTn>
                              </p:par>
                              <p:par>
                                <p:cTn id="27" presetID="5" presetClass="exit" presetSubtype="10" fill="hold" nodeType="withEffect">
                                  <p:stCondLst>
                                    <p:cond delay="0"/>
                                  </p:stCondLst>
                                  <p:childTnLst>
                                    <p:animEffect transition="out" filter="checkerboard(across)">
                                      <p:cBhvr>
                                        <p:cTn id="28" dur="500"/>
                                        <p:tgtEl>
                                          <p:spTgt spid="119813"/>
                                        </p:tgtEl>
                                      </p:cBhvr>
                                    </p:animEffect>
                                    <p:set>
                                      <p:cBhvr>
                                        <p:cTn id="29" dur="1" fill="hold">
                                          <p:stCondLst>
                                            <p:cond delay="499"/>
                                          </p:stCondLst>
                                        </p:cTn>
                                        <p:tgtEl>
                                          <p:spTgt spid="119813"/>
                                        </p:tgtEl>
                                        <p:attrNameLst>
                                          <p:attrName>style.visibility</p:attrName>
                                        </p:attrNameLst>
                                      </p:cBhvr>
                                      <p:to>
                                        <p:strVal val="hidden"/>
                                      </p:to>
                                    </p:set>
                                  </p:childTnLst>
                                </p:cTn>
                              </p:par>
                              <p:par>
                                <p:cTn id="30" presetID="5" presetClass="exit" presetSubtype="10" fill="hold" grpId="1" nodeType="withEffect">
                                  <p:stCondLst>
                                    <p:cond delay="0"/>
                                  </p:stCondLst>
                                  <p:childTnLst>
                                    <p:animEffect transition="out" filter="checkerboard(across)">
                                      <p:cBhvr>
                                        <p:cTn id="31" dur="500"/>
                                        <p:tgtEl>
                                          <p:spTgt spid="119814"/>
                                        </p:tgtEl>
                                      </p:cBhvr>
                                    </p:animEffect>
                                    <p:set>
                                      <p:cBhvr>
                                        <p:cTn id="32" dur="1" fill="hold">
                                          <p:stCondLst>
                                            <p:cond delay="499"/>
                                          </p:stCondLst>
                                        </p:cTn>
                                        <p:tgtEl>
                                          <p:spTgt spid="119814"/>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9817"/>
                                        </p:tgtEl>
                                        <p:attrNameLst>
                                          <p:attrName>style.visibility</p:attrName>
                                        </p:attrNameLst>
                                      </p:cBhvr>
                                      <p:to>
                                        <p:strVal val="visible"/>
                                      </p:to>
                                    </p:set>
                                    <p:animEffect transition="in" filter="blinds(horizontal)">
                                      <p:cBhvr>
                                        <p:cTn id="37" dur="500"/>
                                        <p:tgtEl>
                                          <p:spTgt spid="119817"/>
                                        </p:tgtEl>
                                      </p:cBhvr>
                                    </p:animEffect>
                                  </p:childTnLst>
                                </p:cTn>
                              </p:par>
                              <p:par>
                                <p:cTn id="38" presetID="3" presetClass="entr" presetSubtype="10" fill="hold" nodeType="withEffect">
                                  <p:stCondLst>
                                    <p:cond delay="0"/>
                                  </p:stCondLst>
                                  <p:childTnLst>
                                    <p:set>
                                      <p:cBhvr>
                                        <p:cTn id="39" dur="1" fill="hold">
                                          <p:stCondLst>
                                            <p:cond delay="0"/>
                                          </p:stCondLst>
                                        </p:cTn>
                                        <p:tgtEl>
                                          <p:spTgt spid="119821"/>
                                        </p:tgtEl>
                                        <p:attrNameLst>
                                          <p:attrName>style.visibility</p:attrName>
                                        </p:attrNameLst>
                                      </p:cBhvr>
                                      <p:to>
                                        <p:strVal val="visible"/>
                                      </p:to>
                                    </p:set>
                                    <p:animEffect transition="in" filter="blinds(horizontal)">
                                      <p:cBhvr>
                                        <p:cTn id="40" dur="500"/>
                                        <p:tgtEl>
                                          <p:spTgt spid="119821"/>
                                        </p:tgtEl>
                                      </p:cBhvr>
                                    </p:animEffect>
                                  </p:childTnLst>
                                </p:cTn>
                              </p:par>
                              <p:par>
                                <p:cTn id="41" presetID="3" presetClass="entr" presetSubtype="10" fill="hold" nodeType="withEffect">
                                  <p:stCondLst>
                                    <p:cond delay="0"/>
                                  </p:stCondLst>
                                  <p:childTnLst>
                                    <p:set>
                                      <p:cBhvr>
                                        <p:cTn id="42" dur="1" fill="hold">
                                          <p:stCondLst>
                                            <p:cond delay="0"/>
                                          </p:stCondLst>
                                        </p:cTn>
                                        <p:tgtEl>
                                          <p:spTgt spid="119820"/>
                                        </p:tgtEl>
                                        <p:attrNameLst>
                                          <p:attrName>style.visibility</p:attrName>
                                        </p:attrNameLst>
                                      </p:cBhvr>
                                      <p:to>
                                        <p:strVal val="visible"/>
                                      </p:to>
                                    </p:set>
                                    <p:animEffect transition="in" filter="blinds(horizontal)">
                                      <p:cBhvr>
                                        <p:cTn id="43" dur="500"/>
                                        <p:tgtEl>
                                          <p:spTgt spid="119820"/>
                                        </p:tgtEl>
                                      </p:cBhvr>
                                    </p:animEffect>
                                  </p:childTnLst>
                                </p:cTn>
                              </p:par>
                              <p:par>
                                <p:cTn id="44" presetID="3" presetClass="entr" presetSubtype="10" fill="hold" nodeType="withEffect">
                                  <p:stCondLst>
                                    <p:cond delay="0"/>
                                  </p:stCondLst>
                                  <p:childTnLst>
                                    <p:set>
                                      <p:cBhvr>
                                        <p:cTn id="45" dur="1" fill="hold">
                                          <p:stCondLst>
                                            <p:cond delay="0"/>
                                          </p:stCondLst>
                                        </p:cTn>
                                        <p:tgtEl>
                                          <p:spTgt spid="119819"/>
                                        </p:tgtEl>
                                        <p:attrNameLst>
                                          <p:attrName>style.visibility</p:attrName>
                                        </p:attrNameLst>
                                      </p:cBhvr>
                                      <p:to>
                                        <p:strVal val="visible"/>
                                      </p:to>
                                    </p:set>
                                    <p:animEffect transition="in" filter="blinds(horizontal)">
                                      <p:cBhvr>
                                        <p:cTn id="46" dur="500"/>
                                        <p:tgtEl>
                                          <p:spTgt spid="11981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119822"/>
                                        </p:tgtEl>
                                        <p:attrNameLst>
                                          <p:attrName>style.visibility</p:attrName>
                                        </p:attrNameLst>
                                      </p:cBhvr>
                                      <p:to>
                                        <p:strVal val="visible"/>
                                      </p:to>
                                    </p:set>
                                    <p:animEffect transition="in" filter="checkerboard(across)">
                                      <p:cBhvr>
                                        <p:cTn id="51" dur="500"/>
                                        <p:tgtEl>
                                          <p:spTgt spid="119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build="p"/>
      <p:bldP spid="119811" grpId="1" build="p"/>
      <p:bldP spid="119814" grpId="0"/>
      <p:bldP spid="119814" grpId="1"/>
      <p:bldP spid="119817" grpId="0"/>
      <p:bldP spid="1198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ChangeArrowheads="1"/>
          </p:cNvSpPr>
          <p:nvPr>
            <p:ph type="title" idx="4294967295"/>
          </p:nvPr>
        </p:nvSpPr>
        <p:spPr/>
        <p:txBody>
          <a:bodyPr/>
          <a:lstStyle/>
          <a:p>
            <a:pPr eaLnBrk="1" hangingPunct="1"/>
            <a:r>
              <a:rPr lang="en-US" altLang="vi-VN" sz="3200" b="1" dirty="0">
                <a:solidFill>
                  <a:srgbClr val="C00000"/>
                </a:solidFill>
                <a:latin typeface="Times New Roman" panose="02020603050405020304" pitchFamily="18" charset="0"/>
                <a:cs typeface="Times New Roman" panose="02020603050405020304" pitchFamily="18" charset="0"/>
              </a:rPr>
              <a:t>Quan sát hình 2 và cho biết hoa thường được sử dụng để làm gì?</a:t>
            </a:r>
          </a:p>
        </p:txBody>
      </p:sp>
      <p:pic>
        <p:nvPicPr>
          <p:cNvPr id="4" name="Picture 11" descr="Loi ich cua viec trong rau hoa1"/>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1371600"/>
            <a:ext cx="9144000" cy="5211763"/>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images55335_hoahon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0"/>
            <a:ext cx="4572000" cy="6248400"/>
          </a:xfrm>
          <a:ln w="28575">
            <a:solidFill>
              <a:schemeClr val="tx1"/>
            </a:solidFill>
            <a:miter lim="800000"/>
            <a:headEnd/>
            <a:tailEnd/>
          </a:ln>
        </p:spPr>
      </p:pic>
      <p:pic>
        <p:nvPicPr>
          <p:cNvPr id="5" name="Picture 8" descr="hinh00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572000" cy="6248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p:cNvSpPr txBox="1">
            <a:spLocks noChangeArrowheads="1"/>
          </p:cNvSpPr>
          <p:nvPr/>
        </p:nvSpPr>
        <p:spPr bwMode="auto">
          <a:xfrm>
            <a:off x="762000" y="6334125"/>
            <a:ext cx="243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a:solidFill>
                  <a:srgbClr val="FF0000"/>
                </a:solidFill>
                <a:latin typeface="Times New Roman" panose="02020603050405020304" pitchFamily="18" charset="0"/>
                <a:cs typeface="Times New Roman" panose="02020603050405020304" pitchFamily="18" charset="0"/>
              </a:rPr>
              <a:t>Trưng bày</a:t>
            </a:r>
          </a:p>
        </p:txBody>
      </p:sp>
      <p:sp>
        <p:nvSpPr>
          <p:cNvPr id="7" name="TextBox 6"/>
          <p:cNvSpPr txBox="1">
            <a:spLocks noChangeArrowheads="1"/>
          </p:cNvSpPr>
          <p:nvPr/>
        </p:nvSpPr>
        <p:spPr bwMode="auto">
          <a:xfrm>
            <a:off x="5943600" y="6334125"/>
            <a:ext cx="2819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a:solidFill>
                  <a:srgbClr val="FF0000"/>
                </a:solidFill>
                <a:latin typeface="Times New Roman" panose="02020603050405020304" pitchFamily="18" charset="0"/>
                <a:cs typeface="Times New Roman" panose="02020603050405020304" pitchFamily="18" charset="0"/>
              </a:rPr>
              <a:t>Trang trí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436098" y="2184700"/>
            <a:ext cx="754028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3600" b="1" i="1" dirty="0">
                <a:solidFill>
                  <a:schemeClr val="tx1">
                    <a:lumMod val="95000"/>
                    <a:lumOff val="5000"/>
                  </a:schemeClr>
                </a:solidFill>
                <a:latin typeface="Times New Roman" panose="02020603050405020304" pitchFamily="18" charset="0"/>
                <a:cs typeface="Times New Roman" panose="02020603050405020304" pitchFamily="18" charset="0"/>
              </a:rPr>
              <a:t> Hoa dùng để biếu, tặng thầy, cô; cha, mẹ, bạn bè,…</a:t>
            </a:r>
          </a:p>
        </p:txBody>
      </p:sp>
      <p:sp>
        <p:nvSpPr>
          <p:cNvPr id="4" name="Text Box 22"/>
          <p:cNvSpPr txBox="1">
            <a:spLocks noChangeArrowheads="1"/>
          </p:cNvSpPr>
          <p:nvPr/>
        </p:nvSpPr>
        <p:spPr bwMode="auto">
          <a:xfrm>
            <a:off x="1295400" y="-62100"/>
            <a:ext cx="69342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p>
          <a:p>
            <a:pPr algn="ctr" eaLnBrk="1" hangingPunct="1">
              <a:spcBef>
                <a:spcPct val="50000"/>
              </a:spcBef>
              <a:buFontTx/>
              <a:buNone/>
            </a:pPr>
            <a:r>
              <a:rPr lang="en-US" altLang="vi-VN" sz="2800" b="1" dirty="0">
                <a:solidFill>
                  <a:srgbClr val="FF0000"/>
                </a:solidFill>
                <a:latin typeface="Times New Roman" panose="02020603050405020304" pitchFamily="18" charset="0"/>
              </a:rPr>
              <a:t>LỢI ÍCH CỦA VIỆC TRỒNG  RAU, HOA</a:t>
            </a:r>
          </a:p>
        </p:txBody>
      </p:sp>
      <p:sp>
        <p:nvSpPr>
          <p:cNvPr id="6" name="TextBox 5"/>
          <p:cNvSpPr txBox="1">
            <a:spLocks noChangeArrowheads="1"/>
          </p:cNvSpPr>
          <p:nvPr/>
        </p:nvSpPr>
        <p:spPr bwMode="auto">
          <a:xfrm>
            <a:off x="264942" y="1512938"/>
            <a:ext cx="857425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3600" b="1" dirty="0">
                <a:solidFill>
                  <a:srgbClr val="C00000"/>
                </a:solidFill>
                <a:latin typeface="Times New Roman" panose="02020603050405020304" pitchFamily="18" charset="0"/>
                <a:cs typeface="Times New Roman" panose="02020603050405020304" pitchFamily="18" charset="0"/>
              </a:rPr>
              <a:t>1. Tìm hiểu 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rtlCol="0">
            <a:normAutofit/>
          </a:bodyPr>
          <a:lstStyle/>
          <a:p>
            <a:pPr eaLnBrk="1" fontAlgn="auto" hangingPunct="1">
              <a:spcAft>
                <a:spcPts val="0"/>
              </a:spcAft>
              <a:defRPr/>
            </a:pPr>
            <a:r>
              <a:rPr lang="en-US" sz="3200" b="1" dirty="0">
                <a:solidFill>
                  <a:srgbClr val="C00000"/>
                </a:solidFill>
                <a:latin typeface="Times New Roman" pitchFamily="18" charset="0"/>
                <a:cs typeface="Times New Roman" pitchFamily="18" charset="0"/>
              </a:rPr>
              <a:t>Các em thường tặng hoa cho thầy, cô; cha, mẹ nhân dịp nào?</a:t>
            </a:r>
          </a:p>
        </p:txBody>
      </p:sp>
      <p:pic>
        <p:nvPicPr>
          <p:cNvPr id="4098" name="Picture 2" descr="C:\Users\Administrator\Desktop\index.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1371600"/>
            <a:ext cx="8686800" cy="2895600"/>
          </a:xfrm>
        </p:spPr>
      </p:pic>
      <p:pic>
        <p:nvPicPr>
          <p:cNvPr id="4099" name="Picture 3" descr="C:\Users\Administrator\Desktop\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02138"/>
            <a:ext cx="8915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6019800" y="6096000"/>
            <a:ext cx="2743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a:solidFill>
                  <a:srgbClr val="FF0000"/>
                </a:solidFill>
                <a:latin typeface="Times New Roman" panose="02020603050405020304" pitchFamily="18" charset="0"/>
                <a:cs typeface="Times New Roman" panose="02020603050405020304" pitchFamily="18" charset="0"/>
              </a:rPr>
              <a:t>Ngày lễ vu lan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blinds(horizontal)">
                                      <p:cBhvr>
                                        <p:cTn id="12" dur="500"/>
                                        <p:tgtEl>
                                          <p:spTgt spid="40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box(in)">
                                      <p:cBhvr>
                                        <p:cTn id="17" dur="500"/>
                                        <p:tgtEl>
                                          <p:spTgt spid="409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linds(horizontal)">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ChangeArrowheads="1"/>
          </p:cNvSpPr>
          <p:nvPr>
            <p:ph type="title" idx="4294967295"/>
          </p:nvPr>
        </p:nvSpPr>
        <p:spPr>
          <a:xfrm>
            <a:off x="304800" y="274638"/>
            <a:ext cx="8743950" cy="1143000"/>
          </a:xfrm>
        </p:spPr>
        <p:txBody>
          <a:bodyPr/>
          <a:lstStyle/>
          <a:p>
            <a:pPr algn="l" eaLnBrk="1" hangingPunct="1"/>
            <a:r>
              <a:rPr lang="en-US" altLang="vi-VN" sz="3200" b="1" dirty="0">
                <a:solidFill>
                  <a:srgbClr val="C00000"/>
                </a:solidFill>
                <a:latin typeface="Times New Roman" panose="02020603050405020304" pitchFamily="18" charset="0"/>
                <a:cs typeface="Times New Roman" panose="02020603050405020304" pitchFamily="18" charset="0"/>
              </a:rPr>
              <a:t>Ngoài ra em còn biết hoa được sử dụng để làm gì nữa không?</a:t>
            </a:r>
          </a:p>
        </p:txBody>
      </p:sp>
      <p:sp>
        <p:nvSpPr>
          <p:cNvPr id="6" name="TextBox 5"/>
          <p:cNvSpPr txBox="1">
            <a:spLocks noChangeArrowheads="1"/>
          </p:cNvSpPr>
          <p:nvPr/>
        </p:nvSpPr>
        <p:spPr bwMode="auto">
          <a:xfrm>
            <a:off x="457200" y="5867400"/>
            <a:ext cx="4038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b="1" dirty="0">
                <a:solidFill>
                  <a:srgbClr val="FF0000"/>
                </a:solidFill>
                <a:latin typeface="Times New Roman" panose="02020603050405020304" pitchFamily="18" charset="0"/>
                <a:cs typeface="Times New Roman" panose="02020603050405020304" pitchFamily="18" charset="0"/>
              </a:rPr>
              <a:t>Hoa thiên lý xào thịt bò</a:t>
            </a:r>
          </a:p>
        </p:txBody>
      </p:sp>
      <p:pic>
        <p:nvPicPr>
          <p:cNvPr id="5124" name="Picture 4" descr="C:\Users\Administrator\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5450" y="1600200"/>
            <a:ext cx="35433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5658728" y="5841236"/>
            <a:ext cx="3333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800" b="1" dirty="0">
                <a:solidFill>
                  <a:srgbClr val="FF0000"/>
                </a:solidFill>
                <a:latin typeface="Times New Roman" panose="02020603050405020304" pitchFamily="18" charset="0"/>
                <a:cs typeface="Times New Roman" panose="02020603050405020304" pitchFamily="18" charset="0"/>
              </a:rPr>
              <a:t>Hoa huệ xào thịt bò</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1600200"/>
            <a:ext cx="487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5124"/>
                                        </p:tgtEl>
                                        <p:attrNameLst>
                                          <p:attrName>style.visibility</p:attrName>
                                        </p:attrNameLst>
                                      </p:cBhvr>
                                      <p:to>
                                        <p:strVal val="visible"/>
                                      </p:to>
                                    </p:set>
                                    <p:animEffect transition="in" filter="diamond(in)">
                                      <p:cBhvr>
                                        <p:cTn id="10" dur="2000"/>
                                        <p:tgtEl>
                                          <p:spTgt spid="512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istrator\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228600"/>
            <a:ext cx="4343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C:\Users\Administrator\Desktop\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6407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C:\Users\Administrator\Desktop\hoa ho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86200"/>
            <a:ext cx="4724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762000" y="3352800"/>
            <a:ext cx="2895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a:solidFill>
                  <a:srgbClr val="0070C0"/>
                </a:solidFill>
                <a:latin typeface="Times New Roman" panose="02020603050405020304" pitchFamily="18" charset="0"/>
                <a:cs typeface="Times New Roman" panose="02020603050405020304" pitchFamily="18" charset="0"/>
              </a:rPr>
              <a:t>Hoa hồng</a:t>
            </a:r>
          </a:p>
        </p:txBody>
      </p:sp>
      <p:sp>
        <p:nvSpPr>
          <p:cNvPr id="8" name="TextBox 7"/>
          <p:cNvSpPr txBox="1">
            <a:spLocks noChangeArrowheads="1"/>
          </p:cNvSpPr>
          <p:nvPr/>
        </p:nvSpPr>
        <p:spPr bwMode="auto">
          <a:xfrm>
            <a:off x="5486400" y="5791200"/>
            <a:ext cx="3429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b="1" dirty="0">
                <a:solidFill>
                  <a:srgbClr val="C00000"/>
                </a:solidFill>
                <a:latin typeface="Times New Roman" panose="02020603050405020304" pitchFamily="18" charset="0"/>
                <a:cs typeface="Times New Roman" panose="02020603050405020304" pitchFamily="18" charset="0"/>
              </a:rPr>
              <a:t>Nước hoa hồng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diamond(in)">
                                      <p:cBhvr>
                                        <p:cTn id="7" dur="2000"/>
                                        <p:tgtEl>
                                          <p:spTgt spid="61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box(in)">
                                      <p:cBhvr>
                                        <p:cTn id="12" dur="500"/>
                                        <p:tgtEl>
                                          <p:spTgt spid="614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diamond(in)">
                                      <p:cBhvr>
                                        <p:cTn id="17" dur="2000"/>
                                        <p:tgtEl>
                                          <p:spTgt spid="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blinds(horizontal)">
                                      <p:cBhvr>
                                        <p:cTn id="22" dur="500"/>
                                        <p:tgtEl>
                                          <p:spTgt spid="61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a:extLst>
              <a:ext uri="{FF2B5EF4-FFF2-40B4-BE49-F238E27FC236}">
                <a16:creationId xmlns:a16="http://schemas.microsoft.com/office/drawing/2014/main" id="{24627CB6-4050-304A-C657-6E221EE8551E}"/>
              </a:ext>
            </a:extLst>
          </p:cNvPr>
          <p:cNvSpPr txBox="1">
            <a:spLocks noGrp="1" noChangeArrowheads="1"/>
          </p:cNvSpPr>
          <p:nvPr>
            <p:ph type="title"/>
          </p:nvPr>
        </p:nvSpPr>
        <p:spPr bwMode="auto">
          <a:xfrm>
            <a:off x="628650" y="2209800"/>
            <a:ext cx="7886700" cy="1325563"/>
          </a:xfrm>
          <a:prstGeom prst="rect">
            <a:avLst/>
          </a:prstGeom>
          <a:noFill/>
          <a:ln w="9525">
            <a:noFill/>
            <a:miter lim="800000"/>
            <a:headEnd/>
            <a:tailEnd/>
          </a:ln>
        </p:spPr>
        <p:txBody>
          <a:bodyPr wrap="square">
            <a:spAutoFit/>
          </a:bodyPr>
          <a:lstStyle/>
          <a:p>
            <a:pPr algn="ctr" eaLnBrk="1" hangingPunct="1">
              <a:spcBef>
                <a:spcPct val="50000"/>
              </a:spcBef>
            </a:pPr>
            <a:r>
              <a:rPr lang="en-US" sz="5400" b="1" dirty="0">
                <a:solidFill>
                  <a:srgbClr val="C00000"/>
                </a:solidFill>
              </a:rPr>
              <a:t>KHỞI ĐỘNG</a:t>
            </a:r>
          </a:p>
        </p:txBody>
      </p:sp>
    </p:spTree>
    <p:extLst>
      <p:ext uri="{BB962C8B-B14F-4D97-AF65-F5344CB8AC3E}">
        <p14:creationId xmlns:p14="http://schemas.microsoft.com/office/powerpoint/2010/main" val="3080335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inistrator\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03860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C:\Users\Administrator\Desktop\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0"/>
            <a:ext cx="5257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C:\Users\Administrator\Desktop\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76600"/>
            <a:ext cx="40386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228600" y="2743200"/>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400" b="1" dirty="0">
                <a:solidFill>
                  <a:srgbClr val="C00000"/>
                </a:solidFill>
                <a:latin typeface="Times New Roman" panose="02020603050405020304" pitchFamily="18" charset="0"/>
                <a:cs typeface="Times New Roman" panose="02020603050405020304" pitchFamily="18" charset="0"/>
              </a:rPr>
              <a:t>Hoa lài (hoa nhài)</a:t>
            </a:r>
          </a:p>
        </p:txBody>
      </p:sp>
      <p:sp>
        <p:nvSpPr>
          <p:cNvPr id="9" name="TextBox 8"/>
          <p:cNvSpPr txBox="1">
            <a:spLocks noChangeArrowheads="1"/>
          </p:cNvSpPr>
          <p:nvPr/>
        </p:nvSpPr>
        <p:spPr bwMode="auto">
          <a:xfrm>
            <a:off x="4572000" y="2205335"/>
            <a:ext cx="4114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dirty="0">
                <a:solidFill>
                  <a:srgbClr val="C00000"/>
                </a:solidFill>
                <a:latin typeface="Times New Roman" panose="02020603050405020304" pitchFamily="18" charset="0"/>
                <a:cs typeface="Times New Roman" panose="02020603050405020304" pitchFamily="18" charset="0"/>
              </a:rPr>
              <a:t>Trà hoa lài (trà hoa nhài)</a:t>
            </a:r>
          </a:p>
        </p:txBody>
      </p:sp>
      <p:sp>
        <p:nvSpPr>
          <p:cNvPr id="10" name="TextBox 9"/>
          <p:cNvSpPr txBox="1">
            <a:spLocks noChangeArrowheads="1"/>
          </p:cNvSpPr>
          <p:nvPr/>
        </p:nvSpPr>
        <p:spPr bwMode="auto">
          <a:xfrm>
            <a:off x="914400" y="6324600"/>
            <a:ext cx="2209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dirty="0">
                <a:solidFill>
                  <a:srgbClr val="C00000"/>
                </a:solidFill>
                <a:latin typeface="Times New Roman" panose="02020603050405020304" pitchFamily="18" charset="0"/>
                <a:cs typeface="Times New Roman" panose="02020603050405020304" pitchFamily="18" charset="0"/>
              </a:rPr>
              <a:t>Hoa atiso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linds(horizontal)">
                                      <p:cBhvr>
                                        <p:cTn id="7" dur="5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171"/>
                                        </p:tgtEl>
                                        <p:attrNameLst>
                                          <p:attrName>style.visibility</p:attrName>
                                        </p:attrNameLst>
                                      </p:cBhvr>
                                      <p:to>
                                        <p:strVal val="visible"/>
                                      </p:to>
                                    </p:set>
                                    <p:animEffect transition="in" filter="blinds(horizontal)">
                                      <p:cBhvr>
                                        <p:cTn id="17" dur="500"/>
                                        <p:tgtEl>
                                          <p:spTgt spid="717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7173"/>
                                        </p:tgtEl>
                                        <p:attrNameLst>
                                          <p:attrName>style.visibility</p:attrName>
                                        </p:attrNameLst>
                                      </p:cBhvr>
                                      <p:to>
                                        <p:strVal val="visible"/>
                                      </p:to>
                                    </p:set>
                                    <p:animEffect transition="in" filter="blinds(horizontal)">
                                      <p:cBhvr>
                                        <p:cTn id="27" dur="500"/>
                                        <p:tgtEl>
                                          <p:spTgt spid="717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ox(i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a:spLocks noGrp="1" noChangeArrowheads="1"/>
          </p:cNvSpPr>
          <p:nvPr>
            <p:ph type="title" idx="4294967295"/>
          </p:nvPr>
        </p:nvSpPr>
        <p:spPr>
          <a:xfrm>
            <a:off x="609600" y="1709031"/>
            <a:ext cx="7067961" cy="584775"/>
          </a:xfrm>
        </p:spPr>
        <p:txBody>
          <a:bodyPr wrap="none">
            <a:spAutoFit/>
          </a:bodyPr>
          <a:lstStyle/>
          <a:p>
            <a:pPr eaLnBrk="1" hangingPunct="1"/>
            <a:r>
              <a:rPr lang="en-US" altLang="vi-VN" sz="3200" b="1" dirty="0">
                <a:solidFill>
                  <a:srgbClr val="C00000"/>
                </a:solidFill>
                <a:latin typeface="Times New Roman" panose="02020603050405020304" pitchFamily="18" charset="0"/>
                <a:cs typeface="Times New Roman" panose="02020603050405020304" pitchFamily="18" charset="0"/>
              </a:rPr>
              <a:t>Vì sao nên trồng nhiều loại rau và hoa?</a:t>
            </a:r>
          </a:p>
        </p:txBody>
      </p:sp>
      <p:sp>
        <p:nvSpPr>
          <p:cNvPr id="5" name="Text Box 7"/>
          <p:cNvSpPr>
            <a:spLocks noGrp="1" noChangeArrowheads="1"/>
          </p:cNvSpPr>
          <p:nvPr>
            <p:ph idx="4294967295"/>
          </p:nvPr>
        </p:nvSpPr>
        <p:spPr>
          <a:xfrm>
            <a:off x="381000" y="2438400"/>
            <a:ext cx="8229600" cy="3207032"/>
          </a:xfrm>
        </p:spPr>
        <p:txBody>
          <a:bodyPr wrap="square">
            <a:spAutoFit/>
          </a:bodyPr>
          <a:lstStyle/>
          <a:p>
            <a:pPr eaLnBrk="1" hangingPunct="1">
              <a:buFontTx/>
              <a:buNone/>
            </a:pPr>
            <a:r>
              <a:rPr lang="en-US" altLang="vi-VN" sz="3600" b="1" dirty="0"/>
              <a:t>     	</a:t>
            </a:r>
            <a:r>
              <a:rPr lang="en-US" altLang="vi-VN" b="1" dirty="0">
                <a:latin typeface="Times New Roman" panose="02020603050405020304" pitchFamily="18" charset="0"/>
                <a:cs typeface="Times New Roman" panose="02020603050405020304" pitchFamily="18" charset="0"/>
              </a:rPr>
              <a:t>Trồng rau, hoa đem  lại lợi ích cho con người.Rau dùng làm thực phẩm cho người, thức ăn cho vật nuôi.Hoa dùng để trang trí, làm quà tặng, thăm viếng. </a:t>
            </a:r>
          </a:p>
          <a:p>
            <a:pPr eaLnBrk="1" hangingPunct="1">
              <a:buFontTx/>
              <a:buNone/>
            </a:pPr>
            <a:r>
              <a:rPr lang="en-US" altLang="vi-VN" b="1" dirty="0">
                <a:latin typeface="Times New Roman" panose="02020603050405020304" pitchFamily="18" charset="0"/>
                <a:cs typeface="Times New Roman" panose="02020603050405020304" pitchFamily="18" charset="0"/>
              </a:rPr>
              <a:t>   		Trồng rau, hoa còn có tác dụng làm cho môi trường xanh, sạch, đẹp.</a:t>
            </a:r>
            <a:endParaRPr lang="en-US" altLang="vi-VN" dirty="0">
              <a:latin typeface="Times New Roman" panose="02020603050405020304" pitchFamily="18" charset="0"/>
              <a:cs typeface="Times New Roman" panose="02020603050405020304" pitchFamily="18" charset="0"/>
            </a:endParaRPr>
          </a:p>
        </p:txBody>
      </p:sp>
      <p:sp>
        <p:nvSpPr>
          <p:cNvPr id="7" name="Text Box 22"/>
          <p:cNvSpPr txBox="1">
            <a:spLocks noChangeArrowheads="1"/>
          </p:cNvSpPr>
          <p:nvPr/>
        </p:nvSpPr>
        <p:spPr bwMode="auto">
          <a:xfrm>
            <a:off x="1066800" y="561756"/>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5713413"/>
            <a:ext cx="1027113"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5" descr="clip0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800600"/>
            <a:ext cx="2438400"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7"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5486400"/>
            <a:ext cx="102711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8"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5713413"/>
            <a:ext cx="1027113"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9"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5713413"/>
            <a:ext cx="1027113"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10"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5486400"/>
            <a:ext cx="102711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1"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4648200"/>
            <a:ext cx="102711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12"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724400"/>
            <a:ext cx="102711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Picture 13"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886200"/>
            <a:ext cx="102711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1" name="Picture 14" descr="tulips_yellow_md_cl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3733800"/>
            <a:ext cx="102711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15" descr="Bellcoll"/>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1853189">
            <a:off x="8001000" y="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Picture 16" descr="Bellcoll"/>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2362725">
            <a:off x="0" y="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a:spLocks noChangeArrowheads="1"/>
          </p:cNvSpPr>
          <p:nvPr/>
        </p:nvSpPr>
        <p:spPr bwMode="auto">
          <a:xfrm>
            <a:off x="228600" y="1543308"/>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dirty="0">
                <a:solidFill>
                  <a:srgbClr val="C00000"/>
                </a:solidFill>
                <a:latin typeface="Times New Roman" panose="02020603050405020304" pitchFamily="18" charset="0"/>
                <a:cs typeface="Times New Roman" panose="02020603050405020304" pitchFamily="18" charset="0"/>
              </a:rPr>
              <a:t>2. Tìm hiểu kĩ thuật trồng rau, hoa đạt kết quả cao </a:t>
            </a:r>
          </a:p>
        </p:txBody>
      </p:sp>
      <p:sp>
        <p:nvSpPr>
          <p:cNvPr id="19" name="Text Box 22"/>
          <p:cNvSpPr txBox="1">
            <a:spLocks noChangeArrowheads="1"/>
          </p:cNvSpPr>
          <p:nvPr/>
        </p:nvSpPr>
        <p:spPr bwMode="auto">
          <a:xfrm>
            <a:off x="1066800" y="561756"/>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ox(i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ChangeArrowheads="1"/>
          </p:cNvSpPr>
          <p:nvPr>
            <p:ph type="title" idx="4294967295"/>
          </p:nvPr>
        </p:nvSpPr>
        <p:spPr>
          <a:xfrm>
            <a:off x="152400" y="1600200"/>
            <a:ext cx="5181600" cy="457200"/>
          </a:xfrm>
        </p:spPr>
        <p:txBody>
          <a:bodyPr/>
          <a:lstStyle/>
          <a:p>
            <a:pPr eaLnBrk="1" hangingPunct="1"/>
            <a:r>
              <a:rPr lang="en-US" altLang="vi-VN" sz="3200" b="1" dirty="0">
                <a:solidFill>
                  <a:srgbClr val="C00000"/>
                </a:solidFill>
                <a:latin typeface="Times New Roman" panose="02020603050405020304" pitchFamily="18" charset="0"/>
                <a:cs typeface="Times New Roman" panose="02020603050405020304" pitchFamily="18" charset="0"/>
              </a:rPr>
              <a:t>HS trả lời các câu hỏi sau:</a:t>
            </a:r>
          </a:p>
        </p:txBody>
      </p:sp>
      <p:sp>
        <p:nvSpPr>
          <p:cNvPr id="3" name="Content Placeholder 2"/>
          <p:cNvSpPr>
            <a:spLocks noGrp="1" noChangeArrowheads="1"/>
          </p:cNvSpPr>
          <p:nvPr>
            <p:ph idx="4294967295"/>
          </p:nvPr>
        </p:nvSpPr>
        <p:spPr>
          <a:xfrm>
            <a:off x="152400" y="2209800"/>
            <a:ext cx="8763000" cy="4495800"/>
          </a:xfrm>
        </p:spPr>
        <p:txBody>
          <a:bodyPr/>
          <a:lstStyle/>
          <a:p>
            <a:pPr eaLnBrk="1" hangingPunct="1">
              <a:buFontTx/>
              <a:buNone/>
            </a:pPr>
            <a:r>
              <a:rPr lang="en-US" altLang="vi-VN" b="1" dirty="0">
                <a:solidFill>
                  <a:srgbClr val="C00000"/>
                </a:solidFill>
                <a:latin typeface="Times New Roman" panose="02020603050405020304" pitchFamily="18" charset="0"/>
                <a:cs typeface="Times New Roman" panose="02020603050405020304" pitchFamily="18" charset="0"/>
              </a:rPr>
              <a:t>1/ Liên hệ với kiến thức môn Tự nhiên- Xã hội, Địa lí hãy cho biết: nước ta có khí hậu như thế nào? điều kiện đất đai, sông ngòi ra sao? </a:t>
            </a:r>
          </a:p>
          <a:p>
            <a:pPr eaLnBrk="1" hangingPunct="1">
              <a:buFontTx/>
              <a:buNone/>
            </a:pPr>
            <a:r>
              <a:rPr lang="en-US" altLang="vi-VN" b="1" dirty="0">
                <a:solidFill>
                  <a:srgbClr val="7030A0"/>
                </a:solidFill>
                <a:latin typeface="Times New Roman" panose="02020603050405020304" pitchFamily="18" charset="0"/>
                <a:cs typeface="Times New Roman" panose="02020603050405020304" pitchFamily="18" charset="0"/>
              </a:rPr>
              <a:t> 2/ Vì sao nước ta có thể trồng rau, hoa quanh năm và mọi nơi?</a:t>
            </a:r>
            <a:endParaRPr lang="en-US" altLang="vi-VN" b="1" dirty="0">
              <a:latin typeface="Times New Roman" panose="02020603050405020304" pitchFamily="18" charset="0"/>
              <a:cs typeface="Times New Roman" panose="02020603050405020304" pitchFamily="18" charset="0"/>
            </a:endParaRPr>
          </a:p>
          <a:p>
            <a:pPr eaLnBrk="1" hangingPunct="1">
              <a:buFontTx/>
              <a:buNone/>
            </a:pPr>
            <a:r>
              <a:rPr lang="en-US" altLang="vi-VN" b="1" dirty="0">
                <a:latin typeface="Times New Roman" panose="02020603050405020304" pitchFamily="18" charset="0"/>
                <a:cs typeface="Times New Roman" panose="02020603050405020304" pitchFamily="18" charset="0"/>
              </a:rPr>
              <a:t> 3/ Muốn trồng rau, hoa đạt kết quả chúng ta    cần có những hiểu biết nào ?</a:t>
            </a:r>
          </a:p>
          <a:p>
            <a:pPr eaLnBrk="1" hangingPunct="1">
              <a:buFontTx/>
              <a:buNone/>
            </a:pPr>
            <a:r>
              <a:rPr lang="en-US" altLang="vi-VN" b="1" dirty="0">
                <a:latin typeface="Times New Roman" panose="02020603050405020304" pitchFamily="18" charset="0"/>
                <a:cs typeface="Times New Roman" panose="02020603050405020304" pitchFamily="18" charset="0"/>
              </a:rPr>
              <a:t>    Kể tên một số vùng trồng rau, hoa mà em  biết.</a:t>
            </a:r>
          </a:p>
        </p:txBody>
      </p:sp>
      <p:sp>
        <p:nvSpPr>
          <p:cNvPr id="6" name="Text Box 22"/>
          <p:cNvSpPr txBox="1">
            <a:spLocks noChangeArrowheads="1"/>
          </p:cNvSpPr>
          <p:nvPr/>
        </p:nvSpPr>
        <p:spPr bwMode="auto">
          <a:xfrm>
            <a:off x="1066800" y="561756"/>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linds(horizontal)">
                                      <p:cBhvr>
                                        <p:cTn id="18" dur="500"/>
                                        <p:tgtEl>
                                          <p:spTgt spid="3">
                                            <p:txEl>
                                              <p:pRg st="2" end="2"/>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linds(horizontal)">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noChangeArrowheads="1"/>
          </p:cNvSpPr>
          <p:nvPr>
            <p:ph idx="4294967295"/>
          </p:nvPr>
        </p:nvSpPr>
        <p:spPr>
          <a:xfrm>
            <a:off x="-21102" y="1515863"/>
            <a:ext cx="8915400" cy="3196869"/>
          </a:xfrm>
        </p:spPr>
        <p:txBody>
          <a:bodyPr/>
          <a:lstStyle/>
          <a:p>
            <a:pPr eaLnBrk="1" hangingPunct="1">
              <a:buFontTx/>
              <a:buNone/>
            </a:pPr>
            <a:r>
              <a:rPr lang="en-US" altLang="vi-VN" dirty="0"/>
              <a:t>        </a:t>
            </a:r>
            <a:r>
              <a:rPr lang="en-US" altLang="vi-VN" b="1" dirty="0">
                <a:solidFill>
                  <a:srgbClr val="C00000"/>
                </a:solidFill>
                <a:latin typeface="Times New Roman" panose="02020603050405020304" pitchFamily="18" charset="0"/>
                <a:cs typeface="Times New Roman" panose="02020603050405020304" pitchFamily="18" charset="0"/>
              </a:rPr>
              <a:t>1/ Liên hệ với kiến thức môn Tự nhiên - Xã hội, Địa lí hãy cho biết: nước ta có khí hậu như thế nào? điều kiện đất đai, sông ngòi ra sao?</a:t>
            </a:r>
          </a:p>
          <a:p>
            <a:pPr eaLnBrk="1" hangingPunct="1">
              <a:buFontTx/>
              <a:buNone/>
            </a:pPr>
            <a:r>
              <a:rPr lang="en-US" altLang="vi-VN" b="1" dirty="0">
                <a:solidFill>
                  <a:schemeClr val="tx1">
                    <a:lumMod val="95000"/>
                    <a:lumOff val="5000"/>
                  </a:schemeClr>
                </a:solidFill>
                <a:latin typeface="Times New Roman" panose="02020603050405020304" pitchFamily="18" charset="0"/>
                <a:cs typeface="Times New Roman" panose="02020603050405020304" pitchFamily="18" charset="0"/>
              </a:rPr>
              <a:t>		Nước ta có khí hậu nhiệt đới ẩm gió mùa, đất đai màu mỡ cùng với hệ thống sông ngòi dày đặc, lượng nước dồi dào.</a:t>
            </a:r>
          </a:p>
        </p:txBody>
      </p:sp>
      <p:sp>
        <p:nvSpPr>
          <p:cNvPr id="5" name="Text Box 22"/>
          <p:cNvSpPr txBox="1">
            <a:spLocks noChangeArrowheads="1"/>
          </p:cNvSpPr>
          <p:nvPr/>
        </p:nvSpPr>
        <p:spPr bwMode="auto">
          <a:xfrm>
            <a:off x="1066800" y="561756"/>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noChangeArrowheads="1"/>
          </p:cNvSpPr>
          <p:nvPr>
            <p:ph idx="4294967295"/>
          </p:nvPr>
        </p:nvSpPr>
        <p:spPr>
          <a:xfrm>
            <a:off x="533400" y="1143000"/>
            <a:ext cx="8229600" cy="5440363"/>
          </a:xfrm>
        </p:spPr>
        <p:txBody>
          <a:bodyPr/>
          <a:lstStyle/>
          <a:p>
            <a:pPr eaLnBrk="1" hangingPunct="1">
              <a:buFontTx/>
              <a:buNone/>
            </a:pPr>
            <a:r>
              <a:rPr lang="en-US" altLang="vi-VN" dirty="0"/>
              <a:t>             </a:t>
            </a:r>
          </a:p>
          <a:p>
            <a:pPr eaLnBrk="1" hangingPunct="1">
              <a:buFontTx/>
              <a:buNone/>
            </a:pPr>
            <a:r>
              <a:rPr lang="en-US" altLang="vi-VN" b="1" dirty="0">
                <a:solidFill>
                  <a:srgbClr val="C00000"/>
                </a:solidFill>
                <a:latin typeface="Times New Roman" panose="02020603050405020304" pitchFamily="18" charset="0"/>
                <a:cs typeface="Times New Roman" panose="02020603050405020304" pitchFamily="18" charset="0"/>
              </a:rPr>
              <a:t>		2/ Vì sao nước ta có thể trồng rau, hoa quanh năm và mọi nơi?</a:t>
            </a:r>
          </a:p>
          <a:p>
            <a:pPr eaLnBrk="1" hangingPunct="1">
              <a:buFontTx/>
              <a:buNone/>
            </a:pPr>
            <a:r>
              <a:rPr lang="en-US" altLang="vi-VN" b="1" dirty="0">
                <a:solidFill>
                  <a:schemeClr val="tx1">
                    <a:lumMod val="95000"/>
                    <a:lumOff val="5000"/>
                  </a:schemeClr>
                </a:solidFill>
                <a:latin typeface="Times New Roman" panose="02020603050405020304" pitchFamily="18" charset="0"/>
                <a:cs typeface="Times New Roman" panose="02020603050405020304" pitchFamily="18" charset="0"/>
              </a:rPr>
              <a:t>		Nhờ điều kiện khí hậu, đất đai, sông ngòi thuận lợi, yêu cầu về đất trồng, dụng cụ,vật liệu trồng rau, hoa cũng đơn giản. Vì vậy, nước ta có thể trồng rau, hoa quanh năm và ở mọi nơi.</a:t>
            </a:r>
          </a:p>
          <a:p>
            <a:pPr eaLnBrk="1" hangingPunct="1">
              <a:buFontTx/>
              <a:buNone/>
            </a:pPr>
            <a:r>
              <a:rPr lang="en-US" altLang="vi-VN" dirty="0">
                <a:solidFill>
                  <a:srgbClr val="FF0000"/>
                </a:solidFill>
                <a:latin typeface="Times New Roman" panose="02020603050405020304" pitchFamily="18" charset="0"/>
                <a:cs typeface="Times New Roman" panose="02020603050405020304" pitchFamily="18" charset="0"/>
              </a:rPr>
              <a:t>              </a:t>
            </a:r>
          </a:p>
        </p:txBody>
      </p:sp>
      <p:sp>
        <p:nvSpPr>
          <p:cNvPr id="5" name="Text Box 22"/>
          <p:cNvSpPr txBox="1">
            <a:spLocks noChangeArrowheads="1"/>
          </p:cNvSpPr>
          <p:nvPr/>
        </p:nvSpPr>
        <p:spPr bwMode="auto">
          <a:xfrm>
            <a:off x="1066800" y="561756"/>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212725" y="17145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pic>
        <p:nvPicPr>
          <p:cNvPr id="236548" name="Picture 4" descr="dung cu trong r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1676400"/>
            <a:ext cx="25146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5"/>
          <p:cNvSpPr txBox="1">
            <a:spLocks noChangeArrowheads="1"/>
          </p:cNvSpPr>
          <p:nvPr/>
        </p:nvSpPr>
        <p:spPr bwMode="auto">
          <a:xfrm>
            <a:off x="2422525" y="20193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pic>
        <p:nvPicPr>
          <p:cNvPr id="236550" name="Picture 6" descr="vo dap d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1450" y="1676400"/>
            <a:ext cx="333375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7"/>
          <p:cNvSpPr txBox="1">
            <a:spLocks noChangeArrowheads="1"/>
          </p:cNvSpPr>
          <p:nvPr/>
        </p:nvSpPr>
        <p:spPr bwMode="auto">
          <a:xfrm>
            <a:off x="6842125" y="21717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29703" name="Text Box 9"/>
          <p:cNvSpPr txBox="1">
            <a:spLocks noChangeArrowheads="1"/>
          </p:cNvSpPr>
          <p:nvPr/>
        </p:nvSpPr>
        <p:spPr bwMode="auto">
          <a:xfrm>
            <a:off x="669925" y="52197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236555" name="Text Box 11"/>
          <p:cNvSpPr txBox="1">
            <a:spLocks noChangeArrowheads="1"/>
          </p:cNvSpPr>
          <p:nvPr/>
        </p:nvSpPr>
        <p:spPr bwMode="auto">
          <a:xfrm>
            <a:off x="385152" y="4991100"/>
            <a:ext cx="830164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b="1" dirty="0">
                <a:solidFill>
                  <a:schemeClr val="tx1">
                    <a:lumMod val="95000"/>
                    <a:lumOff val="5000"/>
                  </a:schemeClr>
                </a:solidFill>
                <a:latin typeface="Times New Roman" panose="02020603050405020304" pitchFamily="18" charset="0"/>
              </a:rPr>
              <a:t>	Người nông dân sử dụng các dụng cụ để trồng rau, hoa như: cuốc, cào, vồ đập đất, dầm xới, bình tưới…</a:t>
            </a:r>
          </a:p>
        </p:txBody>
      </p:sp>
      <p:sp>
        <p:nvSpPr>
          <p:cNvPr id="29705" name="Text Box 12"/>
          <p:cNvSpPr txBox="1">
            <a:spLocks noChangeArrowheads="1"/>
          </p:cNvSpPr>
          <p:nvPr/>
        </p:nvSpPr>
        <p:spPr bwMode="auto">
          <a:xfrm>
            <a:off x="746125" y="3429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29706" name="Text Box 13"/>
          <p:cNvSpPr txBox="1">
            <a:spLocks noChangeArrowheads="1"/>
          </p:cNvSpPr>
          <p:nvPr/>
        </p:nvSpPr>
        <p:spPr bwMode="auto">
          <a:xfrm>
            <a:off x="517525" y="1143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29707" name="Text Box 15"/>
          <p:cNvSpPr txBox="1">
            <a:spLocks noChangeArrowheads="1"/>
          </p:cNvSpPr>
          <p:nvPr/>
        </p:nvSpPr>
        <p:spPr bwMode="auto">
          <a:xfrm>
            <a:off x="212725" y="1905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4" name="Text Box 22"/>
          <p:cNvSpPr txBox="1">
            <a:spLocks noChangeArrowheads="1"/>
          </p:cNvSpPr>
          <p:nvPr/>
        </p:nvSpPr>
        <p:spPr bwMode="auto">
          <a:xfrm>
            <a:off x="1066800" y="561756"/>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36548"/>
                                        </p:tgtEl>
                                        <p:attrNameLst>
                                          <p:attrName>style.visibility</p:attrName>
                                        </p:attrNameLst>
                                      </p:cBhvr>
                                      <p:to>
                                        <p:strVal val="visible"/>
                                      </p:to>
                                    </p:set>
                                    <p:animEffect transition="in" filter="circle(in)">
                                      <p:cBhvr>
                                        <p:cTn id="7" dur="2000"/>
                                        <p:tgtEl>
                                          <p:spTgt spid="236548"/>
                                        </p:tgtEl>
                                      </p:cBhvr>
                                    </p:animEffect>
                                  </p:childTnLst>
                                </p:cTn>
                              </p:par>
                              <p:par>
                                <p:cTn id="8" presetID="6" presetClass="entr" presetSubtype="16" fill="hold" nodeType="withEffect">
                                  <p:stCondLst>
                                    <p:cond delay="0"/>
                                  </p:stCondLst>
                                  <p:childTnLst>
                                    <p:set>
                                      <p:cBhvr>
                                        <p:cTn id="9" dur="1" fill="hold">
                                          <p:stCondLst>
                                            <p:cond delay="0"/>
                                          </p:stCondLst>
                                        </p:cTn>
                                        <p:tgtEl>
                                          <p:spTgt spid="236550"/>
                                        </p:tgtEl>
                                        <p:attrNameLst>
                                          <p:attrName>style.visibility</p:attrName>
                                        </p:attrNameLst>
                                      </p:cBhvr>
                                      <p:to>
                                        <p:strVal val="visible"/>
                                      </p:to>
                                    </p:set>
                                    <p:animEffect transition="in" filter="circle(in)">
                                      <p:cBhvr>
                                        <p:cTn id="10" dur="2000"/>
                                        <p:tgtEl>
                                          <p:spTgt spid="23655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36555"/>
                                        </p:tgtEl>
                                        <p:attrNameLst>
                                          <p:attrName>style.visibility</p:attrName>
                                        </p:attrNameLst>
                                      </p:cBhvr>
                                      <p:to>
                                        <p:strVal val="visible"/>
                                      </p:to>
                                    </p:set>
                                    <p:animEffect transition="in" filter="circle(in)">
                                      <p:cBhvr>
                                        <p:cTn id="13" dur="2000"/>
                                        <p:tgtEl>
                                          <p:spTgt spid="236555"/>
                                        </p:tgtEl>
                                      </p:cBhvr>
                                    </p:animEffect>
                                  </p:childTnLst>
                                </p:cTn>
                              </p:par>
                              <p:par>
                                <p:cTn id="14" presetID="5" presetClass="exit" presetSubtype="10" fill="hold" nodeType="withEffect">
                                  <p:stCondLst>
                                    <p:cond delay="0"/>
                                  </p:stCondLst>
                                  <p:childTnLst>
                                    <p:animEffect transition="out" filter="checkerboard(across)">
                                      <p:cBhvr>
                                        <p:cTn id="15" dur="500"/>
                                        <p:tgtEl>
                                          <p:spTgt spid="236548"/>
                                        </p:tgtEl>
                                      </p:cBhvr>
                                    </p:animEffect>
                                    <p:set>
                                      <p:cBhvr>
                                        <p:cTn id="16" dur="1" fill="hold">
                                          <p:stCondLst>
                                            <p:cond delay="499"/>
                                          </p:stCondLst>
                                        </p:cTn>
                                        <p:tgtEl>
                                          <p:spTgt spid="236548"/>
                                        </p:tgtEl>
                                        <p:attrNameLst>
                                          <p:attrName>style.visibility</p:attrName>
                                        </p:attrNameLst>
                                      </p:cBhvr>
                                      <p:to>
                                        <p:strVal val="hidden"/>
                                      </p:to>
                                    </p:set>
                                  </p:childTnLst>
                                </p:cTn>
                              </p:par>
                              <p:par>
                                <p:cTn id="17" presetID="5" presetClass="exit" presetSubtype="10" fill="hold" nodeType="withEffect">
                                  <p:stCondLst>
                                    <p:cond delay="0"/>
                                  </p:stCondLst>
                                  <p:childTnLst>
                                    <p:animEffect transition="out" filter="checkerboard(across)">
                                      <p:cBhvr>
                                        <p:cTn id="18" dur="500"/>
                                        <p:tgtEl>
                                          <p:spTgt spid="236550"/>
                                        </p:tgtEl>
                                      </p:cBhvr>
                                    </p:animEffect>
                                    <p:set>
                                      <p:cBhvr>
                                        <p:cTn id="19" dur="1" fill="hold">
                                          <p:stCondLst>
                                            <p:cond delay="499"/>
                                          </p:stCondLst>
                                        </p:cTn>
                                        <p:tgtEl>
                                          <p:spTgt spid="236550"/>
                                        </p:tgtEl>
                                        <p:attrNameLst>
                                          <p:attrName>style.visibility</p:attrName>
                                        </p:attrNameLst>
                                      </p:cBhvr>
                                      <p:to>
                                        <p:strVal val="hidden"/>
                                      </p:to>
                                    </p:set>
                                  </p:childTnLst>
                                </p:cTn>
                              </p:par>
                              <p:par>
                                <p:cTn id="20" presetID="5" presetClass="exit" presetSubtype="10" fill="hold" grpId="1" nodeType="withEffect">
                                  <p:stCondLst>
                                    <p:cond delay="0"/>
                                  </p:stCondLst>
                                  <p:childTnLst>
                                    <p:animEffect transition="out" filter="checkerboard(across)">
                                      <p:cBhvr>
                                        <p:cTn id="21" dur="500"/>
                                        <p:tgtEl>
                                          <p:spTgt spid="236555"/>
                                        </p:tgtEl>
                                      </p:cBhvr>
                                    </p:animEffect>
                                    <p:set>
                                      <p:cBhvr>
                                        <p:cTn id="22" dur="1" fill="hold">
                                          <p:stCondLst>
                                            <p:cond delay="499"/>
                                          </p:stCondLst>
                                        </p:cTn>
                                        <p:tgtEl>
                                          <p:spTgt spid="2365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55" grpId="0"/>
      <p:bldP spid="236555"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noChangeArrowheads="1"/>
          </p:cNvSpPr>
          <p:nvPr>
            <p:ph idx="4294967295"/>
          </p:nvPr>
        </p:nvSpPr>
        <p:spPr>
          <a:xfrm>
            <a:off x="152400" y="1524000"/>
            <a:ext cx="8763000" cy="4953000"/>
          </a:xfrm>
        </p:spPr>
        <p:txBody>
          <a:bodyPr/>
          <a:lstStyle/>
          <a:p>
            <a:pPr eaLnBrk="1" hangingPunct="1">
              <a:buFontTx/>
              <a:buNone/>
            </a:pPr>
            <a:r>
              <a:rPr lang="en-US" altLang="vi-VN" b="1" dirty="0">
                <a:solidFill>
                  <a:srgbClr val="C00000"/>
                </a:solidFill>
                <a:latin typeface="Times New Roman" panose="02020603050405020304" pitchFamily="18" charset="0"/>
                <a:cs typeface="Times New Roman" panose="02020603050405020304" pitchFamily="18" charset="0"/>
              </a:rPr>
              <a:t>3/ Muốn trồng rau, hoa đạt kết quả chúng ta    cần có những hiểu biết nào ?</a:t>
            </a:r>
          </a:p>
          <a:p>
            <a:pPr eaLnBrk="1" hangingPunct="1">
              <a:buFontTx/>
              <a:buNone/>
            </a:pPr>
            <a:r>
              <a:rPr lang="en-US" altLang="vi-VN" b="1" dirty="0">
                <a:solidFill>
                  <a:srgbClr val="C00000"/>
                </a:solidFill>
                <a:latin typeface="Times New Roman" panose="02020603050405020304" pitchFamily="18" charset="0"/>
                <a:cs typeface="Times New Roman" panose="02020603050405020304" pitchFamily="18" charset="0"/>
              </a:rPr>
              <a:t>    Kể tên một số vùng trồng rau, hoa mà em  biết.</a:t>
            </a:r>
            <a:endParaRPr lang="en-US" altLang="vi-VN" dirty="0">
              <a:solidFill>
                <a:srgbClr val="C00000"/>
              </a:solidFill>
              <a:latin typeface="Times New Roman" panose="02020603050405020304" pitchFamily="18" charset="0"/>
              <a:cs typeface="Times New Roman" panose="02020603050405020304" pitchFamily="18" charset="0"/>
            </a:endParaRPr>
          </a:p>
          <a:p>
            <a:pPr eaLnBrk="1" hangingPunct="1">
              <a:buFontTx/>
              <a:buNone/>
            </a:pP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a:solidFill>
                  <a:schemeClr val="tx1">
                    <a:lumMod val="95000"/>
                    <a:lumOff val="5000"/>
                  </a:schemeClr>
                </a:solidFill>
                <a:latin typeface="Times New Roman" panose="02020603050405020304" pitchFamily="18" charset="0"/>
                <a:cs typeface="Times New Roman" panose="02020603050405020304" pitchFamily="18" charset="0"/>
              </a:rPr>
              <a:t>- Muốn trồng rau, hoa đạt kết quả chúng ta cần có những hiểu biết về kĩ thuật trồng, chăm sóc chúng.</a:t>
            </a:r>
          </a:p>
          <a:p>
            <a:pPr eaLnBrk="1" hangingPunct="1">
              <a:buFontTx/>
              <a:buNone/>
            </a:pPr>
            <a:r>
              <a:rPr lang="en-US" altLang="vi-VN" b="1" dirty="0">
                <a:solidFill>
                  <a:schemeClr val="tx1">
                    <a:lumMod val="95000"/>
                    <a:lumOff val="5000"/>
                  </a:schemeClr>
                </a:solidFill>
                <a:latin typeface="Times New Roman" panose="02020603050405020304" pitchFamily="18" charset="0"/>
                <a:cs typeface="Times New Roman" panose="02020603050405020304" pitchFamily="18" charset="0"/>
              </a:rPr>
              <a:t>		- Một số vùng trồng hoa là: Đà Lạt, Sapa, Hà Nội, Sa Đéc,...</a:t>
            </a:r>
          </a:p>
        </p:txBody>
      </p:sp>
      <p:sp>
        <p:nvSpPr>
          <p:cNvPr id="5" name="Text Box 22"/>
          <p:cNvSpPr txBox="1">
            <a:spLocks noChangeArrowheads="1"/>
          </p:cNvSpPr>
          <p:nvPr/>
        </p:nvSpPr>
        <p:spPr bwMode="auto">
          <a:xfrm>
            <a:off x="1066800" y="561756"/>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C:\Users\Administrator\Desktop\tham_vuon_hoa_da_lat20120810094051.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0"/>
            <a:ext cx="4800600" cy="5867400"/>
          </a:xfrm>
        </p:spPr>
      </p:pic>
      <p:pic>
        <p:nvPicPr>
          <p:cNvPr id="11266" name="Picture 2" descr="C:\Users\Administrator\Desktop\tham_vuon_hoa_da_lat2012081009403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0"/>
            <a:ext cx="44196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2743200" y="6019800"/>
            <a:ext cx="3581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b="1" dirty="0">
                <a:solidFill>
                  <a:srgbClr val="C00000"/>
                </a:solidFill>
                <a:latin typeface="Times New Roman" panose="02020603050405020304" pitchFamily="18" charset="0"/>
                <a:cs typeface="Times New Roman" panose="02020603050405020304" pitchFamily="18" charset="0"/>
              </a:rPr>
              <a:t>Vườn hoa Đà Lạt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1265"/>
                                        </p:tgtEl>
                                        <p:attrNameLst>
                                          <p:attrName>style.visibility</p:attrName>
                                        </p:attrNameLst>
                                      </p:cBhvr>
                                      <p:to>
                                        <p:strVal val="visible"/>
                                      </p:to>
                                    </p:set>
                                    <p:animEffect transition="in" filter="box(in)">
                                      <p:cBhvr>
                                        <p:cTn id="7" dur="500"/>
                                        <p:tgtEl>
                                          <p:spTgt spid="11265"/>
                                        </p:tgtEl>
                                      </p:cBhvr>
                                    </p:animEffect>
                                  </p:childTnLst>
                                </p:cTn>
                              </p:par>
                              <p:par>
                                <p:cTn id="8" presetID="4" presetClass="entr" presetSubtype="16"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box(in)">
                                      <p:cBhvr>
                                        <p:cTn id="10" dur="500"/>
                                        <p:tgtEl>
                                          <p:spTgt spid="1126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blinds(horizontal)">
                                      <p:cBhvr>
                                        <p:cTn id="1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body" sz="half" idx="4294967295"/>
          </p:nvPr>
        </p:nvSpPr>
        <p:spPr>
          <a:xfrm>
            <a:off x="0" y="2160588"/>
            <a:ext cx="4724400" cy="4392612"/>
          </a:xfrm>
          <a:ln>
            <a:solidFill>
              <a:schemeClr val="tx1"/>
            </a:solidFill>
            <a:miter lim="800000"/>
            <a:headEnd/>
            <a:tailEnd/>
          </a:ln>
        </p:spPr>
        <p:txBody>
          <a:bodyPr/>
          <a:lstStyle/>
          <a:p>
            <a:pPr eaLnBrk="1" hangingPunct="1">
              <a:lnSpc>
                <a:spcPct val="90000"/>
              </a:lnSpc>
              <a:buFont typeface="Wingdings" panose="05000000000000000000" pitchFamily="2" charset="2"/>
              <a:buNone/>
            </a:pPr>
            <a:r>
              <a:rPr lang="pt-BR" altLang="vi-VN" sz="2800" b="1" dirty="0">
                <a:solidFill>
                  <a:srgbClr val="FF0000"/>
                </a:solidFill>
                <a:latin typeface="Times New Roman" panose="02020603050405020304" pitchFamily="18" charset="0"/>
                <a:cs typeface="Times New Roman" panose="02020603050405020304" pitchFamily="18" charset="0"/>
              </a:rPr>
              <a:t>Trồng rau có lợi ích gì</a:t>
            </a:r>
            <a:r>
              <a:rPr lang="pt-BR" altLang="vi-VN" sz="2400" b="1" dirty="0">
                <a:solidFill>
                  <a:srgbClr val="FF0000"/>
                </a:solidFill>
                <a:latin typeface="Times New Roman" panose="02020603050405020304" pitchFamily="18" charset="0"/>
                <a:cs typeface="Times New Roman" panose="02020603050405020304" pitchFamily="18" charset="0"/>
              </a:rPr>
              <a:t>?</a:t>
            </a:r>
            <a:endParaRPr lang="en-US" altLang="vi-VN" sz="2400" dirty="0">
              <a:solidFill>
                <a:srgbClr val="FF0000"/>
              </a:solidFill>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a. Làm thực phẩm cho con người  </a:t>
            </a:r>
          </a:p>
          <a:p>
            <a:pPr eaLnBrk="1" hangingPunct="1">
              <a:lnSpc>
                <a:spcPct val="90000"/>
              </a:lnSpc>
              <a:buFont typeface="Wingdings" panose="05000000000000000000" pitchFamily="2" charset="2"/>
              <a:buNone/>
            </a:pPr>
            <a:endParaRPr lang="pt-BR" altLang="vi-VN" sz="20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b. Thức ăn cho vật nuôi  </a:t>
            </a:r>
            <a:r>
              <a:rPr lang="pt-BR" altLang="vi-VN" sz="2000" b="1" dirty="0">
                <a:latin typeface="Times New Roman" panose="02020603050405020304" pitchFamily="18" charset="0"/>
                <a:cs typeface="Times New Roman" panose="02020603050405020304" pitchFamily="18" charset="0"/>
              </a:rPr>
              <a:t>          </a:t>
            </a:r>
          </a:p>
          <a:p>
            <a:pPr eaLnBrk="1" hangingPunct="1">
              <a:lnSpc>
                <a:spcPct val="90000"/>
              </a:lnSpc>
              <a:buFont typeface="Wingdings" panose="05000000000000000000" pitchFamily="2" charset="2"/>
              <a:buNone/>
            </a:pPr>
            <a:endParaRPr lang="pt-BR" altLang="vi-VN" sz="20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c. Đem đi bán, xuất khẩu</a:t>
            </a:r>
          </a:p>
          <a:p>
            <a:pPr eaLnBrk="1" hangingPunct="1">
              <a:lnSpc>
                <a:spcPct val="90000"/>
              </a:lnSpc>
              <a:buFont typeface="Wingdings" panose="05000000000000000000" pitchFamily="2" charset="2"/>
              <a:buNone/>
            </a:pPr>
            <a:endParaRPr lang="pt-BR" altLang="vi-VN" sz="20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d. Để trưng bày</a:t>
            </a:r>
          </a:p>
          <a:p>
            <a:pPr eaLnBrk="1" hangingPunct="1">
              <a:lnSpc>
                <a:spcPct val="90000"/>
              </a:lnSpc>
              <a:buFont typeface="Wingdings" panose="05000000000000000000" pitchFamily="2" charset="2"/>
              <a:buNone/>
            </a:pPr>
            <a:endParaRPr lang="pt-BR" altLang="vi-VN" sz="2400" b="1" dirty="0">
              <a:latin typeface="Times New Roman" panose="02020603050405020304" pitchFamily="18" charset="0"/>
              <a:cs typeface="Times New Roman" panose="02020603050405020304" pitchFamily="18" charset="0"/>
            </a:endParaRPr>
          </a:p>
          <a:p>
            <a:pPr eaLnBrk="1" hangingPunct="1">
              <a:lnSpc>
                <a:spcPct val="90000"/>
              </a:lnSpc>
              <a:buNone/>
            </a:pPr>
            <a:r>
              <a:rPr lang="pt-BR" altLang="vi-VN" sz="2400" b="1" dirty="0">
                <a:latin typeface="Times New Roman" panose="02020603050405020304" pitchFamily="18" charset="0"/>
                <a:cs typeface="Times New Roman" panose="02020603050405020304" pitchFamily="18" charset="0"/>
              </a:rPr>
              <a:t>e. Địa điểm tham quan, du lịch    </a:t>
            </a:r>
            <a:endParaRPr lang="en-US" altLang="vi-VN" sz="24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t> </a:t>
            </a:r>
            <a:endParaRPr lang="en-US" altLang="vi-VN" sz="2400" b="1" dirty="0"/>
          </a:p>
        </p:txBody>
      </p:sp>
      <p:sp>
        <p:nvSpPr>
          <p:cNvPr id="32771" name="Rectangle 7"/>
          <p:cNvSpPr>
            <a:spLocks noGrp="1" noChangeArrowheads="1"/>
          </p:cNvSpPr>
          <p:nvPr>
            <p:ph type="body" sz="half" idx="4294967295"/>
          </p:nvPr>
        </p:nvSpPr>
        <p:spPr>
          <a:xfrm>
            <a:off x="4724400" y="2160588"/>
            <a:ext cx="4419600" cy="4392612"/>
          </a:xfrm>
          <a:ln>
            <a:solidFill>
              <a:schemeClr val="tx1"/>
            </a:solidFill>
            <a:miter lim="800000"/>
            <a:headEnd/>
            <a:tailEnd/>
          </a:ln>
        </p:spPr>
        <p:txBody>
          <a:bodyPr/>
          <a:lstStyle/>
          <a:p>
            <a:pPr eaLnBrk="1" hangingPunct="1">
              <a:lnSpc>
                <a:spcPct val="90000"/>
              </a:lnSpc>
              <a:buFont typeface="Wingdings" panose="05000000000000000000" pitchFamily="2" charset="2"/>
              <a:buNone/>
            </a:pPr>
            <a:r>
              <a:rPr lang="pt-BR" altLang="vi-VN" sz="2400" b="1" dirty="0">
                <a:solidFill>
                  <a:srgbClr val="FF0000"/>
                </a:solidFill>
                <a:latin typeface="Times New Roman" panose="02020603050405020304" pitchFamily="18" charset="0"/>
                <a:cs typeface="Times New Roman" panose="02020603050405020304" pitchFamily="18" charset="0"/>
              </a:rPr>
              <a:t>Trồng hoa có lợi ích gì?</a:t>
            </a:r>
            <a:endParaRPr lang="en-US" altLang="vi-VN" sz="2400" dirty="0">
              <a:solidFill>
                <a:srgbClr val="FF0000"/>
              </a:solidFill>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a. Làm thức ăn cho </a:t>
            </a:r>
            <a:r>
              <a:rPr lang="en-US" altLang="vi-VN" sz="2400" b="1" dirty="0">
                <a:latin typeface="Times New Roman" panose="02020603050405020304" pitchFamily="18" charset="0"/>
                <a:cs typeface="Times New Roman" panose="02020603050405020304" pitchFamily="18" charset="0"/>
              </a:rPr>
              <a:t>vật nuôi</a:t>
            </a:r>
          </a:p>
          <a:p>
            <a:pPr eaLnBrk="1" hangingPunct="1">
              <a:lnSpc>
                <a:spcPct val="90000"/>
              </a:lnSpc>
              <a:buFont typeface="Wingdings" panose="05000000000000000000" pitchFamily="2" charset="2"/>
              <a:buNone/>
            </a:pPr>
            <a:endParaRPr lang="pt-BR" altLang="vi-VN" sz="24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b. Làm quà tặng, thăm </a:t>
            </a:r>
            <a:r>
              <a:rPr lang="en-US" altLang="vi-VN" sz="2400" b="1" dirty="0">
                <a:latin typeface="Times New Roman" panose="02020603050405020304" pitchFamily="18" charset="0"/>
                <a:cs typeface="Times New Roman" panose="02020603050405020304" pitchFamily="18" charset="0"/>
              </a:rPr>
              <a:t>viếng</a:t>
            </a:r>
          </a:p>
          <a:p>
            <a:pPr eaLnBrk="1" hangingPunct="1">
              <a:lnSpc>
                <a:spcPct val="90000"/>
              </a:lnSpc>
              <a:buFont typeface="Wingdings" panose="05000000000000000000" pitchFamily="2" charset="2"/>
              <a:buNone/>
            </a:pPr>
            <a:endParaRPr lang="pt-BR" altLang="vi-VN" sz="24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c. Trang trí                               </a:t>
            </a:r>
            <a:endParaRPr lang="en-US" altLang="vi-VN" sz="24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endParaRPr lang="pt-BR" altLang="vi-VN" sz="24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d. Đem đi bán, xuất khẩu  </a:t>
            </a:r>
          </a:p>
          <a:p>
            <a:pPr eaLnBrk="1" hangingPunct="1">
              <a:lnSpc>
                <a:spcPct val="90000"/>
              </a:lnSpc>
              <a:buFont typeface="Wingdings" panose="05000000000000000000" pitchFamily="2" charset="2"/>
              <a:buNone/>
            </a:pPr>
            <a:endParaRPr lang="pt-BR" altLang="vi-VN" sz="24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r>
              <a:rPr lang="pt-BR" altLang="vi-VN" sz="2400" b="1" dirty="0">
                <a:latin typeface="Times New Roman" panose="02020603050405020304" pitchFamily="18" charset="0"/>
                <a:cs typeface="Times New Roman" panose="02020603050405020304" pitchFamily="18" charset="0"/>
              </a:rPr>
              <a:t>e. Nơi tham quan, du lịch    </a:t>
            </a:r>
            <a:endParaRPr lang="en-US" altLang="vi-VN" sz="2400" b="1"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endParaRPr lang="en-US" altLang="vi-VN" sz="2000" dirty="0">
              <a:latin typeface="Times New Roman" panose="02020603050405020304" pitchFamily="18" charset="0"/>
              <a:cs typeface="Times New Roman" panose="02020603050405020304" pitchFamily="18" charset="0"/>
            </a:endParaRPr>
          </a:p>
        </p:txBody>
      </p:sp>
      <p:sp>
        <p:nvSpPr>
          <p:cNvPr id="20488" name="Text Box 8"/>
          <p:cNvSpPr txBox="1">
            <a:spLocks noChangeArrowheads="1"/>
          </p:cNvSpPr>
          <p:nvPr/>
        </p:nvSpPr>
        <p:spPr bwMode="auto">
          <a:xfrm>
            <a:off x="304800" y="1371600"/>
            <a:ext cx="8229600" cy="588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pt-BR" altLang="vi-VN" b="1" dirty="0">
                <a:solidFill>
                  <a:srgbClr val="C00000"/>
                </a:solidFill>
                <a:latin typeface="Times New Roman" panose="02020603050405020304" pitchFamily="18" charset="0"/>
                <a:cs typeface="Times New Roman" panose="02020603050405020304" pitchFamily="18" charset="0"/>
              </a:rPr>
              <a:t>Các em hãy chọn những câu trả lời đúng</a:t>
            </a:r>
            <a:r>
              <a:rPr lang="pt-BR" altLang="vi-VN" b="1" dirty="0">
                <a:solidFill>
                  <a:srgbClr val="C00000"/>
                </a:solidFill>
                <a:cs typeface="Arial" panose="020B0604020202020204" pitchFamily="34" charset="0"/>
              </a:rPr>
              <a:t>:</a:t>
            </a:r>
            <a:endParaRPr lang="en-US" altLang="vi-VN" b="1" dirty="0">
              <a:solidFill>
                <a:srgbClr val="C00000"/>
              </a:solidFill>
              <a:cs typeface="Arial" panose="020B0604020202020204" pitchFamily="34" charset="0"/>
            </a:endParaRPr>
          </a:p>
        </p:txBody>
      </p:sp>
      <p:sp>
        <p:nvSpPr>
          <p:cNvPr id="15" name="Text Box 22"/>
          <p:cNvSpPr txBox="1">
            <a:spLocks noChangeArrowheads="1"/>
          </p:cNvSpPr>
          <p:nvPr/>
        </p:nvSpPr>
        <p:spPr bwMode="auto">
          <a:xfrm>
            <a:off x="1109004" y="100358"/>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
        <p:nvSpPr>
          <p:cNvPr id="2" name="TextBox 1"/>
          <p:cNvSpPr txBox="1"/>
          <p:nvPr/>
        </p:nvSpPr>
        <p:spPr>
          <a:xfrm>
            <a:off x="4309404" y="2544576"/>
            <a:ext cx="533400" cy="523220"/>
          </a:xfrm>
          <a:prstGeom prst="rect">
            <a:avLst/>
          </a:prstGeom>
          <a:noFill/>
        </p:spPr>
        <p:txBody>
          <a:bodyPr wrap="square" rtlCol="0">
            <a:spAutoFit/>
          </a:bodyPr>
          <a:lstStyle/>
          <a:p>
            <a:pPr algn="ctr"/>
            <a:r>
              <a:rPr lang="en-US" sz="2800" b="1" dirty="0">
                <a:solidFill>
                  <a:srgbClr val="FF0000"/>
                </a:solidFill>
              </a:rPr>
              <a:t>Đ</a:t>
            </a:r>
          </a:p>
        </p:txBody>
      </p:sp>
      <p:sp>
        <p:nvSpPr>
          <p:cNvPr id="9" name="TextBox 8"/>
          <p:cNvSpPr txBox="1"/>
          <p:nvPr/>
        </p:nvSpPr>
        <p:spPr>
          <a:xfrm>
            <a:off x="4267200" y="3267821"/>
            <a:ext cx="533400" cy="523220"/>
          </a:xfrm>
          <a:prstGeom prst="rect">
            <a:avLst/>
          </a:prstGeom>
          <a:noFill/>
        </p:spPr>
        <p:txBody>
          <a:bodyPr wrap="square" rtlCol="0">
            <a:spAutoFit/>
          </a:bodyPr>
          <a:lstStyle/>
          <a:p>
            <a:pPr algn="ctr"/>
            <a:r>
              <a:rPr lang="en-US" sz="2800" b="1" dirty="0">
                <a:solidFill>
                  <a:srgbClr val="FF0000"/>
                </a:solidFill>
              </a:rPr>
              <a:t>Đ</a:t>
            </a:r>
          </a:p>
        </p:txBody>
      </p:sp>
      <p:sp>
        <p:nvSpPr>
          <p:cNvPr id="10" name="TextBox 9"/>
          <p:cNvSpPr txBox="1"/>
          <p:nvPr/>
        </p:nvSpPr>
        <p:spPr>
          <a:xfrm>
            <a:off x="4219136" y="4138007"/>
            <a:ext cx="533400" cy="523220"/>
          </a:xfrm>
          <a:prstGeom prst="rect">
            <a:avLst/>
          </a:prstGeom>
          <a:noFill/>
        </p:spPr>
        <p:txBody>
          <a:bodyPr wrap="square" rtlCol="0">
            <a:spAutoFit/>
          </a:bodyPr>
          <a:lstStyle/>
          <a:p>
            <a:pPr algn="ctr"/>
            <a:r>
              <a:rPr lang="en-US" sz="2800" b="1" dirty="0">
                <a:solidFill>
                  <a:srgbClr val="FF0000"/>
                </a:solidFill>
              </a:rPr>
              <a:t>Đ</a:t>
            </a:r>
          </a:p>
        </p:txBody>
      </p:sp>
      <p:sp>
        <p:nvSpPr>
          <p:cNvPr id="11" name="TextBox 10"/>
          <p:cNvSpPr txBox="1"/>
          <p:nvPr/>
        </p:nvSpPr>
        <p:spPr>
          <a:xfrm>
            <a:off x="8580122" y="3280917"/>
            <a:ext cx="533400" cy="523220"/>
          </a:xfrm>
          <a:prstGeom prst="rect">
            <a:avLst/>
          </a:prstGeom>
          <a:noFill/>
        </p:spPr>
        <p:txBody>
          <a:bodyPr wrap="square" rtlCol="0">
            <a:spAutoFit/>
          </a:bodyPr>
          <a:lstStyle/>
          <a:p>
            <a:pPr algn="ctr"/>
            <a:r>
              <a:rPr lang="en-US" sz="2800" b="1" dirty="0">
                <a:solidFill>
                  <a:srgbClr val="FF0000"/>
                </a:solidFill>
              </a:rPr>
              <a:t>Đ</a:t>
            </a:r>
          </a:p>
        </p:txBody>
      </p:sp>
      <p:sp>
        <p:nvSpPr>
          <p:cNvPr id="12" name="TextBox 11"/>
          <p:cNvSpPr txBox="1"/>
          <p:nvPr/>
        </p:nvSpPr>
        <p:spPr>
          <a:xfrm>
            <a:off x="8585982" y="4080763"/>
            <a:ext cx="533400" cy="523220"/>
          </a:xfrm>
          <a:prstGeom prst="rect">
            <a:avLst/>
          </a:prstGeom>
          <a:noFill/>
        </p:spPr>
        <p:txBody>
          <a:bodyPr wrap="square" rtlCol="0">
            <a:spAutoFit/>
          </a:bodyPr>
          <a:lstStyle/>
          <a:p>
            <a:pPr algn="ctr"/>
            <a:r>
              <a:rPr lang="en-US" sz="2800" b="1" dirty="0">
                <a:solidFill>
                  <a:srgbClr val="FF0000"/>
                </a:solidFill>
              </a:rPr>
              <a:t>Đ</a:t>
            </a:r>
          </a:p>
        </p:txBody>
      </p:sp>
      <p:sp>
        <p:nvSpPr>
          <p:cNvPr id="13" name="TextBox 12"/>
          <p:cNvSpPr txBox="1"/>
          <p:nvPr/>
        </p:nvSpPr>
        <p:spPr>
          <a:xfrm>
            <a:off x="8600049" y="4921841"/>
            <a:ext cx="533400" cy="523220"/>
          </a:xfrm>
          <a:prstGeom prst="rect">
            <a:avLst/>
          </a:prstGeom>
          <a:noFill/>
        </p:spPr>
        <p:txBody>
          <a:bodyPr wrap="square" rtlCol="0">
            <a:spAutoFit/>
          </a:bodyPr>
          <a:lstStyle/>
          <a:p>
            <a:pPr algn="ctr"/>
            <a:r>
              <a:rPr lang="en-US" sz="2800" b="1" dirty="0">
                <a:solidFill>
                  <a:srgbClr val="FF0000"/>
                </a:solidFill>
              </a:rPr>
              <a:t>Đ</a:t>
            </a:r>
          </a:p>
        </p:txBody>
      </p:sp>
      <p:sp>
        <p:nvSpPr>
          <p:cNvPr id="17" name="TextBox 16"/>
          <p:cNvSpPr txBox="1"/>
          <p:nvPr/>
        </p:nvSpPr>
        <p:spPr>
          <a:xfrm>
            <a:off x="8611772" y="5737276"/>
            <a:ext cx="533400" cy="523220"/>
          </a:xfrm>
          <a:prstGeom prst="rect">
            <a:avLst/>
          </a:prstGeom>
          <a:noFill/>
        </p:spPr>
        <p:txBody>
          <a:bodyPr wrap="square" rtlCol="0">
            <a:spAutoFit/>
          </a:bodyPr>
          <a:lstStyle/>
          <a:p>
            <a:pPr algn="ctr"/>
            <a:r>
              <a:rPr lang="en-US" sz="2800" b="1" dirty="0">
                <a:solidFill>
                  <a:srgbClr val="FF0000"/>
                </a:solidFill>
              </a:rPr>
              <a:t>Đ</a:t>
            </a:r>
          </a:p>
        </p:txBody>
      </p:sp>
      <p:sp>
        <p:nvSpPr>
          <p:cNvPr id="18" name="TextBox 17"/>
          <p:cNvSpPr txBox="1"/>
          <p:nvPr/>
        </p:nvSpPr>
        <p:spPr>
          <a:xfrm>
            <a:off x="4203896" y="5564943"/>
            <a:ext cx="533400" cy="523220"/>
          </a:xfrm>
          <a:prstGeom prst="rect">
            <a:avLst/>
          </a:prstGeom>
          <a:noFill/>
        </p:spPr>
        <p:txBody>
          <a:bodyPr wrap="square" rtlCol="0">
            <a:spAutoFit/>
          </a:bodyPr>
          <a:lstStyle/>
          <a:p>
            <a:pPr algn="ctr"/>
            <a:r>
              <a:rPr lang="en-US" sz="2800" b="1" dirty="0">
                <a:solidFill>
                  <a:srgbClr val="FF0000"/>
                </a:solidFill>
              </a:rPr>
              <a:t>Đ</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0488"/>
                                        </p:tgtEl>
                                        <p:attrNameLst>
                                          <p:attrName>style.visibility</p:attrName>
                                        </p:attrNameLst>
                                      </p:cBhvr>
                                      <p:to>
                                        <p:strVal val="visible"/>
                                      </p:to>
                                    </p:set>
                                    <p:animEffect transition="in" filter="blinds(horizontal)">
                                      <p:cBhvr>
                                        <p:cTn id="7" dur="500"/>
                                        <p:tgtEl>
                                          <p:spTgt spid="2048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2770">
                                            <p:bg/>
                                          </p:spTgt>
                                        </p:tgtEl>
                                        <p:attrNameLst>
                                          <p:attrName>style.visibility</p:attrName>
                                        </p:attrNameLst>
                                      </p:cBhvr>
                                      <p:to>
                                        <p:strVal val="visible"/>
                                      </p:to>
                                    </p:set>
                                    <p:animEffect transition="in" filter="wipe(down)">
                                      <p:cBhvr>
                                        <p:cTn id="12" dur="500"/>
                                        <p:tgtEl>
                                          <p:spTgt spid="3277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2770">
                                            <p:txEl>
                                              <p:pRg st="0" end="0"/>
                                            </p:txEl>
                                          </p:spTgt>
                                        </p:tgtEl>
                                        <p:attrNameLst>
                                          <p:attrName>style.visibility</p:attrName>
                                        </p:attrNameLst>
                                      </p:cBhvr>
                                      <p:to>
                                        <p:strVal val="visible"/>
                                      </p:to>
                                    </p:set>
                                    <p:animEffect transition="in" filter="wipe(down)">
                                      <p:cBhvr>
                                        <p:cTn id="17" dur="500"/>
                                        <p:tgtEl>
                                          <p:spTgt spid="3277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2770">
                                            <p:txEl>
                                              <p:pRg st="1" end="1"/>
                                            </p:txEl>
                                          </p:spTgt>
                                        </p:tgtEl>
                                        <p:attrNameLst>
                                          <p:attrName>style.visibility</p:attrName>
                                        </p:attrNameLst>
                                      </p:cBhvr>
                                      <p:to>
                                        <p:strVal val="visible"/>
                                      </p:to>
                                    </p:set>
                                    <p:animEffect transition="in" filter="wipe(down)">
                                      <p:cBhvr>
                                        <p:cTn id="22" dur="500"/>
                                        <p:tgtEl>
                                          <p:spTgt spid="3277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2770">
                                            <p:txEl>
                                              <p:pRg st="3" end="3"/>
                                            </p:txEl>
                                          </p:spTgt>
                                        </p:tgtEl>
                                        <p:attrNameLst>
                                          <p:attrName>style.visibility</p:attrName>
                                        </p:attrNameLst>
                                      </p:cBhvr>
                                      <p:to>
                                        <p:strVal val="visible"/>
                                      </p:to>
                                    </p:set>
                                    <p:animEffect transition="in" filter="wipe(down)">
                                      <p:cBhvr>
                                        <p:cTn id="27" dur="500"/>
                                        <p:tgtEl>
                                          <p:spTgt spid="3277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2770">
                                            <p:txEl>
                                              <p:pRg st="5" end="5"/>
                                            </p:txEl>
                                          </p:spTgt>
                                        </p:tgtEl>
                                        <p:attrNameLst>
                                          <p:attrName>style.visibility</p:attrName>
                                        </p:attrNameLst>
                                      </p:cBhvr>
                                      <p:to>
                                        <p:strVal val="visible"/>
                                      </p:to>
                                    </p:set>
                                    <p:animEffect transition="in" filter="wipe(down)">
                                      <p:cBhvr>
                                        <p:cTn id="32" dur="500"/>
                                        <p:tgtEl>
                                          <p:spTgt spid="3277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2770">
                                            <p:txEl>
                                              <p:pRg st="7" end="7"/>
                                            </p:txEl>
                                          </p:spTgt>
                                        </p:tgtEl>
                                        <p:attrNameLst>
                                          <p:attrName>style.visibility</p:attrName>
                                        </p:attrNameLst>
                                      </p:cBhvr>
                                      <p:to>
                                        <p:strVal val="visible"/>
                                      </p:to>
                                    </p:set>
                                    <p:animEffect transition="in" filter="wipe(down)">
                                      <p:cBhvr>
                                        <p:cTn id="37" dur="500"/>
                                        <p:tgtEl>
                                          <p:spTgt spid="32770">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2770">
                                            <p:txEl>
                                              <p:pRg st="9" end="9"/>
                                            </p:txEl>
                                          </p:spTgt>
                                        </p:tgtEl>
                                        <p:attrNameLst>
                                          <p:attrName>style.visibility</p:attrName>
                                        </p:attrNameLst>
                                      </p:cBhvr>
                                      <p:to>
                                        <p:strVal val="visible"/>
                                      </p:to>
                                    </p:set>
                                    <p:animEffect transition="in" filter="wipe(down)">
                                      <p:cBhvr>
                                        <p:cTn id="42" dur="500"/>
                                        <p:tgtEl>
                                          <p:spTgt spid="32770">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2770">
                                            <p:txEl>
                                              <p:pRg st="10" end="10"/>
                                            </p:txEl>
                                          </p:spTgt>
                                        </p:tgtEl>
                                        <p:attrNameLst>
                                          <p:attrName>style.visibility</p:attrName>
                                        </p:attrNameLst>
                                      </p:cBhvr>
                                      <p:to>
                                        <p:strVal val="visible"/>
                                      </p:to>
                                    </p:set>
                                    <p:animEffect transition="in" filter="wipe(down)">
                                      <p:cBhvr>
                                        <p:cTn id="47" dur="500"/>
                                        <p:tgtEl>
                                          <p:spTgt spid="32770">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2771">
                                            <p:bg/>
                                          </p:spTgt>
                                        </p:tgtEl>
                                        <p:attrNameLst>
                                          <p:attrName>style.visibility</p:attrName>
                                        </p:attrNameLst>
                                      </p:cBhvr>
                                      <p:to>
                                        <p:strVal val="visible"/>
                                      </p:to>
                                    </p:set>
                                    <p:animEffect transition="in" filter="wipe(down)">
                                      <p:cBhvr>
                                        <p:cTn id="52" dur="500"/>
                                        <p:tgtEl>
                                          <p:spTgt spid="32771">
                                            <p:bg/>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2771">
                                            <p:txEl>
                                              <p:pRg st="0" end="0"/>
                                            </p:txEl>
                                          </p:spTgt>
                                        </p:tgtEl>
                                        <p:attrNameLst>
                                          <p:attrName>style.visibility</p:attrName>
                                        </p:attrNameLst>
                                      </p:cBhvr>
                                      <p:to>
                                        <p:strVal val="visible"/>
                                      </p:to>
                                    </p:set>
                                    <p:animEffect transition="in" filter="wipe(down)">
                                      <p:cBhvr>
                                        <p:cTn id="57" dur="500"/>
                                        <p:tgtEl>
                                          <p:spTgt spid="32771">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2771">
                                            <p:txEl>
                                              <p:pRg st="1" end="1"/>
                                            </p:txEl>
                                          </p:spTgt>
                                        </p:tgtEl>
                                        <p:attrNameLst>
                                          <p:attrName>style.visibility</p:attrName>
                                        </p:attrNameLst>
                                      </p:cBhvr>
                                      <p:to>
                                        <p:strVal val="visible"/>
                                      </p:to>
                                    </p:set>
                                    <p:animEffect transition="in" filter="wipe(down)">
                                      <p:cBhvr>
                                        <p:cTn id="62" dur="500"/>
                                        <p:tgtEl>
                                          <p:spTgt spid="32771">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2771">
                                            <p:txEl>
                                              <p:pRg st="3" end="3"/>
                                            </p:txEl>
                                          </p:spTgt>
                                        </p:tgtEl>
                                        <p:attrNameLst>
                                          <p:attrName>style.visibility</p:attrName>
                                        </p:attrNameLst>
                                      </p:cBhvr>
                                      <p:to>
                                        <p:strVal val="visible"/>
                                      </p:to>
                                    </p:set>
                                    <p:animEffect transition="in" filter="wipe(down)">
                                      <p:cBhvr>
                                        <p:cTn id="67" dur="500"/>
                                        <p:tgtEl>
                                          <p:spTgt spid="32771">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2771">
                                            <p:txEl>
                                              <p:pRg st="5" end="5"/>
                                            </p:txEl>
                                          </p:spTgt>
                                        </p:tgtEl>
                                        <p:attrNameLst>
                                          <p:attrName>style.visibility</p:attrName>
                                        </p:attrNameLst>
                                      </p:cBhvr>
                                      <p:to>
                                        <p:strVal val="visible"/>
                                      </p:to>
                                    </p:set>
                                    <p:animEffect transition="in" filter="wipe(down)">
                                      <p:cBhvr>
                                        <p:cTn id="72" dur="500"/>
                                        <p:tgtEl>
                                          <p:spTgt spid="32771">
                                            <p:txEl>
                                              <p:pRg st="5" end="5"/>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2771">
                                            <p:txEl>
                                              <p:pRg st="7" end="7"/>
                                            </p:txEl>
                                          </p:spTgt>
                                        </p:tgtEl>
                                        <p:attrNameLst>
                                          <p:attrName>style.visibility</p:attrName>
                                        </p:attrNameLst>
                                      </p:cBhvr>
                                      <p:to>
                                        <p:strVal val="visible"/>
                                      </p:to>
                                    </p:set>
                                    <p:animEffect transition="in" filter="wipe(down)">
                                      <p:cBhvr>
                                        <p:cTn id="77" dur="500"/>
                                        <p:tgtEl>
                                          <p:spTgt spid="32771">
                                            <p:txEl>
                                              <p:pRg st="7" end="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2771">
                                            <p:txEl>
                                              <p:pRg st="9" end="9"/>
                                            </p:txEl>
                                          </p:spTgt>
                                        </p:tgtEl>
                                        <p:attrNameLst>
                                          <p:attrName>style.visibility</p:attrName>
                                        </p:attrNameLst>
                                      </p:cBhvr>
                                      <p:to>
                                        <p:strVal val="visible"/>
                                      </p:to>
                                    </p:set>
                                    <p:animEffect transition="in" filter="wipe(down)">
                                      <p:cBhvr>
                                        <p:cTn id="82" dur="500"/>
                                        <p:tgtEl>
                                          <p:spTgt spid="32771">
                                            <p:txEl>
                                              <p:pRg st="9" end="9"/>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
                                        </p:tgtEl>
                                        <p:attrNameLst>
                                          <p:attrName>style.visibility</p:attrName>
                                        </p:attrNameLst>
                                      </p:cBhvr>
                                      <p:to>
                                        <p:strVal val="visible"/>
                                      </p:to>
                                    </p:set>
                                    <p:animEffect transition="in" filter="wipe(down)">
                                      <p:cBhvr>
                                        <p:cTn id="87" dur="500"/>
                                        <p:tgtEl>
                                          <p:spTgt spid="2"/>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9"/>
                                        </p:tgtEl>
                                        <p:attrNameLst>
                                          <p:attrName>style.visibility</p:attrName>
                                        </p:attrNameLst>
                                      </p:cBhvr>
                                      <p:to>
                                        <p:strVal val="visible"/>
                                      </p:to>
                                    </p:set>
                                    <p:animEffect transition="in" filter="wipe(down)">
                                      <p:cBhvr>
                                        <p:cTn id="92" dur="500"/>
                                        <p:tgtEl>
                                          <p:spTgt spid="9"/>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10"/>
                                        </p:tgtEl>
                                        <p:attrNameLst>
                                          <p:attrName>style.visibility</p:attrName>
                                        </p:attrNameLst>
                                      </p:cBhvr>
                                      <p:to>
                                        <p:strVal val="visible"/>
                                      </p:to>
                                    </p:set>
                                    <p:animEffect transition="in" filter="wipe(down)">
                                      <p:cBhvr>
                                        <p:cTn id="97" dur="500"/>
                                        <p:tgtEl>
                                          <p:spTgt spid="10"/>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18"/>
                                        </p:tgtEl>
                                        <p:attrNameLst>
                                          <p:attrName>style.visibility</p:attrName>
                                        </p:attrNameLst>
                                      </p:cBhvr>
                                      <p:to>
                                        <p:strVal val="visible"/>
                                      </p:to>
                                    </p:set>
                                    <p:animEffect transition="in" filter="wipe(down)">
                                      <p:cBhvr>
                                        <p:cTn id="102" dur="500"/>
                                        <p:tgtEl>
                                          <p:spTgt spid="1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11"/>
                                        </p:tgtEl>
                                        <p:attrNameLst>
                                          <p:attrName>style.visibility</p:attrName>
                                        </p:attrNameLst>
                                      </p:cBhvr>
                                      <p:to>
                                        <p:strVal val="visible"/>
                                      </p:to>
                                    </p:set>
                                    <p:animEffect transition="in" filter="wipe(down)">
                                      <p:cBhvr>
                                        <p:cTn id="107" dur="500"/>
                                        <p:tgtEl>
                                          <p:spTgt spid="11"/>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12"/>
                                        </p:tgtEl>
                                        <p:attrNameLst>
                                          <p:attrName>style.visibility</p:attrName>
                                        </p:attrNameLst>
                                      </p:cBhvr>
                                      <p:to>
                                        <p:strVal val="visible"/>
                                      </p:to>
                                    </p:set>
                                    <p:animEffect transition="in" filter="wipe(down)">
                                      <p:cBhvr>
                                        <p:cTn id="112" dur="500"/>
                                        <p:tgtEl>
                                          <p:spTgt spid="12"/>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13"/>
                                        </p:tgtEl>
                                        <p:attrNameLst>
                                          <p:attrName>style.visibility</p:attrName>
                                        </p:attrNameLst>
                                      </p:cBhvr>
                                      <p:to>
                                        <p:strVal val="visible"/>
                                      </p:to>
                                    </p:set>
                                    <p:animEffect transition="in" filter="wipe(down)">
                                      <p:cBhvr>
                                        <p:cTn id="117" dur="500"/>
                                        <p:tgtEl>
                                          <p:spTgt spid="13"/>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17"/>
                                        </p:tgtEl>
                                        <p:attrNameLst>
                                          <p:attrName>style.visibility</p:attrName>
                                        </p:attrNameLst>
                                      </p:cBhvr>
                                      <p:to>
                                        <p:strVal val="visible"/>
                                      </p:to>
                                    </p:set>
                                    <p:animEffect transition="in" filter="wipe(down)">
                                      <p:cBhvr>
                                        <p:cTn id="1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animBg="1"/>
      <p:bldP spid="32771" grpId="0" uiExpand="1" build="p" animBg="1"/>
      <p:bldP spid="20488" grpId="0" animBg="1"/>
      <p:bldP spid="2" grpId="0"/>
      <p:bldP spid="9" grpId="0"/>
      <p:bldP spid="10" grpId="0"/>
      <p:bldP spid="11" grpId="0"/>
      <p:bldP spid="12" grpId="0"/>
      <p:bldP spid="13"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4"/>
          <p:cNvSpPr>
            <a:spLocks noGrp="1" noChangeArrowheads="1"/>
          </p:cNvSpPr>
          <p:nvPr>
            <p:ph type="title" idx="4294967295"/>
          </p:nvPr>
        </p:nvSpPr>
        <p:spPr>
          <a:xfrm>
            <a:off x="0" y="0"/>
            <a:ext cx="9144000" cy="685800"/>
          </a:xfrm>
        </p:spPr>
        <p:txBody>
          <a:bodyPr/>
          <a:lstStyle/>
          <a:p>
            <a:pPr algn="l" eaLnBrk="1" hangingPunct="1"/>
            <a:r>
              <a:rPr lang="en-US" altLang="vi-VN" sz="3600" b="1">
                <a:solidFill>
                  <a:srgbClr val="990000"/>
                </a:solidFill>
                <a:latin typeface="Times New Roman" panose="02020603050405020304" pitchFamily="18" charset="0"/>
              </a:rPr>
              <a:t>  </a:t>
            </a:r>
            <a:r>
              <a:rPr lang="en-US" altLang="vi-VN" sz="3200" b="1">
                <a:solidFill>
                  <a:srgbClr val="990000"/>
                </a:solidFill>
                <a:latin typeface="Times New Roman" panose="02020603050405020304" pitchFamily="18" charset="0"/>
              </a:rPr>
              <a:t>Hãy kể tên các loại rau có trong hình ?</a:t>
            </a:r>
          </a:p>
        </p:txBody>
      </p:sp>
      <p:sp>
        <p:nvSpPr>
          <p:cNvPr id="4099" name="Text Box 5"/>
          <p:cNvSpPr txBox="1">
            <a:spLocks noChangeArrowheads="1"/>
          </p:cNvSpPr>
          <p:nvPr/>
        </p:nvSpPr>
        <p:spPr bwMode="auto">
          <a:xfrm>
            <a:off x="381000" y="1981200"/>
            <a:ext cx="8458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vi-VN" sz="1800">
              <a:latin typeface="VNI-Times" pitchFamily="2" charset="0"/>
              <a:cs typeface="Arial" panose="020B0604020202020204" pitchFamily="34" charset="0"/>
            </a:endParaRPr>
          </a:p>
        </p:txBody>
      </p:sp>
      <p:pic>
        <p:nvPicPr>
          <p:cNvPr id="106506" name="Picture 10" descr="cabbage_bapcai">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7600"/>
            <a:ext cx="2667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18"/>
          <p:cNvSpPr txBox="1">
            <a:spLocks noChangeArrowheads="1"/>
          </p:cNvSpPr>
          <p:nvPr/>
        </p:nvSpPr>
        <p:spPr bwMode="auto">
          <a:xfrm>
            <a:off x="-914400" y="3810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sp>
        <p:nvSpPr>
          <p:cNvPr id="4102" name="Text Box 20"/>
          <p:cNvSpPr txBox="1">
            <a:spLocks noChangeArrowheads="1"/>
          </p:cNvSpPr>
          <p:nvPr/>
        </p:nvSpPr>
        <p:spPr bwMode="auto">
          <a:xfrm>
            <a:off x="6384925" y="20193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sp>
        <p:nvSpPr>
          <p:cNvPr id="4103" name="Text Box 22"/>
          <p:cNvSpPr txBox="1">
            <a:spLocks noChangeArrowheads="1"/>
          </p:cNvSpPr>
          <p:nvPr/>
        </p:nvSpPr>
        <p:spPr bwMode="auto">
          <a:xfrm>
            <a:off x="1905000" y="41148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sp>
        <p:nvSpPr>
          <p:cNvPr id="4104" name="Text Box 28"/>
          <p:cNvSpPr txBox="1">
            <a:spLocks noChangeArrowheads="1"/>
          </p:cNvSpPr>
          <p:nvPr/>
        </p:nvSpPr>
        <p:spPr bwMode="auto">
          <a:xfrm>
            <a:off x="3717925" y="20955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sp>
        <p:nvSpPr>
          <p:cNvPr id="4105" name="Text Box 30"/>
          <p:cNvSpPr txBox="1">
            <a:spLocks noChangeArrowheads="1"/>
          </p:cNvSpPr>
          <p:nvPr/>
        </p:nvSpPr>
        <p:spPr bwMode="auto">
          <a:xfrm>
            <a:off x="7146925" y="21717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sp>
        <p:nvSpPr>
          <p:cNvPr id="4106" name="Text Box 32"/>
          <p:cNvSpPr txBox="1">
            <a:spLocks noChangeArrowheads="1"/>
          </p:cNvSpPr>
          <p:nvPr/>
        </p:nvSpPr>
        <p:spPr bwMode="auto">
          <a:xfrm flipV="1">
            <a:off x="7908925" y="3200400"/>
            <a:ext cx="1082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sp>
        <p:nvSpPr>
          <p:cNvPr id="4107" name="Text Box 34"/>
          <p:cNvSpPr txBox="1">
            <a:spLocks noChangeArrowheads="1"/>
          </p:cNvSpPr>
          <p:nvPr/>
        </p:nvSpPr>
        <p:spPr bwMode="auto">
          <a:xfrm>
            <a:off x="7756525" y="51435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pic>
        <p:nvPicPr>
          <p:cNvPr id="106531" name="Picture 35" descr="kce12641489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685800"/>
            <a:ext cx="3505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9" name="Text Box 36"/>
          <p:cNvSpPr txBox="1">
            <a:spLocks noChangeArrowheads="1"/>
          </p:cNvSpPr>
          <p:nvPr/>
        </p:nvSpPr>
        <p:spPr bwMode="auto">
          <a:xfrm>
            <a:off x="5851525" y="20193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sp>
        <p:nvSpPr>
          <p:cNvPr id="4110" name="Text Box 38"/>
          <p:cNvSpPr txBox="1">
            <a:spLocks noChangeArrowheads="1"/>
          </p:cNvSpPr>
          <p:nvPr/>
        </p:nvSpPr>
        <p:spPr bwMode="auto">
          <a:xfrm>
            <a:off x="2879725" y="19431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sp>
        <p:nvSpPr>
          <p:cNvPr id="4111" name="Text Box 40"/>
          <p:cNvSpPr txBox="1">
            <a:spLocks noChangeArrowheads="1"/>
          </p:cNvSpPr>
          <p:nvPr/>
        </p:nvSpPr>
        <p:spPr bwMode="auto">
          <a:xfrm>
            <a:off x="288925" y="18669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pic>
        <p:nvPicPr>
          <p:cNvPr id="106537" name="Picture 41" descr="sup_lo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858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3" name="Text Box 42"/>
          <p:cNvSpPr txBox="1">
            <a:spLocks noChangeArrowheads="1"/>
          </p:cNvSpPr>
          <p:nvPr/>
        </p:nvSpPr>
        <p:spPr bwMode="auto">
          <a:xfrm>
            <a:off x="7696200" y="23622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pic>
        <p:nvPicPr>
          <p:cNvPr id="106539" name="Picture 43" descr="rau-muong_8-910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3200" y="685800"/>
            <a:ext cx="2971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0" descr="rau-ngot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0" y="3657600"/>
            <a:ext cx="3124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4" descr="muo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7400" y="3657600"/>
            <a:ext cx="3276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Box 39"/>
          <p:cNvSpPr txBox="1">
            <a:spLocks noChangeArrowheads="1"/>
          </p:cNvSpPr>
          <p:nvPr/>
        </p:nvSpPr>
        <p:spPr bwMode="auto">
          <a:xfrm>
            <a:off x="381000" y="3276600"/>
            <a:ext cx="1479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a:latin typeface="Times New Roman" panose="02020603050405020304" pitchFamily="18" charset="0"/>
                <a:cs typeface="Times New Roman" panose="02020603050405020304" pitchFamily="18" charset="0"/>
              </a:rPr>
              <a:t>Súp lơ</a:t>
            </a:r>
          </a:p>
        </p:txBody>
      </p:sp>
      <p:sp>
        <p:nvSpPr>
          <p:cNvPr id="26" name="Text Box 23"/>
          <p:cNvSpPr txBox="1">
            <a:spLocks noChangeArrowheads="1"/>
          </p:cNvSpPr>
          <p:nvPr/>
        </p:nvSpPr>
        <p:spPr bwMode="auto">
          <a:xfrm>
            <a:off x="3200400" y="3276600"/>
            <a:ext cx="170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a:latin typeface="Times New Roman" panose="02020603050405020304" pitchFamily="18" charset="0"/>
                <a:cs typeface="Times New Roman" panose="02020603050405020304" pitchFamily="18" charset="0"/>
              </a:rPr>
              <a:t>Rau muống</a:t>
            </a:r>
          </a:p>
        </p:txBody>
      </p:sp>
      <p:sp>
        <p:nvSpPr>
          <p:cNvPr id="27" name="Text Box 38"/>
          <p:cNvSpPr txBox="1">
            <a:spLocks noChangeArrowheads="1"/>
          </p:cNvSpPr>
          <p:nvPr/>
        </p:nvSpPr>
        <p:spPr bwMode="auto">
          <a:xfrm>
            <a:off x="6477000" y="3200400"/>
            <a:ext cx="1608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a:latin typeface="Times New Roman" panose="02020603050405020304" pitchFamily="18" charset="0"/>
                <a:cs typeface="Times New Roman" panose="02020603050405020304" pitchFamily="18" charset="0"/>
              </a:rPr>
              <a:t>Su hào</a:t>
            </a:r>
          </a:p>
        </p:txBody>
      </p:sp>
      <p:sp>
        <p:nvSpPr>
          <p:cNvPr id="28" name="Text Box 37"/>
          <p:cNvSpPr txBox="1">
            <a:spLocks noChangeArrowheads="1"/>
          </p:cNvSpPr>
          <p:nvPr/>
        </p:nvSpPr>
        <p:spPr bwMode="auto">
          <a:xfrm>
            <a:off x="519112" y="6366804"/>
            <a:ext cx="1538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dirty="0">
                <a:latin typeface="Times New Roman" panose="02020603050405020304" pitchFamily="18" charset="0"/>
                <a:cs typeface="Times New Roman" panose="02020603050405020304" pitchFamily="18" charset="0"/>
              </a:rPr>
              <a:t>Bắp cải</a:t>
            </a:r>
          </a:p>
        </p:txBody>
      </p:sp>
      <p:sp>
        <p:nvSpPr>
          <p:cNvPr id="30" name="Text Box 21"/>
          <p:cNvSpPr txBox="1">
            <a:spLocks noChangeArrowheads="1"/>
          </p:cNvSpPr>
          <p:nvPr/>
        </p:nvSpPr>
        <p:spPr bwMode="auto">
          <a:xfrm>
            <a:off x="3573462" y="6400800"/>
            <a:ext cx="1379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a:latin typeface="Times New Roman" panose="02020603050405020304" pitchFamily="18" charset="0"/>
                <a:cs typeface="Times New Roman" panose="02020603050405020304" pitchFamily="18" charset="0"/>
              </a:rPr>
              <a:t>Rau ngót</a:t>
            </a:r>
          </a:p>
        </p:txBody>
      </p:sp>
      <p:sp>
        <p:nvSpPr>
          <p:cNvPr id="31" name="Text Box 19"/>
          <p:cNvSpPr txBox="1">
            <a:spLocks noChangeArrowheads="1"/>
          </p:cNvSpPr>
          <p:nvPr/>
        </p:nvSpPr>
        <p:spPr bwMode="auto">
          <a:xfrm>
            <a:off x="6780212" y="6324600"/>
            <a:ext cx="1601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a:latin typeface="Times New Roman" panose="02020603050405020304" pitchFamily="18" charset="0"/>
                <a:cs typeface="Times New Roman" panose="02020603050405020304" pitchFamily="18" charset="0"/>
              </a:rPr>
              <a:t>Mướp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6500"/>
                                        </p:tgtEl>
                                        <p:attrNameLst>
                                          <p:attrName>style.visibility</p:attrName>
                                        </p:attrNameLst>
                                      </p:cBhvr>
                                      <p:to>
                                        <p:strVal val="visible"/>
                                      </p:to>
                                    </p:set>
                                    <p:animEffect transition="in" filter="blinds(horizontal)">
                                      <p:cBhvr>
                                        <p:cTn id="7" dur="500"/>
                                        <p:tgtEl>
                                          <p:spTgt spid="1065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06539"/>
                                        </p:tgtEl>
                                        <p:attrNameLst>
                                          <p:attrName>style.visibility</p:attrName>
                                        </p:attrNameLst>
                                      </p:cBhvr>
                                      <p:to>
                                        <p:strVal val="visible"/>
                                      </p:to>
                                    </p:set>
                                    <p:animEffect transition="in" filter="box(in)">
                                      <p:cBhvr>
                                        <p:cTn id="12" dur="500"/>
                                        <p:tgtEl>
                                          <p:spTgt spid="106539"/>
                                        </p:tgtEl>
                                      </p:cBhvr>
                                    </p:animEffect>
                                  </p:childTnLst>
                                </p:cTn>
                              </p:par>
                              <p:par>
                                <p:cTn id="13" presetID="4" presetClass="entr" presetSubtype="16" fill="hold" nodeType="withEffect">
                                  <p:stCondLst>
                                    <p:cond delay="0"/>
                                  </p:stCondLst>
                                  <p:childTnLst>
                                    <p:set>
                                      <p:cBhvr>
                                        <p:cTn id="14" dur="1" fill="hold">
                                          <p:stCondLst>
                                            <p:cond delay="0"/>
                                          </p:stCondLst>
                                        </p:cTn>
                                        <p:tgtEl>
                                          <p:spTgt spid="106537"/>
                                        </p:tgtEl>
                                        <p:attrNameLst>
                                          <p:attrName>style.visibility</p:attrName>
                                        </p:attrNameLst>
                                      </p:cBhvr>
                                      <p:to>
                                        <p:strVal val="visible"/>
                                      </p:to>
                                    </p:set>
                                    <p:animEffect transition="in" filter="box(in)">
                                      <p:cBhvr>
                                        <p:cTn id="15" dur="500"/>
                                        <p:tgtEl>
                                          <p:spTgt spid="106537"/>
                                        </p:tgtEl>
                                      </p:cBhvr>
                                    </p:animEffect>
                                  </p:childTnLst>
                                </p:cTn>
                              </p:par>
                              <p:par>
                                <p:cTn id="16" presetID="4" presetClass="entr" presetSubtype="16" fill="hold" nodeType="withEffect">
                                  <p:stCondLst>
                                    <p:cond delay="0"/>
                                  </p:stCondLst>
                                  <p:childTnLst>
                                    <p:set>
                                      <p:cBhvr>
                                        <p:cTn id="17" dur="1" fill="hold">
                                          <p:stCondLst>
                                            <p:cond delay="0"/>
                                          </p:stCondLst>
                                        </p:cTn>
                                        <p:tgtEl>
                                          <p:spTgt spid="106531"/>
                                        </p:tgtEl>
                                        <p:attrNameLst>
                                          <p:attrName>style.visibility</p:attrName>
                                        </p:attrNameLst>
                                      </p:cBhvr>
                                      <p:to>
                                        <p:strVal val="visible"/>
                                      </p:to>
                                    </p:set>
                                    <p:animEffect transition="in" filter="box(in)">
                                      <p:cBhvr>
                                        <p:cTn id="18" dur="500"/>
                                        <p:tgtEl>
                                          <p:spTgt spid="106531"/>
                                        </p:tgtEl>
                                      </p:cBhvr>
                                    </p:animEffect>
                                  </p:childTnLst>
                                </p:cTn>
                              </p:par>
                              <p:par>
                                <p:cTn id="19" presetID="4" presetClass="entr" presetSubtype="16"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ox(in)">
                                      <p:cBhvr>
                                        <p:cTn id="21" dur="500"/>
                                        <p:tgtEl>
                                          <p:spTgt spid="24"/>
                                        </p:tgtEl>
                                      </p:cBhvr>
                                    </p:animEffect>
                                  </p:childTnLst>
                                </p:cTn>
                              </p:par>
                              <p:par>
                                <p:cTn id="22" presetID="4" presetClass="entr" presetSubtype="16"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box(in)">
                                      <p:cBhvr>
                                        <p:cTn id="24" dur="500"/>
                                        <p:tgtEl>
                                          <p:spTgt spid="23"/>
                                        </p:tgtEl>
                                      </p:cBhvr>
                                    </p:animEffect>
                                  </p:childTnLst>
                                </p:cTn>
                              </p:par>
                              <p:par>
                                <p:cTn id="25" presetID="4" presetClass="entr" presetSubtype="16" fill="hold" nodeType="withEffect">
                                  <p:stCondLst>
                                    <p:cond delay="0"/>
                                  </p:stCondLst>
                                  <p:childTnLst>
                                    <p:set>
                                      <p:cBhvr>
                                        <p:cTn id="26" dur="1" fill="hold">
                                          <p:stCondLst>
                                            <p:cond delay="0"/>
                                          </p:stCondLst>
                                        </p:cTn>
                                        <p:tgtEl>
                                          <p:spTgt spid="106506"/>
                                        </p:tgtEl>
                                        <p:attrNameLst>
                                          <p:attrName>style.visibility</p:attrName>
                                        </p:attrNameLst>
                                      </p:cBhvr>
                                      <p:to>
                                        <p:strVal val="visible"/>
                                      </p:to>
                                    </p:set>
                                    <p:animEffect transition="in" filter="box(in)">
                                      <p:cBhvr>
                                        <p:cTn id="27" dur="500"/>
                                        <p:tgtEl>
                                          <p:spTgt spid="10650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linds(horizontal)">
                                      <p:cBhvr>
                                        <p:cTn id="32" dur="500"/>
                                        <p:tgtEl>
                                          <p:spTgt spid="2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linds(horizontal)">
                                      <p:cBhvr>
                                        <p:cTn id="37" dur="500"/>
                                        <p:tgtEl>
                                          <p:spTgt spid="2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blinds(horizontal)">
                                      <p:cBhvr>
                                        <p:cTn id="42" dur="500"/>
                                        <p:tgtEl>
                                          <p:spTgt spid="2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linds(horizontal)">
                                      <p:cBhvr>
                                        <p:cTn id="47" dur="500"/>
                                        <p:tgtEl>
                                          <p:spTgt spid="2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blinds(horizontal)">
                                      <p:cBhvr>
                                        <p:cTn id="52" dur="500"/>
                                        <p:tgtEl>
                                          <p:spTgt spid="3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blinds(horizontal)">
                                      <p:cBhvr>
                                        <p:cTn id="5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p:bldP spid="25" grpId="0"/>
      <p:bldP spid="26" grpId="0"/>
      <p:bldP spid="27" grpId="0"/>
      <p:bldP spid="28" grpId="0"/>
      <p:bldP spid="30" grpId="0"/>
      <p:bldP spid="3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3" name="Text Box 7"/>
          <p:cNvSpPr txBox="1">
            <a:spLocks noChangeArrowheads="1"/>
          </p:cNvSpPr>
          <p:nvPr/>
        </p:nvSpPr>
        <p:spPr bwMode="auto">
          <a:xfrm>
            <a:off x="180536" y="1676400"/>
            <a:ext cx="8763000" cy="3970318"/>
          </a:xfrm>
          <a:prstGeom prst="rect">
            <a:avLst/>
          </a:prstGeom>
          <a:solidFill>
            <a:schemeClr val="accent5"/>
          </a:solidFill>
          <a:ln w="28575">
            <a:solidFill>
              <a:srgbClr val="FF0000"/>
            </a:solid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vi-VN" sz="3600" b="1" dirty="0">
                <a:solidFill>
                  <a:srgbClr val="C00000"/>
                </a:solidFill>
                <a:latin typeface="Times New Roman" panose="02020603050405020304" pitchFamily="18" charset="0"/>
              </a:rPr>
              <a:t>                              </a:t>
            </a:r>
            <a:r>
              <a:rPr lang="en-US" altLang="vi-VN" sz="3600" b="1" u="sng" dirty="0">
                <a:solidFill>
                  <a:srgbClr val="C00000"/>
                </a:solidFill>
                <a:latin typeface="Times New Roman" panose="02020603050405020304" pitchFamily="18" charset="0"/>
              </a:rPr>
              <a:t>Ghi nhớ</a:t>
            </a:r>
          </a:p>
          <a:p>
            <a:pPr algn="just" eaLnBrk="1" hangingPunct="1">
              <a:spcBef>
                <a:spcPct val="0"/>
              </a:spcBef>
              <a:buFontTx/>
              <a:buNone/>
            </a:pPr>
            <a:r>
              <a:rPr lang="en-US" altLang="vi-VN" sz="3600" b="1" dirty="0">
                <a:solidFill>
                  <a:srgbClr val="C00000"/>
                </a:solidFill>
                <a:latin typeface="Times New Roman" panose="02020603050405020304" pitchFamily="18" charset="0"/>
              </a:rPr>
              <a:t>   Trồng rau, hoa đem lại lợi ích cho con người. Rau dùng làm thực phẩm cho người, thức ăn cho vật nuôi. Hoa dùng để trang trí, làm quà tặng, thăm viếng. Trồng rau, hoa còn có tác dụng làm cho môi trường xanh, sạch, đẹp.</a:t>
            </a:r>
          </a:p>
        </p:txBody>
      </p:sp>
      <p:sp>
        <p:nvSpPr>
          <p:cNvPr id="5" name="Text Box 22"/>
          <p:cNvSpPr txBox="1">
            <a:spLocks noChangeArrowheads="1"/>
          </p:cNvSpPr>
          <p:nvPr/>
        </p:nvSpPr>
        <p:spPr bwMode="auto">
          <a:xfrm>
            <a:off x="1066800" y="561756"/>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6743"/>
                                        </p:tgtEl>
                                        <p:attrNameLst>
                                          <p:attrName>style.visibility</p:attrName>
                                        </p:attrNameLst>
                                      </p:cBhvr>
                                      <p:to>
                                        <p:strVal val="visible"/>
                                      </p:to>
                                    </p:set>
                                    <p:animEffect transition="in" filter="checkerboard(across)">
                                      <p:cBhvr>
                                        <p:cTn id="7" dur="500"/>
                                        <p:tgtEl>
                                          <p:spTgt spid="1167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116743"/>
                                        </p:tgtEl>
                                      </p:cBhvr>
                                    </p:animEffect>
                                    <p:set>
                                      <p:cBhvr>
                                        <p:cTn id="12" dur="1" fill="hold">
                                          <p:stCondLst>
                                            <p:cond delay="499"/>
                                          </p:stCondLst>
                                        </p:cTn>
                                        <p:tgtEl>
                                          <p:spTgt spid="1167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3" grpId="0" animBg="1"/>
      <p:bldP spid="11674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ChangeArrowheads="1"/>
          </p:cNvSpPr>
          <p:nvPr>
            <p:ph type="title" idx="4294967295"/>
          </p:nvPr>
        </p:nvSpPr>
        <p:spPr/>
        <p:txBody>
          <a:bodyPr/>
          <a:lstStyle/>
          <a:p>
            <a:pPr algn="l" eaLnBrk="1" hangingPunct="1"/>
            <a:r>
              <a:rPr lang="en-US" altLang="vi-VN" sz="3200" b="1" i="1" dirty="0">
                <a:latin typeface="Times New Roman" panose="02020603050405020304" pitchFamily="18" charset="0"/>
                <a:cs typeface="Times New Roman" panose="02020603050405020304" pitchFamily="18" charset="0"/>
              </a:rPr>
              <a:t>     Kể tên một số loại rau khác mà em biết ?</a:t>
            </a:r>
          </a:p>
        </p:txBody>
      </p:sp>
      <p:sp>
        <p:nvSpPr>
          <p:cNvPr id="3" name="Content Placeholder 2"/>
          <p:cNvSpPr>
            <a:spLocks noGrp="1" noChangeArrowheads="1"/>
          </p:cNvSpPr>
          <p:nvPr>
            <p:ph idx="4294967295"/>
          </p:nvPr>
        </p:nvSpPr>
        <p:spPr>
          <a:xfrm>
            <a:off x="0" y="1219200"/>
            <a:ext cx="9144000" cy="5638800"/>
          </a:xfrm>
        </p:spPr>
        <p:txBody>
          <a:bodyPr/>
          <a:lstStyle/>
          <a:p>
            <a:pPr eaLnBrk="1" hangingPunct="1">
              <a:buFontTx/>
              <a:buNone/>
            </a:pPr>
            <a:r>
              <a:rPr lang="en-US" altLang="vi-VN" b="1" dirty="0">
                <a:latin typeface="Times New Roman" panose="02020603050405020304" pitchFamily="18" charset="0"/>
                <a:cs typeface="Times New Roman" panose="02020603050405020304" pitchFamily="18" charset="0"/>
              </a:rPr>
              <a:t>          </a:t>
            </a:r>
            <a:r>
              <a:rPr lang="en-US" altLang="vi-VN" b="1" dirty="0">
                <a:solidFill>
                  <a:srgbClr val="FF0000"/>
                </a:solidFill>
                <a:latin typeface="Times New Roman" panose="02020603050405020304" pitchFamily="18" charset="0"/>
                <a:cs typeface="Times New Roman" panose="02020603050405020304" pitchFamily="18" charset="0"/>
              </a:rPr>
              <a:t>Em thường thấy các loại rau đó ở đâu?</a:t>
            </a:r>
          </a:p>
        </p:txBody>
      </p:sp>
      <p:pic>
        <p:nvPicPr>
          <p:cNvPr id="4" name="Picture 3" descr="ChoR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2600"/>
            <a:ext cx="4419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trong rau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752600"/>
            <a:ext cx="4648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1196924" y="6152272"/>
            <a:ext cx="2209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b="1" dirty="0">
                <a:latin typeface="Times New Roman" panose="02020603050405020304" pitchFamily="18" charset="0"/>
                <a:cs typeface="Times New Roman" panose="02020603050405020304" pitchFamily="18" charset="0"/>
              </a:rPr>
              <a:t>Chợ</a:t>
            </a:r>
          </a:p>
        </p:txBody>
      </p:sp>
      <p:sp>
        <p:nvSpPr>
          <p:cNvPr id="7" name="TextBox 6"/>
          <p:cNvSpPr txBox="1">
            <a:spLocks noChangeArrowheads="1"/>
          </p:cNvSpPr>
          <p:nvPr/>
        </p:nvSpPr>
        <p:spPr bwMode="auto">
          <a:xfrm>
            <a:off x="4800600" y="6172200"/>
            <a:ext cx="396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b="1">
                <a:latin typeface="Times New Roman" panose="02020603050405020304" pitchFamily="18" charset="0"/>
                <a:cs typeface="Times New Roman" panose="02020603050405020304" pitchFamily="18" charset="0"/>
              </a:rPr>
              <a:t>Vườn rau nhà em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linds(horizontal)">
                                      <p:cBhvr>
                                        <p:cTn id="29" dur="500"/>
                                        <p:tgtEl>
                                          <p:spTgt spid="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linds(horizontal)">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ChangeArrowheads="1"/>
          </p:cNvSpPr>
          <p:nvPr>
            <p:ph type="title" idx="4294967295"/>
          </p:nvPr>
        </p:nvSpPr>
        <p:spPr>
          <a:xfrm>
            <a:off x="152400" y="215900"/>
            <a:ext cx="8229600" cy="715963"/>
          </a:xfrm>
        </p:spPr>
        <p:txBody>
          <a:bodyPr/>
          <a:lstStyle/>
          <a:p>
            <a:pPr eaLnBrk="1" hangingPunct="1"/>
            <a:r>
              <a:rPr lang="en-US" altLang="vi-VN" sz="3200" b="1" dirty="0">
                <a:solidFill>
                  <a:schemeClr val="tx1">
                    <a:lumMod val="95000"/>
                    <a:lumOff val="5000"/>
                  </a:schemeClr>
                </a:solidFill>
                <a:latin typeface="Times New Roman" panose="02020603050405020304" pitchFamily="18" charset="0"/>
                <a:cs typeface="Times New Roman" panose="02020603050405020304" pitchFamily="18" charset="0"/>
              </a:rPr>
              <a:t>Nêu tên các loại hoa có trong hình ?</a:t>
            </a:r>
          </a:p>
        </p:txBody>
      </p:sp>
      <p:pic>
        <p:nvPicPr>
          <p:cNvPr id="1026" name="Picture 2" descr="C:\Users\Administrator\Desktop\index.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914400"/>
            <a:ext cx="4343400" cy="2743200"/>
          </a:xfrm>
        </p:spPr>
      </p:pic>
      <p:pic>
        <p:nvPicPr>
          <p:cNvPr id="1027" name="Picture 3" descr="C:\Users\Administrator\Desktop\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914400"/>
            <a:ext cx="4419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914400" y="3601328"/>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dirty="0">
                <a:solidFill>
                  <a:schemeClr val="tx1">
                    <a:lumMod val="95000"/>
                    <a:lumOff val="5000"/>
                  </a:schemeClr>
                </a:solidFill>
                <a:latin typeface="Times New Roman" panose="02020603050405020304" pitchFamily="18" charset="0"/>
                <a:cs typeface="Times New Roman" panose="02020603050405020304" pitchFamily="18" charset="0"/>
              </a:rPr>
              <a:t>Hoa mai</a:t>
            </a:r>
          </a:p>
        </p:txBody>
      </p:sp>
      <p:sp>
        <p:nvSpPr>
          <p:cNvPr id="7" name="TextBox 6"/>
          <p:cNvSpPr txBox="1">
            <a:spLocks noChangeArrowheads="1"/>
          </p:cNvSpPr>
          <p:nvPr/>
        </p:nvSpPr>
        <p:spPr bwMode="auto">
          <a:xfrm>
            <a:off x="5867400" y="3601328"/>
            <a:ext cx="182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dirty="0">
                <a:solidFill>
                  <a:schemeClr val="tx1">
                    <a:lumMod val="95000"/>
                    <a:lumOff val="5000"/>
                  </a:schemeClr>
                </a:solidFill>
                <a:latin typeface="Times New Roman" panose="02020603050405020304" pitchFamily="18" charset="0"/>
                <a:cs typeface="Times New Roman" panose="02020603050405020304" pitchFamily="18" charset="0"/>
              </a:rPr>
              <a:t>Hoa đào</a:t>
            </a:r>
          </a:p>
        </p:txBody>
      </p:sp>
      <p:pic>
        <p:nvPicPr>
          <p:cNvPr id="1028" name="Picture 4" descr="C:\Users\Administrator\Desktop\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38600"/>
            <a:ext cx="4343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C:\Users\Administrator\Desktop\index.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038600"/>
            <a:ext cx="4343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a:spLocks noChangeArrowheads="1"/>
          </p:cNvSpPr>
          <p:nvPr/>
        </p:nvSpPr>
        <p:spPr bwMode="auto">
          <a:xfrm>
            <a:off x="5520396" y="6428936"/>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dirty="0">
                <a:solidFill>
                  <a:schemeClr val="tx1">
                    <a:lumMod val="95000"/>
                    <a:lumOff val="5000"/>
                  </a:schemeClr>
                </a:solidFill>
                <a:latin typeface="Times New Roman" panose="02020603050405020304" pitchFamily="18" charset="0"/>
                <a:cs typeface="Times New Roman" panose="02020603050405020304" pitchFamily="18" charset="0"/>
              </a:rPr>
              <a:t>Hoa cúc vạn thọ</a:t>
            </a:r>
          </a:p>
        </p:txBody>
      </p:sp>
      <p:sp>
        <p:nvSpPr>
          <p:cNvPr id="13" name="TextBox 12"/>
          <p:cNvSpPr txBox="1">
            <a:spLocks noChangeArrowheads="1"/>
          </p:cNvSpPr>
          <p:nvPr/>
        </p:nvSpPr>
        <p:spPr bwMode="auto">
          <a:xfrm>
            <a:off x="1295400" y="6396038"/>
            <a:ext cx="1676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Hoa sen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ox(in)">
                                      <p:cBhvr>
                                        <p:cTn id="12" dur="500"/>
                                        <p:tgtEl>
                                          <p:spTgt spid="1026"/>
                                        </p:tgtEl>
                                      </p:cBhvr>
                                    </p:animEffect>
                                  </p:childTnLst>
                                </p:cTn>
                              </p:par>
                              <p:par>
                                <p:cTn id="13" presetID="4" presetClass="entr" presetSubtype="16" fill="hold" nodeType="withEffect">
                                  <p:stCondLst>
                                    <p:cond delay="0"/>
                                  </p:stCondLst>
                                  <p:childTnLst>
                                    <p:set>
                                      <p:cBhvr>
                                        <p:cTn id="14" dur="1" fill="hold">
                                          <p:stCondLst>
                                            <p:cond delay="0"/>
                                          </p:stCondLst>
                                        </p:cTn>
                                        <p:tgtEl>
                                          <p:spTgt spid="1027"/>
                                        </p:tgtEl>
                                        <p:attrNameLst>
                                          <p:attrName>style.visibility</p:attrName>
                                        </p:attrNameLst>
                                      </p:cBhvr>
                                      <p:to>
                                        <p:strVal val="visible"/>
                                      </p:to>
                                    </p:set>
                                    <p:animEffect transition="in" filter="box(in)">
                                      <p:cBhvr>
                                        <p:cTn id="15" dur="500"/>
                                        <p:tgtEl>
                                          <p:spTgt spid="1027"/>
                                        </p:tgtEl>
                                      </p:cBhvr>
                                    </p:animEffect>
                                  </p:childTnLst>
                                </p:cTn>
                              </p:par>
                              <p:par>
                                <p:cTn id="16" presetID="4" presetClass="entr" presetSubtype="16"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box(in)">
                                      <p:cBhvr>
                                        <p:cTn id="18" dur="500"/>
                                        <p:tgtEl>
                                          <p:spTgt spid="1028"/>
                                        </p:tgtEl>
                                      </p:cBhvr>
                                    </p:animEffect>
                                  </p:childTnLst>
                                </p:cTn>
                              </p:par>
                              <p:par>
                                <p:cTn id="19" presetID="4" presetClass="entr" presetSubtype="16"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Effect transition="in" filter="box(in)">
                                      <p:cBhvr>
                                        <p:cTn id="21" dur="500"/>
                                        <p:tgtEl>
                                          <p:spTgt spid="102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linds(horizontal)">
                                      <p:cBhvr>
                                        <p:cTn id="26" dur="500"/>
                                        <p:tgtEl>
                                          <p:spTgt spid="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linds(horizontal)">
                                      <p:cBhvr>
                                        <p:cTn id="31" dur="500"/>
                                        <p:tgtEl>
                                          <p:spTgt spid="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linds(horizontal)">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a:bodyPr>
          <a:lstStyle/>
          <a:p>
            <a:pPr eaLnBrk="1" hangingPunct="1">
              <a:defRPr/>
            </a:pP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Kể</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thêm</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một</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loại</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hoa</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mà</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em</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vi-VN" sz="3200" b="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biết</a:t>
            </a:r>
            <a:r>
              <a:rPr lang="en-US" altLang="vi-VN"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p:txBody>
      </p:sp>
      <p:pic>
        <p:nvPicPr>
          <p:cNvPr id="2053" name="Picture 5" descr="C:\Users\Administrator\Desktop\images - Copy.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400" y="2057400"/>
            <a:ext cx="4422775" cy="4343400"/>
          </a:xfrm>
        </p:spPr>
      </p:pic>
      <p:pic>
        <p:nvPicPr>
          <p:cNvPr id="2054" name="Picture 6" descr="C:\Users\Administrator\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981200"/>
            <a:ext cx="44958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381000" y="1447800"/>
            <a:ext cx="838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i="1">
                <a:latin typeface="Calibri" panose="020F0502020204030204" pitchFamily="34" charset="0"/>
                <a:cs typeface="Arial" panose="020B0604020202020204" pitchFamily="34" charset="0"/>
              </a:rPr>
              <a:t>        </a:t>
            </a:r>
            <a:r>
              <a:rPr lang="en-US" altLang="vi-VN" i="1">
                <a:solidFill>
                  <a:srgbClr val="FF33CC"/>
                </a:solidFill>
                <a:latin typeface="Times New Roman" panose="02020603050405020304" pitchFamily="18" charset="0"/>
                <a:cs typeface="Times New Roman" panose="02020603050405020304" pitchFamily="18" charset="0"/>
              </a:rPr>
              <a:t>Em thường thấy các loại hoa đó ở đâu?</a:t>
            </a:r>
          </a:p>
        </p:txBody>
      </p:sp>
      <p:sp>
        <p:nvSpPr>
          <p:cNvPr id="11" name="TextBox 10"/>
          <p:cNvSpPr txBox="1">
            <a:spLocks noChangeArrowheads="1"/>
          </p:cNvSpPr>
          <p:nvPr/>
        </p:nvSpPr>
        <p:spPr bwMode="auto">
          <a:xfrm>
            <a:off x="762000" y="6396038"/>
            <a:ext cx="2667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400" b="1">
                <a:latin typeface="Times New Roman" panose="02020603050405020304" pitchFamily="18" charset="0"/>
                <a:cs typeface="Times New Roman" panose="02020603050405020304" pitchFamily="18" charset="0"/>
              </a:rPr>
              <a:t>Vườn hoa nhà em</a:t>
            </a:r>
          </a:p>
        </p:txBody>
      </p:sp>
      <p:sp>
        <p:nvSpPr>
          <p:cNvPr id="12" name="TextBox 11"/>
          <p:cNvSpPr txBox="1">
            <a:spLocks noChangeArrowheads="1"/>
          </p:cNvSpPr>
          <p:nvPr/>
        </p:nvSpPr>
        <p:spPr bwMode="auto">
          <a:xfrm>
            <a:off x="6019800" y="6396038"/>
            <a:ext cx="2743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400" b="1">
                <a:latin typeface="Times New Roman" panose="02020603050405020304" pitchFamily="18" charset="0"/>
                <a:cs typeface="Times New Roman" panose="02020603050405020304" pitchFamily="18" charset="0"/>
              </a:rPr>
              <a:t>Công viên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in)">
                                      <p:cBhvr>
                                        <p:cTn id="13" dur="500"/>
                                        <p:tgtEl>
                                          <p:spTgt spid="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4" presetClass="entr" presetSubtype="10" fill="hold" nodeType="clickEffect">
                                  <p:stCondLst>
                                    <p:cond delay="0"/>
                                  </p:stCondLst>
                                  <p:childTnLst>
                                    <p:set>
                                      <p:cBhvr>
                                        <p:cTn id="17" dur="1" fill="hold">
                                          <p:stCondLst>
                                            <p:cond delay="0"/>
                                          </p:stCondLst>
                                        </p:cTn>
                                        <p:tgtEl>
                                          <p:spTgt spid="2053"/>
                                        </p:tgtEl>
                                        <p:attrNameLst>
                                          <p:attrName>style.visibility</p:attrName>
                                        </p:attrNameLst>
                                      </p:cBhvr>
                                      <p:to>
                                        <p:strVal val="visible"/>
                                      </p:to>
                                    </p:set>
                                    <p:animEffect transition="in" filter="randombar(horizontal)">
                                      <p:cBhvr>
                                        <p:cTn id="18" dur="500"/>
                                        <p:tgtEl>
                                          <p:spTgt spid="2053"/>
                                        </p:tgtEl>
                                      </p:cBhvr>
                                    </p:animEffect>
                                  </p:childTnLst>
                                </p:cTn>
                              </p:par>
                              <p:par>
                                <p:cTn id="19" presetID="14" presetClass="entr" presetSubtype="10" fill="hold" nodeType="withEffect">
                                  <p:stCondLst>
                                    <p:cond delay="0"/>
                                  </p:stCondLst>
                                  <p:childTnLst>
                                    <p:set>
                                      <p:cBhvr>
                                        <p:cTn id="20" dur="1" fill="hold">
                                          <p:stCondLst>
                                            <p:cond delay="0"/>
                                          </p:stCondLst>
                                        </p:cTn>
                                        <p:tgtEl>
                                          <p:spTgt spid="2054"/>
                                        </p:tgtEl>
                                        <p:attrNameLst>
                                          <p:attrName>style.visibility</p:attrName>
                                        </p:attrNameLst>
                                      </p:cBhvr>
                                      <p:to>
                                        <p:strVal val="visible"/>
                                      </p:to>
                                    </p:set>
                                    <p:animEffect transition="in" filter="randombar(horizontal)">
                                      <p:cBhvr>
                                        <p:cTn id="21" dur="500"/>
                                        <p:tgtEl>
                                          <p:spTgt spid="205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ntr" presetSubtype="2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Horizont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6" name="Text Box 6"/>
          <p:cNvSpPr txBox="1">
            <a:spLocks noChangeArrowheads="1"/>
          </p:cNvSpPr>
          <p:nvPr/>
        </p:nvSpPr>
        <p:spPr bwMode="auto">
          <a:xfrm>
            <a:off x="116056" y="2133600"/>
            <a:ext cx="89154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b="1" dirty="0">
                <a:solidFill>
                  <a:schemeClr val="tx1">
                    <a:lumMod val="95000"/>
                    <a:lumOff val="5000"/>
                  </a:schemeClr>
                </a:solidFill>
                <a:latin typeface="Times New Roman" panose="02020603050405020304" pitchFamily="18" charset="0"/>
              </a:rPr>
              <a:t>Quan sát hình 1: Liên hệ thực tế và đọc SGK em hãy nêu lợi ích của việc trồng rau ?</a:t>
            </a:r>
          </a:p>
          <a:p>
            <a:pPr eaLnBrk="1" hangingPunct="1">
              <a:spcBef>
                <a:spcPct val="0"/>
              </a:spcBef>
              <a:buFontTx/>
              <a:buNone/>
            </a:pPr>
            <a:endParaRPr lang="en-US" altLang="vi-VN" b="1" dirty="0">
              <a:solidFill>
                <a:schemeClr val="tx1">
                  <a:lumMod val="95000"/>
                  <a:lumOff val="5000"/>
                </a:schemeClr>
              </a:solidFill>
              <a:latin typeface="Times New Roman" panose="02020603050405020304" pitchFamily="18" charset="0"/>
            </a:endParaRPr>
          </a:p>
        </p:txBody>
      </p:sp>
      <p:sp>
        <p:nvSpPr>
          <p:cNvPr id="9219" name="Text Box 8"/>
          <p:cNvSpPr txBox="1">
            <a:spLocks noChangeArrowheads="1"/>
          </p:cNvSpPr>
          <p:nvPr/>
        </p:nvSpPr>
        <p:spPr bwMode="auto">
          <a:xfrm>
            <a:off x="441325" y="1857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VNI-Times" pitchFamily="2" charset="0"/>
            </a:endParaRPr>
          </a:p>
        </p:txBody>
      </p:sp>
      <p:sp>
        <p:nvSpPr>
          <p:cNvPr id="133129" name="WordArt 9"/>
          <p:cNvSpPr>
            <a:spLocks noChangeArrowheads="1" noChangeShapeType="1" noTextEdit="1"/>
          </p:cNvSpPr>
          <p:nvPr/>
        </p:nvSpPr>
        <p:spPr bwMode="auto">
          <a:xfrm>
            <a:off x="0" y="0"/>
            <a:ext cx="2362200" cy="874713"/>
          </a:xfrm>
          <a:prstGeom prst="rect">
            <a:avLst/>
          </a:prstGeom>
        </p:spPr>
        <p:txBody>
          <a:bodyPr wrap="none" fromWordArt="1">
            <a:prstTxWarp prst="textWave1">
              <a:avLst>
                <a:gd name="adj1" fmla="val 13005"/>
                <a:gd name="adj2" fmla="val 0"/>
              </a:avLst>
            </a:prstTxWarp>
            <a:scene3d>
              <a:camera prst="legacyObliqueTopRight"/>
              <a:lightRig rig="legacyFlat3" dir="b"/>
            </a:scene3d>
            <a:sp3d extrusionH="430200" prstMaterial="legacyMatte">
              <a:extrusionClr>
                <a:srgbClr val="FF6600"/>
              </a:extrusionClr>
              <a:contourClr>
                <a:srgbClr val="0000F2"/>
              </a:contourClr>
            </a:sp3d>
          </a:bodyPr>
          <a:lstStyle/>
          <a:p>
            <a:pPr algn="ctr"/>
            <a:endParaRPr lang="en-US" sz="4000" kern="10">
              <a:ln w="9525">
                <a:round/>
                <a:headEnd/>
                <a:tailEnd/>
              </a:ln>
              <a:solidFill>
                <a:srgbClr val="0000F2"/>
              </a:solidFill>
              <a:cs typeface="Times New Roman" panose="02020603050405020304" pitchFamily="18" charset="0"/>
            </a:endParaRPr>
          </a:p>
        </p:txBody>
      </p:sp>
      <p:sp>
        <p:nvSpPr>
          <p:cNvPr id="133132" name="Text Box 12"/>
          <p:cNvSpPr txBox="1">
            <a:spLocks noChangeArrowheads="1"/>
          </p:cNvSpPr>
          <p:nvPr/>
        </p:nvSpPr>
        <p:spPr bwMode="auto">
          <a:xfrm>
            <a:off x="0" y="3312694"/>
            <a:ext cx="923682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b="1" dirty="0">
                <a:solidFill>
                  <a:schemeClr val="tx1">
                    <a:lumMod val="95000"/>
                    <a:lumOff val="5000"/>
                  </a:schemeClr>
                </a:solidFill>
                <a:latin typeface="Times New Roman" panose="02020603050405020304" pitchFamily="18" charset="0"/>
              </a:rPr>
              <a:t>Rau được dùng làm thức ăn trong bữa ăn hằng ngày.</a:t>
            </a:r>
          </a:p>
          <a:p>
            <a:pPr eaLnBrk="1" hangingPunct="1">
              <a:spcBef>
                <a:spcPct val="0"/>
              </a:spcBef>
              <a:buFontTx/>
              <a:buNone/>
            </a:pPr>
            <a:r>
              <a:rPr lang="en-US" altLang="vi-VN" sz="2800" b="1" dirty="0">
                <a:solidFill>
                  <a:schemeClr val="tx1">
                    <a:lumMod val="95000"/>
                    <a:lumOff val="5000"/>
                  </a:schemeClr>
                </a:solidFill>
                <a:latin typeface="Times New Roman" panose="02020603050405020304" pitchFamily="18" charset="0"/>
              </a:rPr>
              <a:t>Rau cung cấp các chất dinh dưỡng cần thiết cho con người.</a:t>
            </a:r>
          </a:p>
          <a:p>
            <a:pPr eaLnBrk="1" hangingPunct="1">
              <a:spcBef>
                <a:spcPct val="0"/>
              </a:spcBef>
              <a:buFontTx/>
              <a:buNone/>
            </a:pPr>
            <a:r>
              <a:rPr lang="en-US" altLang="vi-VN" sz="2800" b="1" dirty="0">
                <a:solidFill>
                  <a:schemeClr val="tx1">
                    <a:lumMod val="95000"/>
                    <a:lumOff val="5000"/>
                  </a:schemeClr>
                </a:solidFill>
                <a:latin typeface="Times New Roman" panose="02020603050405020304" pitchFamily="18" charset="0"/>
              </a:rPr>
              <a:t>Rau làm thức ăn cho vật nuôi,...</a:t>
            </a:r>
          </a:p>
          <a:p>
            <a:pPr eaLnBrk="1" hangingPunct="1">
              <a:spcBef>
                <a:spcPct val="0"/>
              </a:spcBef>
              <a:buFontTx/>
              <a:buNone/>
            </a:pPr>
            <a:r>
              <a:rPr lang="en-US" altLang="vi-VN" sz="2800" b="1" dirty="0">
                <a:solidFill>
                  <a:schemeClr val="tx1">
                    <a:lumMod val="95000"/>
                    <a:lumOff val="5000"/>
                  </a:schemeClr>
                </a:solidFill>
                <a:latin typeface="Times New Roman" panose="02020603050405020304" pitchFamily="18" charset="0"/>
              </a:rPr>
              <a:t>……….</a:t>
            </a:r>
          </a:p>
          <a:p>
            <a:pPr eaLnBrk="1" hangingPunct="1">
              <a:spcBef>
                <a:spcPct val="0"/>
              </a:spcBef>
              <a:buFontTx/>
              <a:buNone/>
            </a:pPr>
            <a:endParaRPr lang="en-US" altLang="vi-VN" sz="2800" b="1" dirty="0">
              <a:solidFill>
                <a:schemeClr val="tx1">
                  <a:lumMod val="95000"/>
                  <a:lumOff val="5000"/>
                </a:schemeClr>
              </a:solidFill>
              <a:latin typeface="Times New Roman" panose="02020603050405020304" pitchFamily="18" charset="0"/>
            </a:endParaRPr>
          </a:p>
        </p:txBody>
      </p:sp>
      <p:sp>
        <p:nvSpPr>
          <p:cNvPr id="9222" name="Text Box 13"/>
          <p:cNvSpPr txBox="1">
            <a:spLocks noChangeArrowheads="1"/>
          </p:cNvSpPr>
          <p:nvPr/>
        </p:nvSpPr>
        <p:spPr bwMode="auto">
          <a:xfrm>
            <a:off x="1431925" y="18669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8" name="TextBox 7"/>
          <p:cNvSpPr txBox="1">
            <a:spLocks noChangeArrowheads="1"/>
          </p:cNvSpPr>
          <p:nvPr/>
        </p:nvSpPr>
        <p:spPr bwMode="auto">
          <a:xfrm>
            <a:off x="76200" y="1512938"/>
            <a:ext cx="857425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3600" b="1" dirty="0">
                <a:solidFill>
                  <a:srgbClr val="C00000"/>
                </a:solidFill>
                <a:latin typeface="Times New Roman" panose="02020603050405020304" pitchFamily="18" charset="0"/>
                <a:cs typeface="Times New Roman" panose="02020603050405020304" pitchFamily="18" charset="0"/>
              </a:rPr>
              <a:t>1. Tìm hiểu lợi ích của việc trồng rau, hoa</a:t>
            </a:r>
          </a:p>
        </p:txBody>
      </p:sp>
      <p:sp>
        <p:nvSpPr>
          <p:cNvPr id="7" name="Text Box 22"/>
          <p:cNvSpPr txBox="1">
            <a:spLocks noChangeArrowheads="1"/>
          </p:cNvSpPr>
          <p:nvPr/>
        </p:nvSpPr>
        <p:spPr bwMode="auto">
          <a:xfrm>
            <a:off x="1106656" y="0"/>
            <a:ext cx="69342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2800" b="1" u="sng" dirty="0">
                <a:latin typeface="Times New Roman" panose="02020603050405020304" pitchFamily="18" charset="0"/>
              </a:rPr>
              <a:t>Kĩ thuật</a:t>
            </a:r>
            <a:r>
              <a:rPr lang="en-US" altLang="vi-VN" sz="2800" b="1" dirty="0">
                <a:latin typeface="Times New Roman" panose="02020603050405020304" pitchFamily="18" charset="0"/>
              </a:rPr>
              <a:t>: </a:t>
            </a:r>
          </a:p>
          <a:p>
            <a:pPr algn="ctr" eaLnBrk="1" hangingPunct="1">
              <a:spcBef>
                <a:spcPct val="50000"/>
              </a:spcBef>
              <a:buFontTx/>
              <a:buNone/>
            </a:pPr>
            <a:r>
              <a:rPr lang="en-US" altLang="vi-VN" sz="2800" b="1" dirty="0">
                <a:solidFill>
                  <a:srgbClr val="FF0000"/>
                </a:solidFill>
                <a:latin typeface="Times New Roman" panose="02020603050405020304" pitchFamily="18" charset="0"/>
              </a:rPr>
              <a:t>LỢI ÍCH CỦA VIỆC TRỒNG RAU, HOA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33129"/>
                                        </p:tgtEl>
                                        <p:attrNameLst>
                                          <p:attrName>style.visibility</p:attrName>
                                        </p:attrNameLst>
                                      </p:cBhvr>
                                      <p:to>
                                        <p:strVal val="visible"/>
                                      </p:to>
                                    </p:set>
                                    <p:animEffect transition="in" filter="checkerboard(across)">
                                      <p:cBhvr>
                                        <p:cTn id="7" dur="500"/>
                                        <p:tgtEl>
                                          <p:spTgt spid="13312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33126"/>
                                        </p:tgtEl>
                                        <p:attrNameLst>
                                          <p:attrName>style.visibility</p:attrName>
                                        </p:attrNameLst>
                                      </p:cBhvr>
                                      <p:to>
                                        <p:strVal val="visible"/>
                                      </p:to>
                                    </p:set>
                                    <p:animEffect transition="in" filter="checkerboard(across)">
                                      <p:cBhvr>
                                        <p:cTn id="10" dur="500"/>
                                        <p:tgtEl>
                                          <p:spTgt spid="13312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xit" presetSubtype="16" fill="hold" nodeType="clickEffect">
                                  <p:stCondLst>
                                    <p:cond delay="0"/>
                                  </p:stCondLst>
                                  <p:childTnLst>
                                    <p:animEffect transition="out" filter="box(in)">
                                      <p:cBhvr>
                                        <p:cTn id="14" dur="500"/>
                                        <p:tgtEl>
                                          <p:spTgt spid="133129"/>
                                        </p:tgtEl>
                                      </p:cBhvr>
                                    </p:animEffect>
                                    <p:set>
                                      <p:cBhvr>
                                        <p:cTn id="15" dur="1" fill="hold">
                                          <p:stCondLst>
                                            <p:cond delay="499"/>
                                          </p:stCondLst>
                                        </p:cTn>
                                        <p:tgtEl>
                                          <p:spTgt spid="133129"/>
                                        </p:tgtEl>
                                        <p:attrNameLst>
                                          <p:attrName>style.visibility</p:attrName>
                                        </p:attrNameLst>
                                      </p:cBhvr>
                                      <p:to>
                                        <p:strVal val="hidden"/>
                                      </p:to>
                                    </p:set>
                                  </p:childTnLst>
                                </p:cTn>
                              </p:par>
                              <p:par>
                                <p:cTn id="16" presetID="4" presetClass="exit" presetSubtype="16" fill="hold" grpId="1" nodeType="withEffect">
                                  <p:stCondLst>
                                    <p:cond delay="0"/>
                                  </p:stCondLst>
                                  <p:childTnLst>
                                    <p:animEffect transition="out" filter="box(in)">
                                      <p:cBhvr>
                                        <p:cTn id="17" dur="500"/>
                                        <p:tgtEl>
                                          <p:spTgt spid="133126"/>
                                        </p:tgtEl>
                                      </p:cBhvr>
                                    </p:animEffect>
                                    <p:set>
                                      <p:cBhvr>
                                        <p:cTn id="18" dur="1" fill="hold">
                                          <p:stCondLst>
                                            <p:cond delay="499"/>
                                          </p:stCondLst>
                                        </p:cTn>
                                        <p:tgtEl>
                                          <p:spTgt spid="133126"/>
                                        </p:tgtEl>
                                        <p:attrNameLst>
                                          <p:attrName>style.visibility</p:attrName>
                                        </p:attrNameLst>
                                      </p:cBhvr>
                                      <p:to>
                                        <p:strVal val="hidden"/>
                                      </p:to>
                                    </p:set>
                                  </p:childTnLst>
                                </p:cTn>
                              </p:par>
                              <p:par>
                                <p:cTn id="19" presetID="5" presetClass="entr" presetSubtype="10" fill="hold" grpId="0" nodeType="withEffect">
                                  <p:stCondLst>
                                    <p:cond delay="0"/>
                                  </p:stCondLst>
                                  <p:childTnLst>
                                    <p:set>
                                      <p:cBhvr>
                                        <p:cTn id="20" dur="1" fill="hold">
                                          <p:stCondLst>
                                            <p:cond delay="0"/>
                                          </p:stCondLst>
                                        </p:cTn>
                                        <p:tgtEl>
                                          <p:spTgt spid="133132"/>
                                        </p:tgtEl>
                                        <p:attrNameLst>
                                          <p:attrName>style.visibility</p:attrName>
                                        </p:attrNameLst>
                                      </p:cBhvr>
                                      <p:to>
                                        <p:strVal val="visible"/>
                                      </p:to>
                                    </p:set>
                                    <p:animEffect transition="in" filter="checkerboard(across)">
                                      <p:cBhvr>
                                        <p:cTn id="21" dur="500"/>
                                        <p:tgtEl>
                                          <p:spTgt spid="13313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horizont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6" grpId="0"/>
      <p:bldP spid="133126" grpId="1"/>
      <p:bldP spid="133132"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4"/>
          <p:cNvSpPr>
            <a:spLocks noGrp="1" noChangeArrowheads="1"/>
          </p:cNvSpPr>
          <p:nvPr>
            <p:ph type="title"/>
          </p:nvPr>
        </p:nvSpPr>
        <p:spPr>
          <a:xfrm>
            <a:off x="152400" y="279743"/>
            <a:ext cx="8948225" cy="1090613"/>
          </a:xfrm>
        </p:spPr>
        <p:txBody>
          <a:bodyPr/>
          <a:lstStyle/>
          <a:p>
            <a:pPr algn="l" eaLnBrk="1" hangingPunct="1"/>
            <a:r>
              <a:rPr lang="en-US" altLang="vi-VN" sz="3200" b="1" dirty="0">
                <a:solidFill>
                  <a:srgbClr val="C00000"/>
                </a:solidFill>
                <a:latin typeface="Times New Roman" panose="02020603050405020304" pitchFamily="18" charset="0"/>
              </a:rPr>
              <a:t>- Gia đình em thường sử dụng những loại rau nào làm thức ăn?</a:t>
            </a:r>
          </a:p>
        </p:txBody>
      </p:sp>
      <p:sp>
        <p:nvSpPr>
          <p:cNvPr id="10243" name="Text Box 5"/>
          <p:cNvSpPr txBox="1">
            <a:spLocks noChangeArrowheads="1"/>
          </p:cNvSpPr>
          <p:nvPr/>
        </p:nvSpPr>
        <p:spPr bwMode="auto">
          <a:xfrm>
            <a:off x="381000" y="1981200"/>
            <a:ext cx="845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vi-VN" sz="1800">
              <a:latin typeface="VNI-Times" pitchFamily="2" charset="0"/>
            </a:endParaRPr>
          </a:p>
        </p:txBody>
      </p:sp>
      <p:pic>
        <p:nvPicPr>
          <p:cNvPr id="106504" name="Picture 8" descr="2035-tb-mint">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91000"/>
            <a:ext cx="25146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6" name="Picture 10" descr="cabbage_bapcai">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4191000"/>
            <a:ext cx="2895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18"/>
          <p:cNvSpPr txBox="1">
            <a:spLocks noChangeArrowheads="1"/>
          </p:cNvSpPr>
          <p:nvPr/>
        </p:nvSpPr>
        <p:spPr bwMode="auto">
          <a:xfrm>
            <a:off x="-914400" y="3810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0247" name="Text Box 20"/>
          <p:cNvSpPr txBox="1">
            <a:spLocks noChangeArrowheads="1"/>
          </p:cNvSpPr>
          <p:nvPr/>
        </p:nvSpPr>
        <p:spPr bwMode="auto">
          <a:xfrm>
            <a:off x="6384925" y="20193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0248" name="Text Box 22"/>
          <p:cNvSpPr txBox="1">
            <a:spLocks noChangeArrowheads="1"/>
          </p:cNvSpPr>
          <p:nvPr/>
        </p:nvSpPr>
        <p:spPr bwMode="auto">
          <a:xfrm>
            <a:off x="1905000" y="4114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0249" name="Text Box 28"/>
          <p:cNvSpPr txBox="1">
            <a:spLocks noChangeArrowheads="1"/>
          </p:cNvSpPr>
          <p:nvPr/>
        </p:nvSpPr>
        <p:spPr bwMode="auto">
          <a:xfrm>
            <a:off x="3717925" y="20955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0250" name="Text Box 30"/>
          <p:cNvSpPr txBox="1">
            <a:spLocks noChangeArrowheads="1"/>
          </p:cNvSpPr>
          <p:nvPr/>
        </p:nvSpPr>
        <p:spPr bwMode="auto">
          <a:xfrm>
            <a:off x="7146925" y="21717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0251" name="Text Box 32"/>
          <p:cNvSpPr txBox="1">
            <a:spLocks noChangeArrowheads="1"/>
          </p:cNvSpPr>
          <p:nvPr/>
        </p:nvSpPr>
        <p:spPr bwMode="auto">
          <a:xfrm flipV="1">
            <a:off x="7908925" y="3200400"/>
            <a:ext cx="1082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sp>
        <p:nvSpPr>
          <p:cNvPr id="10252" name="Text Box 34"/>
          <p:cNvSpPr txBox="1">
            <a:spLocks noChangeArrowheads="1"/>
          </p:cNvSpPr>
          <p:nvPr/>
        </p:nvSpPr>
        <p:spPr bwMode="auto">
          <a:xfrm>
            <a:off x="7756525" y="51435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pic>
        <p:nvPicPr>
          <p:cNvPr id="106531" name="Picture 35" descr="kce126414899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9800" y="4191000"/>
            <a:ext cx="3124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4" name="Text Box 36"/>
          <p:cNvSpPr txBox="1">
            <a:spLocks noChangeArrowheads="1"/>
          </p:cNvSpPr>
          <p:nvPr/>
        </p:nvSpPr>
        <p:spPr bwMode="auto">
          <a:xfrm>
            <a:off x="5851525" y="20193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pic>
        <p:nvPicPr>
          <p:cNvPr id="106533" name="Picture 37" descr="rau ca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9600" y="1524000"/>
            <a:ext cx="2286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6" name="Text Box 38"/>
          <p:cNvSpPr txBox="1">
            <a:spLocks noChangeArrowheads="1"/>
          </p:cNvSpPr>
          <p:nvPr/>
        </p:nvSpPr>
        <p:spPr bwMode="auto">
          <a:xfrm>
            <a:off x="2879725" y="19431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pic>
        <p:nvPicPr>
          <p:cNvPr id="106535" name="Picture 39" descr="raum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0" y="1524000"/>
            <a:ext cx="2133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8" name="Text Box 40"/>
          <p:cNvSpPr txBox="1">
            <a:spLocks noChangeArrowheads="1"/>
          </p:cNvSpPr>
          <p:nvPr/>
        </p:nvSpPr>
        <p:spPr bwMode="auto">
          <a:xfrm>
            <a:off x="288925" y="18669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pic>
        <p:nvPicPr>
          <p:cNvPr id="106537" name="Picture 41" descr="sup_lo_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524000"/>
            <a:ext cx="2286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0" name="Text Box 42"/>
          <p:cNvSpPr txBox="1">
            <a:spLocks noChangeArrowheads="1"/>
          </p:cNvSpPr>
          <p:nvPr/>
        </p:nvSpPr>
        <p:spPr bwMode="auto">
          <a:xfrm>
            <a:off x="7680325" y="23241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endParaRPr>
          </a:p>
        </p:txBody>
      </p:sp>
      <p:pic>
        <p:nvPicPr>
          <p:cNvPr id="106539" name="Picture 43" descr="rau-muong_8-9100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81800" y="1524000"/>
            <a:ext cx="2362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6500"/>
                                        </p:tgtEl>
                                        <p:attrNameLst>
                                          <p:attrName>style.visibility</p:attrName>
                                        </p:attrNameLst>
                                      </p:cBhvr>
                                      <p:to>
                                        <p:strVal val="visible"/>
                                      </p:to>
                                    </p:set>
                                    <p:animEffect transition="in" filter="blinds(horizontal)">
                                      <p:cBhvr>
                                        <p:cTn id="7" dur="500"/>
                                        <p:tgtEl>
                                          <p:spTgt spid="1065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06537"/>
                                        </p:tgtEl>
                                        <p:attrNameLst>
                                          <p:attrName>style.visibility</p:attrName>
                                        </p:attrNameLst>
                                      </p:cBhvr>
                                      <p:to>
                                        <p:strVal val="visible"/>
                                      </p:to>
                                    </p:set>
                                    <p:animEffect transition="in" filter="checkerboard(across)">
                                      <p:cBhvr>
                                        <p:cTn id="12" dur="500"/>
                                        <p:tgtEl>
                                          <p:spTgt spid="106537"/>
                                        </p:tgtEl>
                                      </p:cBhvr>
                                    </p:animEffect>
                                  </p:childTnLst>
                                </p:cTn>
                              </p:par>
                              <p:par>
                                <p:cTn id="13" presetID="5" presetClass="entr" presetSubtype="10" fill="hold" nodeType="withEffect">
                                  <p:stCondLst>
                                    <p:cond delay="0"/>
                                  </p:stCondLst>
                                  <p:childTnLst>
                                    <p:set>
                                      <p:cBhvr>
                                        <p:cTn id="14" dur="1" fill="hold">
                                          <p:stCondLst>
                                            <p:cond delay="0"/>
                                          </p:stCondLst>
                                        </p:cTn>
                                        <p:tgtEl>
                                          <p:spTgt spid="106535"/>
                                        </p:tgtEl>
                                        <p:attrNameLst>
                                          <p:attrName>style.visibility</p:attrName>
                                        </p:attrNameLst>
                                      </p:cBhvr>
                                      <p:to>
                                        <p:strVal val="visible"/>
                                      </p:to>
                                    </p:set>
                                    <p:animEffect transition="in" filter="checkerboard(across)">
                                      <p:cBhvr>
                                        <p:cTn id="15" dur="500"/>
                                        <p:tgtEl>
                                          <p:spTgt spid="106535"/>
                                        </p:tgtEl>
                                      </p:cBhvr>
                                    </p:animEffect>
                                  </p:childTnLst>
                                </p:cTn>
                              </p:par>
                              <p:par>
                                <p:cTn id="16" presetID="5" presetClass="entr" presetSubtype="10" fill="hold" nodeType="withEffect">
                                  <p:stCondLst>
                                    <p:cond delay="0"/>
                                  </p:stCondLst>
                                  <p:childTnLst>
                                    <p:set>
                                      <p:cBhvr>
                                        <p:cTn id="17" dur="1" fill="hold">
                                          <p:stCondLst>
                                            <p:cond delay="0"/>
                                          </p:stCondLst>
                                        </p:cTn>
                                        <p:tgtEl>
                                          <p:spTgt spid="106533"/>
                                        </p:tgtEl>
                                        <p:attrNameLst>
                                          <p:attrName>style.visibility</p:attrName>
                                        </p:attrNameLst>
                                      </p:cBhvr>
                                      <p:to>
                                        <p:strVal val="visible"/>
                                      </p:to>
                                    </p:set>
                                    <p:animEffect transition="in" filter="checkerboard(across)">
                                      <p:cBhvr>
                                        <p:cTn id="18" dur="500"/>
                                        <p:tgtEl>
                                          <p:spTgt spid="106533"/>
                                        </p:tgtEl>
                                      </p:cBhvr>
                                    </p:animEffect>
                                  </p:childTnLst>
                                </p:cTn>
                              </p:par>
                              <p:par>
                                <p:cTn id="19" presetID="5" presetClass="entr" presetSubtype="10" fill="hold" nodeType="withEffect">
                                  <p:stCondLst>
                                    <p:cond delay="0"/>
                                  </p:stCondLst>
                                  <p:childTnLst>
                                    <p:set>
                                      <p:cBhvr>
                                        <p:cTn id="20" dur="1" fill="hold">
                                          <p:stCondLst>
                                            <p:cond delay="0"/>
                                          </p:stCondLst>
                                        </p:cTn>
                                        <p:tgtEl>
                                          <p:spTgt spid="106539"/>
                                        </p:tgtEl>
                                        <p:attrNameLst>
                                          <p:attrName>style.visibility</p:attrName>
                                        </p:attrNameLst>
                                      </p:cBhvr>
                                      <p:to>
                                        <p:strVal val="visible"/>
                                      </p:to>
                                    </p:set>
                                    <p:animEffect transition="in" filter="checkerboard(across)">
                                      <p:cBhvr>
                                        <p:cTn id="21" dur="500"/>
                                        <p:tgtEl>
                                          <p:spTgt spid="106539"/>
                                        </p:tgtEl>
                                      </p:cBhvr>
                                    </p:animEffect>
                                  </p:childTnLst>
                                </p:cTn>
                              </p:par>
                              <p:par>
                                <p:cTn id="22" presetID="5" presetClass="entr" presetSubtype="10" fill="hold" nodeType="withEffect">
                                  <p:stCondLst>
                                    <p:cond delay="0"/>
                                  </p:stCondLst>
                                  <p:childTnLst>
                                    <p:set>
                                      <p:cBhvr>
                                        <p:cTn id="23" dur="1" fill="hold">
                                          <p:stCondLst>
                                            <p:cond delay="0"/>
                                          </p:stCondLst>
                                        </p:cTn>
                                        <p:tgtEl>
                                          <p:spTgt spid="106504"/>
                                        </p:tgtEl>
                                        <p:attrNameLst>
                                          <p:attrName>style.visibility</p:attrName>
                                        </p:attrNameLst>
                                      </p:cBhvr>
                                      <p:to>
                                        <p:strVal val="visible"/>
                                      </p:to>
                                    </p:set>
                                    <p:animEffect transition="in" filter="checkerboard(across)">
                                      <p:cBhvr>
                                        <p:cTn id="24" dur="500"/>
                                        <p:tgtEl>
                                          <p:spTgt spid="106504"/>
                                        </p:tgtEl>
                                      </p:cBhvr>
                                    </p:animEffect>
                                  </p:childTnLst>
                                </p:cTn>
                              </p:par>
                              <p:par>
                                <p:cTn id="25" presetID="5" presetClass="entr" presetSubtype="10" fill="hold" nodeType="withEffect">
                                  <p:stCondLst>
                                    <p:cond delay="0"/>
                                  </p:stCondLst>
                                  <p:childTnLst>
                                    <p:set>
                                      <p:cBhvr>
                                        <p:cTn id="26" dur="1" fill="hold">
                                          <p:stCondLst>
                                            <p:cond delay="0"/>
                                          </p:stCondLst>
                                        </p:cTn>
                                        <p:tgtEl>
                                          <p:spTgt spid="106506"/>
                                        </p:tgtEl>
                                        <p:attrNameLst>
                                          <p:attrName>style.visibility</p:attrName>
                                        </p:attrNameLst>
                                      </p:cBhvr>
                                      <p:to>
                                        <p:strVal val="visible"/>
                                      </p:to>
                                    </p:set>
                                    <p:animEffect transition="in" filter="checkerboard(across)">
                                      <p:cBhvr>
                                        <p:cTn id="27" dur="500"/>
                                        <p:tgtEl>
                                          <p:spTgt spid="106506"/>
                                        </p:tgtEl>
                                      </p:cBhvr>
                                    </p:animEffect>
                                  </p:childTnLst>
                                </p:cTn>
                              </p:par>
                              <p:par>
                                <p:cTn id="28" presetID="5" presetClass="entr" presetSubtype="10" fill="hold" nodeType="withEffect">
                                  <p:stCondLst>
                                    <p:cond delay="0"/>
                                  </p:stCondLst>
                                  <p:childTnLst>
                                    <p:set>
                                      <p:cBhvr>
                                        <p:cTn id="29" dur="1" fill="hold">
                                          <p:stCondLst>
                                            <p:cond delay="0"/>
                                          </p:stCondLst>
                                        </p:cTn>
                                        <p:tgtEl>
                                          <p:spTgt spid="106531"/>
                                        </p:tgtEl>
                                        <p:attrNameLst>
                                          <p:attrName>style.visibility</p:attrName>
                                        </p:attrNameLst>
                                      </p:cBhvr>
                                      <p:to>
                                        <p:strVal val="visible"/>
                                      </p:to>
                                    </p:set>
                                    <p:animEffect transition="in" filter="checkerboard(across)">
                                      <p:cBhvr>
                                        <p:cTn id="30" dur="500"/>
                                        <p:tgtEl>
                                          <p:spTgt spid="10653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 presetClass="exit" presetSubtype="10" fill="hold" grpId="1" nodeType="clickEffect">
                                  <p:stCondLst>
                                    <p:cond delay="0"/>
                                  </p:stCondLst>
                                  <p:childTnLst>
                                    <p:animEffect transition="out" filter="checkerboard(across)">
                                      <p:cBhvr>
                                        <p:cTn id="34" dur="500"/>
                                        <p:tgtEl>
                                          <p:spTgt spid="106500"/>
                                        </p:tgtEl>
                                      </p:cBhvr>
                                    </p:animEffect>
                                    <p:set>
                                      <p:cBhvr>
                                        <p:cTn id="35" dur="1" fill="hold">
                                          <p:stCondLst>
                                            <p:cond delay="499"/>
                                          </p:stCondLst>
                                        </p:cTn>
                                        <p:tgtEl>
                                          <p:spTgt spid="106500"/>
                                        </p:tgtEl>
                                        <p:attrNameLst>
                                          <p:attrName>style.visibility</p:attrName>
                                        </p:attrNameLst>
                                      </p:cBhvr>
                                      <p:to>
                                        <p:strVal val="hidden"/>
                                      </p:to>
                                    </p:set>
                                  </p:childTnLst>
                                </p:cTn>
                              </p:par>
                              <p:par>
                                <p:cTn id="36" presetID="5" presetClass="exit" presetSubtype="10" fill="hold" nodeType="withEffect">
                                  <p:stCondLst>
                                    <p:cond delay="0"/>
                                  </p:stCondLst>
                                  <p:childTnLst>
                                    <p:animEffect transition="out" filter="checkerboard(across)">
                                      <p:cBhvr>
                                        <p:cTn id="37" dur="500"/>
                                        <p:tgtEl>
                                          <p:spTgt spid="106537"/>
                                        </p:tgtEl>
                                      </p:cBhvr>
                                    </p:animEffect>
                                    <p:set>
                                      <p:cBhvr>
                                        <p:cTn id="38" dur="1" fill="hold">
                                          <p:stCondLst>
                                            <p:cond delay="499"/>
                                          </p:stCondLst>
                                        </p:cTn>
                                        <p:tgtEl>
                                          <p:spTgt spid="106537"/>
                                        </p:tgtEl>
                                        <p:attrNameLst>
                                          <p:attrName>style.visibility</p:attrName>
                                        </p:attrNameLst>
                                      </p:cBhvr>
                                      <p:to>
                                        <p:strVal val="hidden"/>
                                      </p:to>
                                    </p:set>
                                  </p:childTnLst>
                                </p:cTn>
                              </p:par>
                              <p:par>
                                <p:cTn id="39" presetID="5" presetClass="exit" presetSubtype="10" fill="hold" nodeType="withEffect">
                                  <p:stCondLst>
                                    <p:cond delay="0"/>
                                  </p:stCondLst>
                                  <p:childTnLst>
                                    <p:animEffect transition="out" filter="checkerboard(across)">
                                      <p:cBhvr>
                                        <p:cTn id="40" dur="500"/>
                                        <p:tgtEl>
                                          <p:spTgt spid="106535"/>
                                        </p:tgtEl>
                                      </p:cBhvr>
                                    </p:animEffect>
                                    <p:set>
                                      <p:cBhvr>
                                        <p:cTn id="41" dur="1" fill="hold">
                                          <p:stCondLst>
                                            <p:cond delay="499"/>
                                          </p:stCondLst>
                                        </p:cTn>
                                        <p:tgtEl>
                                          <p:spTgt spid="106535"/>
                                        </p:tgtEl>
                                        <p:attrNameLst>
                                          <p:attrName>style.visibility</p:attrName>
                                        </p:attrNameLst>
                                      </p:cBhvr>
                                      <p:to>
                                        <p:strVal val="hidden"/>
                                      </p:to>
                                    </p:set>
                                  </p:childTnLst>
                                </p:cTn>
                              </p:par>
                              <p:par>
                                <p:cTn id="42" presetID="5" presetClass="exit" presetSubtype="10" fill="hold" nodeType="withEffect">
                                  <p:stCondLst>
                                    <p:cond delay="0"/>
                                  </p:stCondLst>
                                  <p:childTnLst>
                                    <p:animEffect transition="out" filter="checkerboard(across)">
                                      <p:cBhvr>
                                        <p:cTn id="43" dur="500"/>
                                        <p:tgtEl>
                                          <p:spTgt spid="106533"/>
                                        </p:tgtEl>
                                      </p:cBhvr>
                                    </p:animEffect>
                                    <p:set>
                                      <p:cBhvr>
                                        <p:cTn id="44" dur="1" fill="hold">
                                          <p:stCondLst>
                                            <p:cond delay="499"/>
                                          </p:stCondLst>
                                        </p:cTn>
                                        <p:tgtEl>
                                          <p:spTgt spid="106533"/>
                                        </p:tgtEl>
                                        <p:attrNameLst>
                                          <p:attrName>style.visibility</p:attrName>
                                        </p:attrNameLst>
                                      </p:cBhvr>
                                      <p:to>
                                        <p:strVal val="hidden"/>
                                      </p:to>
                                    </p:set>
                                  </p:childTnLst>
                                </p:cTn>
                              </p:par>
                              <p:par>
                                <p:cTn id="45" presetID="5" presetClass="exit" presetSubtype="10" fill="hold" nodeType="withEffect">
                                  <p:stCondLst>
                                    <p:cond delay="0"/>
                                  </p:stCondLst>
                                  <p:childTnLst>
                                    <p:animEffect transition="out" filter="checkerboard(across)">
                                      <p:cBhvr>
                                        <p:cTn id="46" dur="500"/>
                                        <p:tgtEl>
                                          <p:spTgt spid="106539"/>
                                        </p:tgtEl>
                                      </p:cBhvr>
                                    </p:animEffect>
                                    <p:set>
                                      <p:cBhvr>
                                        <p:cTn id="47" dur="1" fill="hold">
                                          <p:stCondLst>
                                            <p:cond delay="499"/>
                                          </p:stCondLst>
                                        </p:cTn>
                                        <p:tgtEl>
                                          <p:spTgt spid="106539"/>
                                        </p:tgtEl>
                                        <p:attrNameLst>
                                          <p:attrName>style.visibility</p:attrName>
                                        </p:attrNameLst>
                                      </p:cBhvr>
                                      <p:to>
                                        <p:strVal val="hidden"/>
                                      </p:to>
                                    </p:set>
                                  </p:childTnLst>
                                </p:cTn>
                              </p:par>
                              <p:par>
                                <p:cTn id="48" presetID="5" presetClass="exit" presetSubtype="10" fill="hold" nodeType="withEffect">
                                  <p:stCondLst>
                                    <p:cond delay="0"/>
                                  </p:stCondLst>
                                  <p:childTnLst>
                                    <p:animEffect transition="out" filter="checkerboard(across)">
                                      <p:cBhvr>
                                        <p:cTn id="49" dur="500"/>
                                        <p:tgtEl>
                                          <p:spTgt spid="106504"/>
                                        </p:tgtEl>
                                      </p:cBhvr>
                                    </p:animEffect>
                                    <p:set>
                                      <p:cBhvr>
                                        <p:cTn id="50" dur="1" fill="hold">
                                          <p:stCondLst>
                                            <p:cond delay="499"/>
                                          </p:stCondLst>
                                        </p:cTn>
                                        <p:tgtEl>
                                          <p:spTgt spid="106504"/>
                                        </p:tgtEl>
                                        <p:attrNameLst>
                                          <p:attrName>style.visibility</p:attrName>
                                        </p:attrNameLst>
                                      </p:cBhvr>
                                      <p:to>
                                        <p:strVal val="hidden"/>
                                      </p:to>
                                    </p:set>
                                  </p:childTnLst>
                                </p:cTn>
                              </p:par>
                              <p:par>
                                <p:cTn id="51" presetID="5" presetClass="exit" presetSubtype="10" fill="hold" nodeType="withEffect">
                                  <p:stCondLst>
                                    <p:cond delay="0"/>
                                  </p:stCondLst>
                                  <p:childTnLst>
                                    <p:animEffect transition="out" filter="checkerboard(across)">
                                      <p:cBhvr>
                                        <p:cTn id="52" dur="500"/>
                                        <p:tgtEl>
                                          <p:spTgt spid="106506"/>
                                        </p:tgtEl>
                                      </p:cBhvr>
                                    </p:animEffect>
                                    <p:set>
                                      <p:cBhvr>
                                        <p:cTn id="53" dur="1" fill="hold">
                                          <p:stCondLst>
                                            <p:cond delay="499"/>
                                          </p:stCondLst>
                                        </p:cTn>
                                        <p:tgtEl>
                                          <p:spTgt spid="106506"/>
                                        </p:tgtEl>
                                        <p:attrNameLst>
                                          <p:attrName>style.visibility</p:attrName>
                                        </p:attrNameLst>
                                      </p:cBhvr>
                                      <p:to>
                                        <p:strVal val="hidden"/>
                                      </p:to>
                                    </p:set>
                                  </p:childTnLst>
                                </p:cTn>
                              </p:par>
                              <p:par>
                                <p:cTn id="54" presetID="5" presetClass="exit" presetSubtype="10" fill="hold" nodeType="withEffect">
                                  <p:stCondLst>
                                    <p:cond delay="0"/>
                                  </p:stCondLst>
                                  <p:childTnLst>
                                    <p:animEffect transition="out" filter="checkerboard(across)">
                                      <p:cBhvr>
                                        <p:cTn id="55" dur="500"/>
                                        <p:tgtEl>
                                          <p:spTgt spid="106531"/>
                                        </p:tgtEl>
                                      </p:cBhvr>
                                    </p:animEffect>
                                    <p:set>
                                      <p:cBhvr>
                                        <p:cTn id="56" dur="1" fill="hold">
                                          <p:stCondLst>
                                            <p:cond delay="499"/>
                                          </p:stCondLst>
                                        </p:cTn>
                                        <p:tgtEl>
                                          <p:spTgt spid="1065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p:bldP spid="106500"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idx="4294967295"/>
          </p:nvPr>
        </p:nvSpPr>
        <p:spPr>
          <a:xfrm>
            <a:off x="533400" y="152400"/>
            <a:ext cx="8229600" cy="1143000"/>
          </a:xfrm>
        </p:spPr>
        <p:txBody>
          <a:bodyPr/>
          <a:lstStyle/>
          <a:p>
            <a:pPr eaLnBrk="1" hangingPunct="1"/>
            <a:r>
              <a:rPr lang="en-US" altLang="vi-VN" sz="2800" b="1" i="1">
                <a:latin typeface="Times New Roman" panose="02020603050405020304" pitchFamily="18" charset="0"/>
                <a:cs typeface="Times New Roman" panose="02020603050405020304" pitchFamily="18" charset="0"/>
              </a:rPr>
              <a:t>Rau được sử dụng như thế nào trong bữa ăn hằng ngày ở gia đình em?</a:t>
            </a:r>
          </a:p>
        </p:txBody>
      </p:sp>
      <p:pic>
        <p:nvPicPr>
          <p:cNvPr id="4" name="Picture 2" descr="Rau luoc"/>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1295400"/>
            <a:ext cx="4572000" cy="2284413"/>
          </a:xfrm>
        </p:spPr>
      </p:pic>
      <p:pic>
        <p:nvPicPr>
          <p:cNvPr id="7" name="Picture 4" descr="rau-muong-luo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0672" y="3884881"/>
            <a:ext cx="4114800"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1676400" y="3505200"/>
            <a:ext cx="1143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800" b="1">
                <a:solidFill>
                  <a:srgbClr val="C00000"/>
                </a:solidFill>
                <a:latin typeface="Times New Roman" panose="02020603050405020304" pitchFamily="18" charset="0"/>
                <a:cs typeface="Times New Roman" panose="02020603050405020304" pitchFamily="18" charset="0"/>
              </a:rPr>
              <a:t>Xào</a:t>
            </a:r>
          </a:p>
        </p:txBody>
      </p:sp>
      <p:pic>
        <p:nvPicPr>
          <p:cNvPr id="9" name="Picture 8" descr="http://tbn2.google.com/images?q=tbn:7bwGM6-Wp_Ti7M:http://ngoisao.net/News/Lam-dep/2007/12/3B9C29B2/xlach.jp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876800" y="1295400"/>
            <a:ext cx="4038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5638800" y="3352800"/>
            <a:ext cx="2895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800" b="1">
                <a:solidFill>
                  <a:srgbClr val="C00000"/>
                </a:solidFill>
                <a:latin typeface="Times New Roman" panose="02020603050405020304" pitchFamily="18" charset="0"/>
                <a:cs typeface="Times New Roman" panose="02020603050405020304" pitchFamily="18" charset="0"/>
              </a:rPr>
              <a:t>Rau trộn</a:t>
            </a:r>
          </a:p>
        </p:txBody>
      </p:sp>
      <p:sp>
        <p:nvSpPr>
          <p:cNvPr id="12" name="TextBox 11"/>
          <p:cNvSpPr txBox="1">
            <a:spLocks noChangeArrowheads="1"/>
          </p:cNvSpPr>
          <p:nvPr/>
        </p:nvSpPr>
        <p:spPr bwMode="auto">
          <a:xfrm>
            <a:off x="6400800" y="6313023"/>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800" b="1" dirty="0">
                <a:solidFill>
                  <a:srgbClr val="C00000"/>
                </a:solidFill>
                <a:latin typeface="Times New Roman" panose="02020603050405020304" pitchFamily="18" charset="0"/>
                <a:cs typeface="Times New Roman" panose="02020603050405020304" pitchFamily="18" charset="0"/>
              </a:rPr>
              <a:t>Luộc</a:t>
            </a:r>
          </a:p>
        </p:txBody>
      </p:sp>
      <p:pic>
        <p:nvPicPr>
          <p:cNvPr id="11" name="Picture 10"/>
          <p:cNvPicPr>
            <a:picLocks noChangeAspect="1"/>
          </p:cNvPicPr>
          <p:nvPr/>
        </p:nvPicPr>
        <p:blipFill>
          <a:blip r:embed="rId6"/>
          <a:stretch>
            <a:fillRect/>
          </a:stretch>
        </p:blipFill>
        <p:spPr>
          <a:xfrm>
            <a:off x="520995" y="4114800"/>
            <a:ext cx="2926080" cy="194157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3" name="TextBox 12"/>
          <p:cNvSpPr txBox="1">
            <a:spLocks noChangeArrowheads="1"/>
          </p:cNvSpPr>
          <p:nvPr/>
        </p:nvSpPr>
        <p:spPr bwMode="auto">
          <a:xfrm>
            <a:off x="1524000" y="6238875"/>
            <a:ext cx="1161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800" b="1" dirty="0">
                <a:solidFill>
                  <a:srgbClr val="C00000"/>
                </a:solidFill>
                <a:latin typeface="Times New Roman" panose="02020603050405020304" pitchFamily="18" charset="0"/>
                <a:cs typeface="Times New Roman" panose="02020603050405020304" pitchFamily="18" charset="0"/>
              </a:rPr>
              <a:t>Lẩu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blinds(horizontal)">
                                      <p:cBhvr>
                                        <p:cTn id="18" dur="500"/>
                                        <p:tgtEl>
                                          <p:spTgt spid="8">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linds(horizontal)">
                                      <p:cBhvr>
                                        <p:cTn id="23" dur="500"/>
                                        <p:tgtEl>
                                          <p:spTgt spid="1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linds(horizontal)">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2241</TotalTime>
  <Words>1319</Words>
  <Application>Microsoft Office PowerPoint</Application>
  <PresentationFormat>On-screen Show (4:3)</PresentationFormat>
  <Paragraphs>133</Paragraphs>
  <Slides>30</Slides>
  <Notes>1</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American Typewriter</vt:lpstr>
      <vt:lpstr>Arial</vt:lpstr>
      <vt:lpstr>Calibri</vt:lpstr>
      <vt:lpstr>Calibri Light</vt:lpstr>
      <vt:lpstr>Times New Roman</vt:lpstr>
      <vt:lpstr>VNI-Times</vt:lpstr>
      <vt:lpstr>Wingdings</vt:lpstr>
      <vt:lpstr>Default Design</vt:lpstr>
      <vt:lpstr>1_Office Theme</vt:lpstr>
      <vt:lpstr>PowerPoint Presentation</vt:lpstr>
      <vt:lpstr>KHỞI ĐỘNG</vt:lpstr>
      <vt:lpstr>  Hãy kể tên các loại rau có trong hình ?</vt:lpstr>
      <vt:lpstr>     Kể tên một số loại rau khác mà em biết ?</vt:lpstr>
      <vt:lpstr>Nêu tên các loại hoa có trong hình ?</vt:lpstr>
      <vt:lpstr>Kể thêm một số loại hoa mà em biết ?</vt:lpstr>
      <vt:lpstr>PowerPoint Presentation</vt:lpstr>
      <vt:lpstr>- Gia đình em thường sử dụng những loại rau nào làm thức ăn?</vt:lpstr>
      <vt:lpstr>Rau được sử dụng như thế nào trong bữa ăn hằng ngày ở gia đình em?</vt:lpstr>
      <vt:lpstr> Rau được sử dụng như thế nào trong bữa ăn hằng ngày ở gia đình em?</vt:lpstr>
      <vt:lpstr>PowerPoint Presentation</vt:lpstr>
      <vt:lpstr>PowerPoint Presentation</vt:lpstr>
      <vt:lpstr>PowerPoint Presentation</vt:lpstr>
      <vt:lpstr>Quan sát hình 2 và cho biết hoa thường được sử dụng để làm gì?</vt:lpstr>
      <vt:lpstr>PowerPoint Presentation</vt:lpstr>
      <vt:lpstr>PowerPoint Presentation</vt:lpstr>
      <vt:lpstr>Các em thường tặng hoa cho thầy, cô; cha, mẹ nhân dịp nào?</vt:lpstr>
      <vt:lpstr>Ngoài ra em còn biết hoa được sử dụng để làm gì nữa không?</vt:lpstr>
      <vt:lpstr>PowerPoint Presentation</vt:lpstr>
      <vt:lpstr>PowerPoint Presentation</vt:lpstr>
      <vt:lpstr>Vì sao nên trồng nhiều loại rau và hoa?</vt:lpstr>
      <vt:lpstr>PowerPoint Presentation</vt:lpstr>
      <vt:lpstr>HS trả lời các câu hỏi sau:</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78 DUY TAN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THAIMINH</dc:creator>
  <cp:lastModifiedBy>phuonganhnguyen7040@gmail.com</cp:lastModifiedBy>
  <cp:revision>258</cp:revision>
  <dcterms:created xsi:type="dcterms:W3CDTF">2008-12-20T14:45:40Z</dcterms:created>
  <dcterms:modified xsi:type="dcterms:W3CDTF">2023-07-22T00:16:40Z</dcterms:modified>
</cp:coreProperties>
</file>