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75" r:id="rId2"/>
    <p:sldId id="261" r:id="rId3"/>
    <p:sldId id="276" r:id="rId4"/>
    <p:sldId id="279" r:id="rId5"/>
    <p:sldId id="264" r:id="rId6"/>
    <p:sldId id="280" r:id="rId7"/>
    <p:sldId id="267" r:id="rId8"/>
    <p:sldId id="277" r:id="rId9"/>
    <p:sldId id="278" r:id="rId10"/>
    <p:sldId id="270" r:id="rId11"/>
    <p:sldId id="271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1BC"/>
    <a:srgbClr val="FFD6D8"/>
    <a:srgbClr val="FEEAEA"/>
    <a:srgbClr val="000000"/>
    <a:srgbClr val="B4EFFF"/>
    <a:srgbClr val="F72F98"/>
    <a:srgbClr val="F8526B"/>
    <a:srgbClr val="F78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53" autoAdjust="0"/>
    <p:restoredTop sz="94660"/>
  </p:normalViewPr>
  <p:slideViewPr>
    <p:cSldViewPr snapToGrid="0">
      <p:cViewPr>
        <p:scale>
          <a:sx n="50" d="100"/>
          <a:sy n="50" d="100"/>
        </p:scale>
        <p:origin x="1302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QUÊ HƯƠNG EM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2BE6A57-6C0B-4A18-A1E6-77ABFCD091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65" y="1478407"/>
            <a:ext cx="6096315" cy="526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CE1FEF7C-A608-465F-872F-2E82D0183C7F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8B9286E6-3564-422A-81A0-228AF960DCAF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2E373646-138F-4174-B5DC-CB02BCF86D7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BAFBCB57-75BE-4E7E-AACA-A67F31E6AAA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2B950039-EE59-4687-A35C-612053A19A03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679E8608-4B1D-4040-98D9-863C35FBD356}"/>
              </a:ext>
            </a:extLst>
          </p:cNvPr>
          <p:cNvSpPr/>
          <p:nvPr userDrawn="1"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A80D99-9069-4588-88B1-CEE0DE893D97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17603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758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Picture 4" descr="Cute boy with many gesture expressions Premium Vector">
            <a:extLst>
              <a:ext uri="{FF2B5EF4-FFF2-40B4-BE49-F238E27FC236}">
                <a16:creationId xmlns:a16="http://schemas.microsoft.com/office/drawing/2014/main" id="{FECB7549-B6B1-4DE3-B268-C105DB5FD5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9" t="48412" r="5014" b="3730"/>
          <a:stretch/>
        </p:blipFill>
        <p:spPr bwMode="auto">
          <a:xfrm rot="20822158">
            <a:off x="7159839" y="262618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283016" y="1100807"/>
            <a:ext cx="3929071" cy="481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THỂ 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HIỆN CẢM XÚC CÁ NHÂN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863021" y="323719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9475798" y="1931176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6</a:t>
            </a:r>
          </a:p>
        </p:txBody>
      </p:sp>
      <p:pic>
        <p:nvPicPr>
          <p:cNvPr id="6148" name="Picture 4" descr="Cute boy with many gesture expressions Premium Vector">
            <a:extLst>
              <a:ext uri="{FF2B5EF4-FFF2-40B4-BE49-F238E27FC236}">
                <a16:creationId xmlns:a16="http://schemas.microsoft.com/office/drawing/2014/main" id="{49766EE7-F566-4AFB-A6C3-194958EA4FF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8" r="49435" b="52142"/>
          <a:stretch/>
        </p:blipFill>
        <p:spPr bwMode="auto">
          <a:xfrm rot="20647976">
            <a:off x="2799305" y="436002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6" descr="Garotinha fofa posa com várias expressões Vetor Premium">
            <a:extLst>
              <a:ext uri="{FF2B5EF4-FFF2-40B4-BE49-F238E27FC236}">
                <a16:creationId xmlns:a16="http://schemas.microsoft.com/office/drawing/2014/main" id="{E5D0FBA7-FDA5-4564-BA4F-CBB021929C5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0" t="50410" r="55565" b="-25"/>
          <a:stretch/>
        </p:blipFill>
        <p:spPr bwMode="auto">
          <a:xfrm rot="748466">
            <a:off x="5437268" y="3073859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4" descr="Cute boy with many gesture expressions Premium Vector">
            <a:extLst>
              <a:ext uri="{FF2B5EF4-FFF2-40B4-BE49-F238E27FC236}">
                <a16:creationId xmlns:a16="http://schemas.microsoft.com/office/drawing/2014/main" id="{76E6E9AF-9A99-495C-8DF7-B3F9DCFDD1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4" t="5965" r="27199" b="46177"/>
          <a:stretch/>
        </p:blipFill>
        <p:spPr bwMode="auto">
          <a:xfrm rot="378725">
            <a:off x="6369400" y="4468898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 descr="Garotinha fofa posa com várias expressões Vetor Premium">
            <a:extLst>
              <a:ext uri="{FF2B5EF4-FFF2-40B4-BE49-F238E27FC236}">
                <a16:creationId xmlns:a16="http://schemas.microsoft.com/office/drawing/2014/main" id="{B23D142A-6CDA-4512-B313-CF47EA158C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0" t="1654" r="14615" b="48731"/>
          <a:stretch/>
        </p:blipFill>
        <p:spPr bwMode="auto">
          <a:xfrm>
            <a:off x="4178295" y="4163016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Google Shape;28;p3">
            <a:extLst>
              <a:ext uri="{FF2B5EF4-FFF2-40B4-BE49-F238E27FC236}">
                <a16:creationId xmlns:a16="http://schemas.microsoft.com/office/drawing/2014/main" id="{11279A89-778E-42ED-967F-5333033758C5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1;p3">
            <a:extLst>
              <a:ext uri="{FF2B5EF4-FFF2-40B4-BE49-F238E27FC236}">
                <a16:creationId xmlns:a16="http://schemas.microsoft.com/office/drawing/2014/main" id="{4DF0A3AF-40BE-4357-883E-88B26CDA9236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2;p3">
            <a:extLst>
              <a:ext uri="{FF2B5EF4-FFF2-40B4-BE49-F238E27FC236}">
                <a16:creationId xmlns:a16="http://schemas.microsoft.com/office/drawing/2014/main" id="{6BEA95D6-AE7C-463B-8794-0E678FF5BD6F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33;p3">
            <a:extLst>
              <a:ext uri="{FF2B5EF4-FFF2-40B4-BE49-F238E27FC236}">
                <a16:creationId xmlns:a16="http://schemas.microsoft.com/office/drawing/2014/main" id="{D3481FB4-93ED-4A2F-9694-B65CD39B0D0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36;p3">
            <a:extLst>
              <a:ext uri="{FF2B5EF4-FFF2-40B4-BE49-F238E27FC236}">
                <a16:creationId xmlns:a16="http://schemas.microsoft.com/office/drawing/2014/main" id="{CDBBC38C-DE88-44E8-B2F1-57A5FAB9ECB0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39;p3">
            <a:extLst>
              <a:ext uri="{FF2B5EF4-FFF2-40B4-BE49-F238E27FC236}">
                <a16:creationId xmlns:a16="http://schemas.microsoft.com/office/drawing/2014/main" id="{953DA865-4072-4D81-BA18-791DDF362826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B3C8884-940E-4342-8C64-73674B7D1109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708238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091805B-67E7-429E-A14C-448572DA2248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503532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07969" y="555403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749964" y="921294"/>
            <a:ext cx="33820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TÌM   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KIẾM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SỰ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HỖ TRỢ</a:t>
            </a: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7</a:t>
            </a:r>
          </a:p>
        </p:txBody>
      </p:sp>
      <p:pic>
        <p:nvPicPr>
          <p:cNvPr id="7170" name="Picture 2" descr="Happy cute student kid boy with book Premium Vector">
            <a:extLst>
              <a:ext uri="{FF2B5EF4-FFF2-40B4-BE49-F238E27FC236}">
                <a16:creationId xmlns:a16="http://schemas.microsoft.com/office/drawing/2014/main" id="{E0B3CC3E-8E44-4CAA-BEA7-A57E477BE8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201" y="2185588"/>
            <a:ext cx="4524315" cy="45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23F362A-C07B-4CE2-A439-135B6FDD1EED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94984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94B95B1-1189-4793-8289-D679E108CC8F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811877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group of toy figurines&#10;&#10;Description automatically generated">
            <a:extLst>
              <a:ext uri="{FF2B5EF4-FFF2-40B4-BE49-F238E27FC236}">
                <a16:creationId xmlns:a16="http://schemas.microsoft.com/office/drawing/2014/main" id="{696F7AD1-2B3D-4C92-B691-E24B552EBB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27" y="1729217"/>
            <a:ext cx="6443822" cy="6443822"/>
          </a:xfrm>
          <a:prstGeom prst="rect">
            <a:avLst/>
          </a:prstGeom>
        </p:spPr>
      </p:pic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846083" y="946880"/>
            <a:ext cx="7941895" cy="5228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 TUÂN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THỦ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QUY ĐỊNH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NƠI CÔNG CỘNG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259285" y="323964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5383111" y="4811039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56CEC8-29A0-4771-958B-6C8423EE7BE5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848920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77FE68D-4A6D-4297-A7CB-5588EC000CB0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20738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89FEB59-9F1B-409C-837D-E20FF8DA4D5B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42103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3E994F-4FCF-4A9F-BB15-DF78F9F6B7A0}"/>
              </a:ext>
            </a:extLst>
          </p:cNvPr>
          <p:cNvSpPr txBox="1"/>
          <p:nvPr userDrawn="1"/>
        </p:nvSpPr>
        <p:spPr>
          <a:xfrm>
            <a:off x="3684663" y="6634701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6756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KÍNH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TRỌNG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THẦY GIÁO, CÔ GIÁO VÀ YÊU QUÝ BẠN BÈ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0659454" y="555574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2</a:t>
            </a: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1615A6E5-55AE-4AF3-8171-CF240090A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5966" y="1482254"/>
            <a:ext cx="3929071" cy="392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6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QUÝ TRỌNG THỜI GIAN</a:t>
            </a: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3</a:t>
            </a:r>
          </a:p>
        </p:txBody>
      </p:sp>
      <p:pic>
        <p:nvPicPr>
          <p:cNvPr id="4098" name="Picture 2" descr="Cute children playing at pencil house Premium Vector">
            <a:extLst>
              <a:ext uri="{FF2B5EF4-FFF2-40B4-BE49-F238E27FC236}">
                <a16:creationId xmlns:a16="http://schemas.microsoft.com/office/drawing/2014/main" id="{26AF47D7-F8C3-4710-84DF-FDFCDEF039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220" y="1275121"/>
            <a:ext cx="4328489" cy="550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A8F09454-8788-4190-86FB-DD38471C58D1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7475D6F5-5CC9-4492-88E1-8F3ADE6303ED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5DAD4EC7-8CC9-4988-9B2E-EE5891519296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47CA47C2-FDAD-4CE4-8131-DFCABFC8BA3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314752F8-EF0C-43B8-9AA3-5B5800B38D7C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10E76702-E494-42C2-821E-CFEA1D7FF992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4AAE9D6-32CE-4088-98EA-A98425878F81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22371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61541BB-FAD3-4394-A920-0FA51790377E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29308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NHẬN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SỬA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303213" y="389218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4</a:t>
            </a:r>
          </a:p>
        </p:txBody>
      </p:sp>
      <p:pic>
        <p:nvPicPr>
          <p:cNvPr id="1026" name="Picture 2" descr="IV: 5 biện pháp có thể giúp trẻ biết nghe lời và xây dựng nhân cách vững  vàng khi lớn lên">
            <a:extLst>
              <a:ext uri="{FF2B5EF4-FFF2-40B4-BE49-F238E27FC236}">
                <a16:creationId xmlns:a16="http://schemas.microsoft.com/office/drawing/2014/main" id="{6410E087-DD10-4329-B726-BAB2B3B44F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9" b="98131" l="8219" r="90411">
                        <a14:foregroundMark x1="54110" y1="90966" x2="63242" y2="95327"/>
                        <a14:foregroundMark x1="80594" y1="16199" x2="85388" y2="90966"/>
                        <a14:foregroundMark x1="84932" y1="49221" x2="90411" y2="56075"/>
                        <a14:foregroundMark x1="80822" y1="51713" x2="78311" y2="84424"/>
                        <a14:foregroundMark x1="75799" y1="57944" x2="75799" y2="58255"/>
                        <a14:foregroundMark x1="77854" y1="88474" x2="84703" y2="94081"/>
                        <a14:foregroundMark x1="17288" y1="78816" x2="19635" y2="96573"/>
                        <a14:foregroundMark x1="17247" y1="78505" x2="17288" y2="78816"/>
                        <a14:foregroundMark x1="14612" y1="58567" x2="17247" y2="78505"/>
                        <a14:foregroundMark x1="51142" y1="98131" x2="63242" y2="98442"/>
                        <a14:foregroundMark x1="89726" y1="59190" x2="89726" y2="59502"/>
                        <a14:foregroundMark x1="80822" y1="52025" x2="76941" y2="78505"/>
                        <a14:foregroundMark x1="82192" y1="50467" x2="82192" y2="50467"/>
                        <a14:foregroundMark x1="81735" y1="48910" x2="81735" y2="48910"/>
                        <a14:foregroundMark x1="80594" y1="48910" x2="80594" y2="48910"/>
                        <a14:foregroundMark x1="24201" y1="98131" x2="24201" y2="98131"/>
                        <a14:foregroundMark x1="8219" y1="77570" x2="8219" y2="77570"/>
                        <a14:foregroundMark x1="41553" y1="83801" x2="41553" y2="83801"/>
                        <a14:foregroundMark x1="26941" y1="63240" x2="26941" y2="63240"/>
                        <a14:foregroundMark x1="40411" y1="85047" x2="40411" y2="82866"/>
                        <a14:backgroundMark x1="14612" y1="78505" x2="14612" y2="78505"/>
                        <a14:backgroundMark x1="12557" y1="76947" x2="12557" y2="76947"/>
                        <a14:backgroundMark x1="17123" y1="78816" x2="17123" y2="78816"/>
                        <a14:backgroundMark x1="17580" y1="78816" x2="17580" y2="78816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971" y="2495261"/>
            <a:ext cx="5951836" cy="436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Google Shape;28;p3">
            <a:extLst>
              <a:ext uri="{FF2B5EF4-FFF2-40B4-BE49-F238E27FC236}">
                <a16:creationId xmlns:a16="http://schemas.microsoft.com/office/drawing/2014/main" id="{9A9E6374-6F27-4919-828F-EDB8D36687CA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1;p3">
            <a:extLst>
              <a:ext uri="{FF2B5EF4-FFF2-40B4-BE49-F238E27FC236}">
                <a16:creationId xmlns:a16="http://schemas.microsoft.com/office/drawing/2014/main" id="{08181C7D-9182-4C61-8E2B-2996BEB330D7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2;p3">
            <a:extLst>
              <a:ext uri="{FF2B5EF4-FFF2-40B4-BE49-F238E27FC236}">
                <a16:creationId xmlns:a16="http://schemas.microsoft.com/office/drawing/2014/main" id="{A84F8B0B-AD1E-4180-B7EC-F7275A58B3C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3;p3">
            <a:extLst>
              <a:ext uri="{FF2B5EF4-FFF2-40B4-BE49-F238E27FC236}">
                <a16:creationId xmlns:a16="http://schemas.microsoft.com/office/drawing/2014/main" id="{FA4B92BF-D0D0-45F0-8607-EDCF53D9735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6;p3">
            <a:extLst>
              <a:ext uri="{FF2B5EF4-FFF2-40B4-BE49-F238E27FC236}">
                <a16:creationId xmlns:a16="http://schemas.microsoft.com/office/drawing/2014/main" id="{B0B3D858-9A4A-4251-9AA5-F05D60970416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9;p3">
            <a:extLst>
              <a:ext uri="{FF2B5EF4-FFF2-40B4-BE49-F238E27FC236}">
                <a16:creationId xmlns:a16="http://schemas.microsoft.com/office/drawing/2014/main" id="{E13B4C12-5701-460B-86DE-FEE31944CC33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EF186DA-4F6F-4EB7-B7BF-4A5C7D7582CD}"/>
              </a:ext>
            </a:extLst>
          </p:cNvPr>
          <p:cNvSpPr txBox="1"/>
          <p:nvPr userDrawn="1"/>
        </p:nvSpPr>
        <p:spPr>
          <a:xfrm>
            <a:off x="9027688" y="6604772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750999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4" cy="6522921"/>
            <a:chOff x="262135" y="188414"/>
            <a:chExt cx="8616642" cy="4744301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744301"/>
              <a:chOff x="262135" y="188414"/>
              <a:chExt cx="8616642" cy="4744301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475155" y="4650863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271874" y="387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CC72087-4FA3-4794-934B-D71FADABB6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20528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56798B-C569-4288-8547-D3A8F47EE487}"/>
              </a:ext>
            </a:extLst>
          </p:cNvPr>
          <p:cNvSpPr txBox="1"/>
          <p:nvPr userDrawn="1"/>
        </p:nvSpPr>
        <p:spPr>
          <a:xfrm>
            <a:off x="48280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BẢO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QUẢN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ĐỒ DÙNG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CÁ NHÂN 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GIA ĐÌNH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775BC22-8A81-4B68-82BE-E53C9B004DA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EA8D"/>
              </a:clrFrom>
              <a:clrTo>
                <a:srgbClr val="FFEA8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"/>
          <a:stretch/>
        </p:blipFill>
        <p:spPr bwMode="auto">
          <a:xfrm>
            <a:off x="1796184" y="3292193"/>
            <a:ext cx="535121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F89F3C3-1506-4047-95DD-45D7831B32ED}"/>
              </a:ext>
            </a:extLst>
          </p:cNvPr>
          <p:cNvSpPr txBox="1"/>
          <p:nvPr userDrawn="1"/>
        </p:nvSpPr>
        <p:spPr>
          <a:xfrm>
            <a:off x="6874155" y="6584138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66814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6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4.wdp"/><Relationship Id="rId4" Type="http://schemas.openxmlformats.org/officeDocument/2006/relationships/image" Target="../media/image14.png"/><Relationship Id="rId9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3.wdp"/><Relationship Id="rId7" Type="http://schemas.microsoft.com/office/2007/relationships/hdphoto" Target="../media/hdphoto8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7.wdp"/><Relationship Id="rId4" Type="http://schemas.openxmlformats.org/officeDocument/2006/relationships/image" Target="../media/image17.png"/><Relationship Id="rId9" Type="http://schemas.microsoft.com/office/2007/relationships/hdphoto" Target="../media/hdphoto9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1.wdp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3.wdp"/><Relationship Id="rId7" Type="http://schemas.microsoft.com/office/2007/relationships/hdphoto" Target="../media/hdphoto1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4.wdp"/><Relationship Id="rId4" Type="http://schemas.openxmlformats.org/officeDocument/2006/relationships/image" Target="../media/image26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7.wdp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8C99A1-5BA6-4729-86DA-9D58242C1800}"/>
              </a:ext>
            </a:extLst>
          </p:cNvPr>
          <p:cNvSpPr txBox="1"/>
          <p:nvPr/>
        </p:nvSpPr>
        <p:spPr>
          <a:xfrm>
            <a:off x="217714" y="0"/>
            <a:ext cx="18341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dirty="0">
                <a:solidFill>
                  <a:schemeClr val="accent2"/>
                </a:solidFill>
                <a:latin typeface="+mj-lt"/>
              </a:rPr>
              <a:t>BÀI 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884E68-EC12-4781-9498-C9F25AC4681F}"/>
              </a:ext>
            </a:extLst>
          </p:cNvPr>
          <p:cNvSpPr txBox="1"/>
          <p:nvPr/>
        </p:nvSpPr>
        <p:spPr>
          <a:xfrm>
            <a:off x="649356" y="1120676"/>
            <a:ext cx="77260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7200" dirty="0">
                <a:solidFill>
                  <a:srgbClr val="002060"/>
                </a:solidFill>
                <a:latin typeface="+mj-lt"/>
              </a:rPr>
              <a:t>BẢO QUẢN </a:t>
            </a:r>
          </a:p>
          <a:p>
            <a:pPr algn="ctr"/>
            <a:r>
              <a:rPr lang="vi-VN" sz="7200" dirty="0">
                <a:solidFill>
                  <a:srgbClr val="002060"/>
                </a:solidFill>
                <a:latin typeface="+mj-lt"/>
              </a:rPr>
              <a:t>ĐỒ DÙNG GIA ĐÌNH</a:t>
            </a:r>
          </a:p>
        </p:txBody>
      </p:sp>
    </p:spTree>
    <p:extLst>
      <p:ext uri="{BB962C8B-B14F-4D97-AF65-F5344CB8AC3E}">
        <p14:creationId xmlns:p14="http://schemas.microsoft.com/office/powerpoint/2010/main" val="368854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8A1BE0-E469-4869-8417-DE9B9EC6F2B4}"/>
              </a:ext>
            </a:extLst>
          </p:cNvPr>
          <p:cNvGrpSpPr/>
          <p:nvPr/>
        </p:nvGrpSpPr>
        <p:grpSpPr>
          <a:xfrm>
            <a:off x="537988" y="406680"/>
            <a:ext cx="2677424" cy="1274454"/>
            <a:chOff x="479771" y="4186500"/>
            <a:chExt cx="2677424" cy="12744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A137115-0E6C-4EB8-9AFF-E91DFB9C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771" y="4186500"/>
              <a:ext cx="2677424" cy="127445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733AAB-E5E3-46A1-9F4E-0452DF37F2DF}"/>
                </a:ext>
              </a:extLst>
            </p:cNvPr>
            <p:cNvSpPr txBox="1"/>
            <p:nvPr/>
          </p:nvSpPr>
          <p:spPr>
            <a:xfrm>
              <a:off x="1148949" y="4550361"/>
              <a:ext cx="17972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VẬN DỤNG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8201941-DBEA-4CE6-89D9-5B45349DBF3A}"/>
              </a:ext>
            </a:extLst>
          </p:cNvPr>
          <p:cNvSpPr txBox="1"/>
          <p:nvPr/>
        </p:nvSpPr>
        <p:spPr>
          <a:xfrm>
            <a:off x="3097294" y="508931"/>
            <a:ext cx="87062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0000"/>
                </a:solidFill>
              </a:rPr>
              <a:t>Chia sẻ về những việc em đã và sẽ làm để bảo quản đồ dùng gia đình.</a:t>
            </a:r>
          </a:p>
          <a:p>
            <a:pPr marL="285750" indent="-285750" algn="just"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0000"/>
                </a:solidFill>
              </a:rPr>
              <a:t>Em cùng mọi người trong gia đình thực hiện bảo quản đồ dùng gia đình.</a:t>
            </a:r>
          </a:p>
          <a:p>
            <a:pPr marL="285750" indent="-285750" algn="just"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0000"/>
                </a:solidFill>
              </a:rPr>
              <a:t>Nhắc nhở bạn bè, người thân bảo quản đồ dùng gia đình.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1727DB21-02DD-4C54-BADB-49A181C67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965" y="2455060"/>
            <a:ext cx="7820069" cy="391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98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E72A67-202E-4A3B-91C7-078DA8827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7613" y="490757"/>
            <a:ext cx="9197411" cy="3805825"/>
          </a:xfrm>
          <a:prstGeom prst="rect">
            <a:avLst/>
          </a:prstGeom>
        </p:spPr>
      </p:pic>
      <p:pic>
        <p:nvPicPr>
          <p:cNvPr id="4" name="Picture 2" descr="Free Vector | Happy family cleaning apartment">
            <a:extLst>
              <a:ext uri="{FF2B5EF4-FFF2-40B4-BE49-F238E27FC236}">
                <a16:creationId xmlns:a16="http://schemas.microsoft.com/office/drawing/2014/main" id="{A1A79A93-2E32-4B8E-8409-EB0508383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147" y="2324886"/>
            <a:ext cx="7114016" cy="394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169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89C4AD2-46DF-4322-9806-A3ACA214062A}"/>
              </a:ext>
            </a:extLst>
          </p:cNvPr>
          <p:cNvGrpSpPr/>
          <p:nvPr/>
        </p:nvGrpSpPr>
        <p:grpSpPr>
          <a:xfrm>
            <a:off x="500062" y="381715"/>
            <a:ext cx="2886686" cy="975278"/>
            <a:chOff x="500062" y="381715"/>
            <a:chExt cx="2886686" cy="97527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184F5B-7CAC-4B80-B156-8C694C9E3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414956-4A62-4264-A537-DD96800310E3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13E5CB7-CCA8-49AC-82E1-91E974A42880}"/>
              </a:ext>
            </a:extLst>
          </p:cNvPr>
          <p:cNvSpPr txBox="1"/>
          <p:nvPr/>
        </p:nvSpPr>
        <p:spPr>
          <a:xfrm>
            <a:off x="676244" y="1480683"/>
            <a:ext cx="7013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00B050"/>
                </a:solidFill>
                <a:latin typeface="+mj-lt"/>
              </a:rPr>
              <a:t>HÁT BÀI HÁT “CÁI QUẠT MÁY”</a:t>
            </a:r>
          </a:p>
        </p:txBody>
      </p:sp>
      <p:pic>
        <p:nvPicPr>
          <p:cNvPr id="3" name="Cái Quạt Máy - Bé Bào Ngư - Nhạc Thiếu Nhi Vui Nhộn">
            <a:hlinkClick r:id="" action="ppaction://media"/>
            <a:extLst>
              <a:ext uri="{FF2B5EF4-FFF2-40B4-BE49-F238E27FC236}">
                <a16:creationId xmlns:a16="http://schemas.microsoft.com/office/drawing/2014/main" id="{A16687B1-5BC7-40D6-A88E-69A4D500F3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48076" y="639505"/>
            <a:ext cx="3708176" cy="208584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64632A6-4EBF-4FF5-A91C-B78CFC4FEB3A}"/>
              </a:ext>
            </a:extLst>
          </p:cNvPr>
          <p:cNvSpPr txBox="1"/>
          <p:nvPr/>
        </p:nvSpPr>
        <p:spPr>
          <a:xfrm flipH="1">
            <a:off x="676244" y="2312259"/>
            <a:ext cx="8389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Kể tên những đồ dùng gia đình mà em biết.</a:t>
            </a:r>
          </a:p>
        </p:txBody>
      </p:sp>
      <p:pic>
        <p:nvPicPr>
          <p:cNvPr id="20" name="Picture 2" descr="Premium Vector | Home appliances, set of household electronics on white,  cartoon style illustration">
            <a:extLst>
              <a:ext uri="{FF2B5EF4-FFF2-40B4-BE49-F238E27FC236}">
                <a16:creationId xmlns:a16="http://schemas.microsoft.com/office/drawing/2014/main" id="{1D805125-E9CF-4608-8B22-2CAD4174AF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76" b="49025"/>
          <a:stretch/>
        </p:blipFill>
        <p:spPr bwMode="auto">
          <a:xfrm>
            <a:off x="992323" y="2822016"/>
            <a:ext cx="1648075" cy="3461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Premium Vector | Home appliances, set of household electronics on white,  cartoon style illustration">
            <a:extLst>
              <a:ext uri="{FF2B5EF4-FFF2-40B4-BE49-F238E27FC236}">
                <a16:creationId xmlns:a16="http://schemas.microsoft.com/office/drawing/2014/main" id="{4DE3B9C0-06D0-4BBC-90EA-F2AFB9D4FE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96" t="50859" r="78372" b="-1834"/>
          <a:stretch/>
        </p:blipFill>
        <p:spPr bwMode="auto">
          <a:xfrm>
            <a:off x="2895195" y="3026778"/>
            <a:ext cx="1648075" cy="3461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remium Vector | Home appliances, set of household electronics on white,  cartoon style illustration">
            <a:extLst>
              <a:ext uri="{FF2B5EF4-FFF2-40B4-BE49-F238E27FC236}">
                <a16:creationId xmlns:a16="http://schemas.microsoft.com/office/drawing/2014/main" id="{BF04513F-F937-4FB7-8D3D-1C4BBC1648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42" t="61875" r="278" b="653"/>
          <a:stretch/>
        </p:blipFill>
        <p:spPr bwMode="auto">
          <a:xfrm>
            <a:off x="4871062" y="3003629"/>
            <a:ext cx="3029902" cy="310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Premium Vector | Home appliances, set of household electronics on white,  cartoon style illustration">
            <a:extLst>
              <a:ext uri="{FF2B5EF4-FFF2-40B4-BE49-F238E27FC236}">
                <a16:creationId xmlns:a16="http://schemas.microsoft.com/office/drawing/2014/main" id="{E86A06CA-3256-44DA-8656-D1F9BFB0F6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6" t="36175" r="37101" b="33854"/>
          <a:stretch/>
        </p:blipFill>
        <p:spPr bwMode="auto">
          <a:xfrm>
            <a:off x="8556547" y="2999883"/>
            <a:ext cx="2407807" cy="310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59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repeatCount="indefinit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3" grpId="0"/>
      <p:bldP spid="13" grpId="1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569825" y="401248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C025334-9B63-44D3-957B-00AB8843D486}"/>
              </a:ext>
            </a:extLst>
          </p:cNvPr>
          <p:cNvSpPr txBox="1"/>
          <p:nvPr/>
        </p:nvSpPr>
        <p:spPr>
          <a:xfrm>
            <a:off x="3507298" y="636187"/>
            <a:ext cx="76139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B050"/>
                </a:solidFill>
              </a:rPr>
              <a:t>Em hãy nhận xét việc bảo quản đồ dùng gia đình của các bạn dưới đây: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D4EE0A-071F-4AB5-947B-281E2625F332}"/>
              </a:ext>
            </a:extLst>
          </p:cNvPr>
          <p:cNvSpPr txBox="1"/>
          <p:nvPr/>
        </p:nvSpPr>
        <p:spPr>
          <a:xfrm>
            <a:off x="672147" y="4770687"/>
            <a:ext cx="2539854" cy="1323439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000" i="1" dirty="0">
                <a:solidFill>
                  <a:srgbClr val="000000"/>
                </a:solidFill>
              </a:rPr>
              <a:t>Bạn nhỏ lau dọn nhà bếp sạch sẽ, đồ dùng sắp xếp ngăn nắp trên tủ.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2A40EE-BC98-4C2A-A746-E167416C60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50000"/>
          <a:stretch/>
        </p:blipFill>
        <p:spPr>
          <a:xfrm>
            <a:off x="540003" y="1800803"/>
            <a:ext cx="2686956" cy="28682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A85A87-DC0B-4229-8C49-AD25C590FA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15440" y="1800802"/>
            <a:ext cx="2554091" cy="28682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6AE5104-1E47-49D8-BDCE-AFC7045BFF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0408" r="203"/>
          <a:stretch/>
        </p:blipFill>
        <p:spPr>
          <a:xfrm>
            <a:off x="3427721" y="2268302"/>
            <a:ext cx="2686957" cy="28682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D05CED-5066-4DB6-99DB-8687E1D35C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5973" y="2268302"/>
            <a:ext cx="2591700" cy="286828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281541A-BF4C-48C9-8C83-50F4DAAEAD08}"/>
              </a:ext>
            </a:extLst>
          </p:cNvPr>
          <p:cNvSpPr txBox="1"/>
          <p:nvPr/>
        </p:nvSpPr>
        <p:spPr>
          <a:xfrm>
            <a:off x="3544299" y="5152875"/>
            <a:ext cx="2539854" cy="10156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000" i="1" dirty="0">
                <a:solidFill>
                  <a:srgbClr val="000000"/>
                </a:solidFill>
              </a:rPr>
              <a:t>Bạn nhỏ giúp bố mẹ gấp gọn quần áo, chăn màn vào tủ đồ.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6FC9EB-56A6-46E7-99F5-C4FB196BD8E1}"/>
              </a:ext>
            </a:extLst>
          </p:cNvPr>
          <p:cNvSpPr txBox="1"/>
          <p:nvPr/>
        </p:nvSpPr>
        <p:spPr>
          <a:xfrm>
            <a:off x="6330398" y="4770687"/>
            <a:ext cx="2539854" cy="10156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000" i="1" dirty="0">
                <a:solidFill>
                  <a:srgbClr val="000000"/>
                </a:solidFill>
              </a:rPr>
              <a:t>Bạn nhỏ lấy đồ trong tủ lạnh nhưng quên đóng cửa tủ.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B810D1-AF9D-4F56-94B6-90B70E94B43E}"/>
              </a:ext>
            </a:extLst>
          </p:cNvPr>
          <p:cNvSpPr txBox="1"/>
          <p:nvPr/>
        </p:nvSpPr>
        <p:spPr>
          <a:xfrm>
            <a:off x="9085972" y="5152875"/>
            <a:ext cx="2591701" cy="10156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000" i="1" dirty="0">
                <a:solidFill>
                  <a:srgbClr val="000000"/>
                </a:solidFill>
              </a:rPr>
              <a:t>Cả nhà đang vệ sinh các đồ dùng trong gia đình.</a:t>
            </a:r>
          </a:p>
        </p:txBody>
      </p:sp>
    </p:spTree>
    <p:extLst>
      <p:ext uri="{BB962C8B-B14F-4D97-AF65-F5344CB8AC3E}">
        <p14:creationId xmlns:p14="http://schemas.microsoft.com/office/powerpoint/2010/main" val="144548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 animBg="1"/>
      <p:bldP spid="23" grpId="0" animBg="1"/>
      <p:bldP spid="24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569825" y="401248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C025334-9B63-44D3-957B-00AB8843D486}"/>
              </a:ext>
            </a:extLst>
          </p:cNvPr>
          <p:cNvSpPr txBox="1"/>
          <p:nvPr/>
        </p:nvSpPr>
        <p:spPr>
          <a:xfrm>
            <a:off x="3507298" y="636187"/>
            <a:ext cx="76139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B050"/>
                </a:solidFill>
              </a:rPr>
              <a:t>Em hãy nhận xét việc bảo quản đồ dùng gia đình của các bạn dưới đây: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D4EE0A-071F-4AB5-947B-281E2625F332}"/>
              </a:ext>
            </a:extLst>
          </p:cNvPr>
          <p:cNvSpPr txBox="1"/>
          <p:nvPr/>
        </p:nvSpPr>
        <p:spPr>
          <a:xfrm>
            <a:off x="1034552" y="4623210"/>
            <a:ext cx="2227769" cy="163121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000" i="1" dirty="0">
                <a:solidFill>
                  <a:srgbClr val="000000"/>
                </a:solidFill>
              </a:rPr>
              <a:t>Bạn nhỏ lau dọn bồn rửa mặt, sử dụng găng tay và bình xịt cẩn thận, sạch sẽ.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81541A-BF4C-48C9-8C83-50F4DAAEAD08}"/>
              </a:ext>
            </a:extLst>
          </p:cNvPr>
          <p:cNvSpPr txBox="1"/>
          <p:nvPr/>
        </p:nvSpPr>
        <p:spPr>
          <a:xfrm>
            <a:off x="3754639" y="4623210"/>
            <a:ext cx="2227770" cy="10156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000" i="1" dirty="0">
                <a:solidFill>
                  <a:srgbClr val="000000"/>
                </a:solidFill>
              </a:rPr>
              <a:t>Hai anh em đùa nghịch, nhảy nhót lên bàn ghế.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81B4FF-F0F8-471E-852E-1DAF161EE1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6911" y="1751289"/>
            <a:ext cx="2503052" cy="2783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DC7682-FE86-4D89-9CD4-97BBB47B5F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12433" y="1751289"/>
            <a:ext cx="2512182" cy="2783355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AAC1B315-DF14-4B55-A879-5F0A7C6B5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6221325" y="1751289"/>
            <a:ext cx="860399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5C6C4A-9259-4260-9BEA-904CA001F7C8}"/>
              </a:ext>
            </a:extLst>
          </p:cNvPr>
          <p:cNvSpPr txBox="1"/>
          <p:nvPr/>
        </p:nvSpPr>
        <p:spPr>
          <a:xfrm flipH="1">
            <a:off x="7081723" y="1926551"/>
            <a:ext cx="4213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Theo em, việc bảo quản đồ dùng gia đình có lợi ích gì?</a:t>
            </a:r>
          </a:p>
        </p:txBody>
      </p:sp>
      <p:sp>
        <p:nvSpPr>
          <p:cNvPr id="20" name="Scroll: Horizontal 19">
            <a:extLst>
              <a:ext uri="{FF2B5EF4-FFF2-40B4-BE49-F238E27FC236}">
                <a16:creationId xmlns:a16="http://schemas.microsoft.com/office/drawing/2014/main" id="{5447024E-D15C-4542-92F0-AC004DC2FD4F}"/>
              </a:ext>
            </a:extLst>
          </p:cNvPr>
          <p:cNvSpPr/>
          <p:nvPr/>
        </p:nvSpPr>
        <p:spPr>
          <a:xfrm>
            <a:off x="6415076" y="2511538"/>
            <a:ext cx="5029209" cy="2973152"/>
          </a:xfrm>
          <a:prstGeom prst="horizontalScroll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FF0000"/>
                </a:solidFill>
              </a:rPr>
              <a:t>Bảo quản đồ dùng gia đình giúp đồ dùng gia đình luôn sạch sẽ, bền đẹp, sử dụng bền lâu; rèn luyện tính ngăn nắp, gọn gàng và ý thức trách nhiệm trong cuộc sống.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33964A-8F58-436A-B72B-A5696F60FF4A}"/>
              </a:ext>
            </a:extLst>
          </p:cNvPr>
          <p:cNvSpPr txBox="1"/>
          <p:nvPr/>
        </p:nvSpPr>
        <p:spPr>
          <a:xfrm flipH="1">
            <a:off x="6883628" y="5278436"/>
            <a:ext cx="46095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Kể thêm những việc cần làm để bảo quản đồ dùng gia đình.</a:t>
            </a:r>
          </a:p>
        </p:txBody>
      </p:sp>
    </p:spTree>
    <p:extLst>
      <p:ext uri="{BB962C8B-B14F-4D97-AF65-F5344CB8AC3E}">
        <p14:creationId xmlns:p14="http://schemas.microsoft.com/office/powerpoint/2010/main" val="297356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17" grpId="0"/>
      <p:bldP spid="20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80F03F5-4E5D-4F02-AFAA-17789A2E0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987" y="1724588"/>
            <a:ext cx="4954012" cy="34327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58B421-4368-489B-A1FE-5AC05F3075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4068" y="1668469"/>
            <a:ext cx="4531637" cy="335206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665162" y="435862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3939812" y="517218"/>
            <a:ext cx="7829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Em đồng tình hoặc không đồng tình với việc làm nào? Vì sao?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42475C-54B8-4444-982E-F2767B8E8214}"/>
              </a:ext>
            </a:extLst>
          </p:cNvPr>
          <p:cNvGrpSpPr/>
          <p:nvPr/>
        </p:nvGrpSpPr>
        <p:grpSpPr>
          <a:xfrm>
            <a:off x="6134706" y="5090522"/>
            <a:ext cx="5193303" cy="1384995"/>
            <a:chOff x="5909505" y="1960436"/>
            <a:chExt cx="5041341" cy="1384995"/>
          </a:xfrm>
        </p:grpSpPr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E910EC3C-D02B-4722-B030-B9942EC53DF7}"/>
                </a:ext>
              </a:extLst>
            </p:cNvPr>
            <p:cNvSpPr/>
            <p:nvPr/>
          </p:nvSpPr>
          <p:spPr>
            <a:xfrm>
              <a:off x="5909505" y="1965989"/>
              <a:ext cx="504000" cy="504000"/>
            </a:xfrm>
            <a:prstGeom prst="diamond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1" dirty="0">
                  <a:solidFill>
                    <a:schemeClr val="bg2"/>
                  </a:solidFill>
                </a:rPr>
                <a:t>2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11053F-8523-4387-A5BE-23BE0CB00B1B}"/>
                </a:ext>
              </a:extLst>
            </p:cNvPr>
            <p:cNvSpPr txBox="1"/>
            <p:nvPr/>
          </p:nvSpPr>
          <p:spPr>
            <a:xfrm>
              <a:off x="6373330" y="1960436"/>
              <a:ext cx="457751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800" i="1" dirty="0">
                  <a:solidFill>
                    <a:schemeClr val="bg2"/>
                  </a:solidFill>
                </a:rPr>
                <a:t>Mặc dù phòng bật điều hòa nhưng Hoa thường không đóng cửa khi ra, vào.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2AC1C72-4A7D-4155-8B3D-300FD1B102F4}"/>
              </a:ext>
            </a:extLst>
          </p:cNvPr>
          <p:cNvGrpSpPr/>
          <p:nvPr/>
        </p:nvGrpSpPr>
        <p:grpSpPr>
          <a:xfrm>
            <a:off x="1006660" y="5103662"/>
            <a:ext cx="4954011" cy="954107"/>
            <a:chOff x="517095" y="4755128"/>
            <a:chExt cx="4950790" cy="806423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77284C74-C0DE-4181-9E9F-DFE8182D4C5C}"/>
                </a:ext>
              </a:extLst>
            </p:cNvPr>
            <p:cNvSpPr/>
            <p:nvPr/>
          </p:nvSpPr>
          <p:spPr>
            <a:xfrm>
              <a:off x="517095" y="4760681"/>
              <a:ext cx="504000" cy="504000"/>
            </a:xfrm>
            <a:prstGeom prst="diamond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1" dirty="0">
                  <a:solidFill>
                    <a:schemeClr val="bg2"/>
                  </a:solidFill>
                </a:rPr>
                <a:t>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D78A406-0B86-4B1C-A554-A67F54E753F6}"/>
                </a:ext>
              </a:extLst>
            </p:cNvPr>
            <p:cNvSpPr txBox="1"/>
            <p:nvPr/>
          </p:nvSpPr>
          <p:spPr>
            <a:xfrm>
              <a:off x="980920" y="4755128"/>
              <a:ext cx="4486965" cy="806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800" i="1" dirty="0">
                  <a:solidFill>
                    <a:schemeClr val="bg2"/>
                  </a:solidFill>
                </a:rPr>
                <a:t>Cuối tuần, Minh thường cùng mẹ lau dọn nhà cửa.</a:t>
              </a:r>
            </a:p>
          </p:txBody>
        </p:sp>
      </p:grpSp>
      <p:pic>
        <p:nvPicPr>
          <p:cNvPr id="10" name="Picture 2" descr="Tick and cross cartoon Royalty Free Vector Image">
            <a:extLst>
              <a:ext uri="{FF2B5EF4-FFF2-40B4-BE49-F238E27FC236}">
                <a16:creationId xmlns:a16="http://schemas.microsoft.com/office/drawing/2014/main" id="{6939C262-4963-4844-B03E-D6D9774E16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06"/>
          <a:stretch/>
        </p:blipFill>
        <p:spPr bwMode="auto">
          <a:xfrm flipH="1">
            <a:off x="473354" y="1754338"/>
            <a:ext cx="1485879" cy="2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ick and cross cartoon Royalty Free Vector Image">
            <a:extLst>
              <a:ext uri="{FF2B5EF4-FFF2-40B4-BE49-F238E27FC236}">
                <a16:creationId xmlns:a16="http://schemas.microsoft.com/office/drawing/2014/main" id="{BA3B5CF3-4F58-47F3-8D0D-71DC4F6A9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5" r="-5519"/>
          <a:stretch/>
        </p:blipFill>
        <p:spPr bwMode="auto">
          <a:xfrm>
            <a:off x="10232765" y="1402171"/>
            <a:ext cx="1485879" cy="2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66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3689F18-3EDA-4FDD-854F-CE198A1EDE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4719" y="1751245"/>
            <a:ext cx="5057427" cy="32677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8905EC-59A8-43C8-BE90-6C50877E30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32330" y="1761925"/>
            <a:ext cx="4636768" cy="326774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665162" y="435862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3939812" y="517218"/>
            <a:ext cx="7829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Em đồng tình hoặc không đồng tình với việc làm nào? Vì sao?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42475C-54B8-4444-982E-F2767B8E8214}"/>
              </a:ext>
            </a:extLst>
          </p:cNvPr>
          <p:cNvGrpSpPr/>
          <p:nvPr/>
        </p:nvGrpSpPr>
        <p:grpSpPr>
          <a:xfrm>
            <a:off x="6134706" y="5090522"/>
            <a:ext cx="4754210" cy="954107"/>
            <a:chOff x="5909505" y="1960436"/>
            <a:chExt cx="4615096" cy="954107"/>
          </a:xfrm>
        </p:grpSpPr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E910EC3C-D02B-4722-B030-B9942EC53DF7}"/>
                </a:ext>
              </a:extLst>
            </p:cNvPr>
            <p:cNvSpPr/>
            <p:nvPr/>
          </p:nvSpPr>
          <p:spPr>
            <a:xfrm>
              <a:off x="5909505" y="1965989"/>
              <a:ext cx="504000" cy="504000"/>
            </a:xfrm>
            <a:prstGeom prst="diamond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1" dirty="0">
                  <a:solidFill>
                    <a:schemeClr val="bg2"/>
                  </a:solidFill>
                </a:rPr>
                <a:t>4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11053F-8523-4387-A5BE-23BE0CB00B1B}"/>
                </a:ext>
              </a:extLst>
            </p:cNvPr>
            <p:cNvSpPr txBox="1"/>
            <p:nvPr/>
          </p:nvSpPr>
          <p:spPr>
            <a:xfrm>
              <a:off x="6373331" y="1960436"/>
              <a:ext cx="415127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800" i="1" dirty="0">
                  <a:solidFill>
                    <a:schemeClr val="bg2"/>
                  </a:solidFill>
                </a:rPr>
                <a:t>Hùng thường lau xe đạp giúp mẹ.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2AC1C72-4A7D-4155-8B3D-300FD1B102F4}"/>
              </a:ext>
            </a:extLst>
          </p:cNvPr>
          <p:cNvGrpSpPr/>
          <p:nvPr/>
        </p:nvGrpSpPr>
        <p:grpSpPr>
          <a:xfrm>
            <a:off x="1006660" y="5103662"/>
            <a:ext cx="4954011" cy="954107"/>
            <a:chOff x="517095" y="4755128"/>
            <a:chExt cx="4950790" cy="806423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77284C74-C0DE-4181-9E9F-DFE8182D4C5C}"/>
                </a:ext>
              </a:extLst>
            </p:cNvPr>
            <p:cNvSpPr/>
            <p:nvPr/>
          </p:nvSpPr>
          <p:spPr>
            <a:xfrm>
              <a:off x="517095" y="4760681"/>
              <a:ext cx="504000" cy="504000"/>
            </a:xfrm>
            <a:prstGeom prst="diamond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1" dirty="0">
                  <a:solidFill>
                    <a:schemeClr val="bg2"/>
                  </a:solidFill>
                </a:rPr>
                <a:t>3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D78A406-0B86-4B1C-A554-A67F54E753F6}"/>
                </a:ext>
              </a:extLst>
            </p:cNvPr>
            <p:cNvSpPr txBox="1"/>
            <p:nvPr/>
          </p:nvSpPr>
          <p:spPr>
            <a:xfrm>
              <a:off x="980920" y="4755128"/>
              <a:ext cx="4486965" cy="806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800" i="1" dirty="0">
                  <a:solidFill>
                    <a:schemeClr val="bg2"/>
                  </a:solidFill>
                </a:rPr>
                <a:t>Chị em Lan hay dùng gối để chơi đùa.</a:t>
              </a:r>
            </a:p>
          </p:txBody>
        </p:sp>
      </p:grpSp>
      <p:pic>
        <p:nvPicPr>
          <p:cNvPr id="10" name="Picture 2" descr="Tick and cross cartoon Royalty Free Vector Image">
            <a:extLst>
              <a:ext uri="{FF2B5EF4-FFF2-40B4-BE49-F238E27FC236}">
                <a16:creationId xmlns:a16="http://schemas.microsoft.com/office/drawing/2014/main" id="{6939C262-4963-4844-B03E-D6D9774E16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06"/>
          <a:stretch/>
        </p:blipFill>
        <p:spPr bwMode="auto">
          <a:xfrm flipH="1">
            <a:off x="9938073" y="1537696"/>
            <a:ext cx="1485879" cy="2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ick and cross cartoon Royalty Free Vector Image">
            <a:extLst>
              <a:ext uri="{FF2B5EF4-FFF2-40B4-BE49-F238E27FC236}">
                <a16:creationId xmlns:a16="http://schemas.microsoft.com/office/drawing/2014/main" id="{BA3B5CF3-4F58-47F3-8D0D-71DC4F6A9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5" r="-5519"/>
          <a:stretch/>
        </p:blipFill>
        <p:spPr bwMode="auto">
          <a:xfrm>
            <a:off x="768048" y="1486849"/>
            <a:ext cx="1485879" cy="2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11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3627A-411B-4140-901A-73F2E213C983}"/>
              </a:ext>
            </a:extLst>
          </p:cNvPr>
          <p:cNvGrpSpPr/>
          <p:nvPr/>
        </p:nvGrpSpPr>
        <p:grpSpPr>
          <a:xfrm>
            <a:off x="534534" y="435862"/>
            <a:ext cx="2816950" cy="1288726"/>
            <a:chOff x="500062" y="2851475"/>
            <a:chExt cx="2816950" cy="12887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4FE52A-E406-40AA-AA2E-FD6561778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54522F-4EFB-4663-A009-25897224B093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3939812" y="517218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Đưa ra lời khuyên cho bạn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44251C-2490-4101-A275-7207D033D7D0}"/>
              </a:ext>
            </a:extLst>
          </p:cNvPr>
          <p:cNvSpPr txBox="1"/>
          <p:nvPr/>
        </p:nvSpPr>
        <p:spPr>
          <a:xfrm>
            <a:off x="5665605" y="5310615"/>
            <a:ext cx="6039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Chi thường tắt, mở ti vi liên tục.</a:t>
            </a:r>
          </a:p>
        </p:txBody>
      </p:sp>
      <p:pic>
        <p:nvPicPr>
          <p:cNvPr id="2050" name="Picture 2" descr="Happy cute boy study with smile Premium Vector">
            <a:extLst>
              <a:ext uri="{FF2B5EF4-FFF2-40B4-BE49-F238E27FC236}">
                <a16:creationId xmlns:a16="http://schemas.microsoft.com/office/drawing/2014/main" id="{E048FE43-7F65-4A96-A28F-C9E031BDD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23" y="4161435"/>
            <a:ext cx="2458992" cy="245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CB61F0E4-3B0D-4991-8C07-3278D721A9F7}"/>
              </a:ext>
            </a:extLst>
          </p:cNvPr>
          <p:cNvGrpSpPr/>
          <p:nvPr/>
        </p:nvGrpSpPr>
        <p:grpSpPr>
          <a:xfrm>
            <a:off x="1071583" y="1845260"/>
            <a:ext cx="4443256" cy="2610143"/>
            <a:chOff x="7074021" y="1743552"/>
            <a:chExt cx="4443256" cy="2610143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3F5959CC-F16C-448F-BB71-53834670DE95}"/>
                </a:ext>
              </a:extLst>
            </p:cNvPr>
            <p:cNvSpPr/>
            <p:nvPr/>
          </p:nvSpPr>
          <p:spPr>
            <a:xfrm>
              <a:off x="7074021" y="1743552"/>
              <a:ext cx="4443256" cy="2610143"/>
            </a:xfrm>
            <a:prstGeom prst="wedgeEllipseCallout">
              <a:avLst>
                <a:gd name="adj1" fmla="val -22590"/>
                <a:gd name="adj2" fmla="val 64091"/>
              </a:avLst>
            </a:prstGeom>
            <a:solidFill>
              <a:schemeClr val="accent2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solidFill>
                  <a:srgbClr val="FF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CC7052-6D8E-48E9-9F48-B8F409ADD79B}"/>
                </a:ext>
              </a:extLst>
            </p:cNvPr>
            <p:cNvSpPr/>
            <p:nvPr/>
          </p:nvSpPr>
          <p:spPr>
            <a:xfrm>
              <a:off x="7433550" y="2198696"/>
              <a:ext cx="3724198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800" dirty="0">
                  <a:solidFill>
                    <a:srgbClr val="FF0000"/>
                  </a:solidFill>
                </a:rPr>
                <a:t>Cậu không nên tắt, mở ti vi liên tục như vậy vì sẽ dễ làm ti vi bị hỏng đấy!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4BE6F59-CF0F-411D-A0FC-C1729420BEB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70189" y="1044309"/>
            <a:ext cx="6634856" cy="432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1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3627A-411B-4140-901A-73F2E213C983}"/>
              </a:ext>
            </a:extLst>
          </p:cNvPr>
          <p:cNvGrpSpPr/>
          <p:nvPr/>
        </p:nvGrpSpPr>
        <p:grpSpPr>
          <a:xfrm>
            <a:off x="534534" y="435862"/>
            <a:ext cx="2816950" cy="1288726"/>
            <a:chOff x="500062" y="2851475"/>
            <a:chExt cx="2816950" cy="12887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4FE52A-E406-40AA-AA2E-FD6561778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54522F-4EFB-4663-A009-25897224B093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3939812" y="517218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Đưa ra lời khuyên cho bạn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44251C-2490-4101-A275-7207D033D7D0}"/>
              </a:ext>
            </a:extLst>
          </p:cNvPr>
          <p:cNvSpPr txBox="1"/>
          <p:nvPr/>
        </p:nvSpPr>
        <p:spPr>
          <a:xfrm>
            <a:off x="5592250" y="5556111"/>
            <a:ext cx="6039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Hai chị em Nga dùng bút vẽ lên ghế.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B61F0E4-3B0D-4991-8C07-3278D721A9F7}"/>
              </a:ext>
            </a:extLst>
          </p:cNvPr>
          <p:cNvGrpSpPr/>
          <p:nvPr/>
        </p:nvGrpSpPr>
        <p:grpSpPr>
          <a:xfrm>
            <a:off x="1071583" y="1845260"/>
            <a:ext cx="4443256" cy="2610143"/>
            <a:chOff x="7074021" y="1743552"/>
            <a:chExt cx="4443256" cy="2610143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3F5959CC-F16C-448F-BB71-53834670DE95}"/>
                </a:ext>
              </a:extLst>
            </p:cNvPr>
            <p:cNvSpPr/>
            <p:nvPr/>
          </p:nvSpPr>
          <p:spPr>
            <a:xfrm>
              <a:off x="7074021" y="1743552"/>
              <a:ext cx="4443256" cy="2610143"/>
            </a:xfrm>
            <a:prstGeom prst="wedgeEllipseCallout">
              <a:avLst>
                <a:gd name="adj1" fmla="val -22590"/>
                <a:gd name="adj2" fmla="val 64091"/>
              </a:avLst>
            </a:prstGeom>
            <a:solidFill>
              <a:schemeClr val="accent2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solidFill>
                  <a:srgbClr val="FF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CC7052-6D8E-48E9-9F48-B8F409ADD79B}"/>
                </a:ext>
              </a:extLst>
            </p:cNvPr>
            <p:cNvSpPr/>
            <p:nvPr/>
          </p:nvSpPr>
          <p:spPr>
            <a:xfrm>
              <a:off x="7415638" y="1988150"/>
              <a:ext cx="3724198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800" dirty="0">
                  <a:solidFill>
                    <a:srgbClr val="FF0000"/>
                  </a:solidFill>
                </a:rPr>
                <a:t>Các cậu không nên vẽ lên ghế như vậy vì sẽ làm ghế bị bẩn, mẹ sẽ không giặt sạch được đâu!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CC9B223-740C-4002-88B0-5F8346C14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46" y="4211333"/>
            <a:ext cx="2415508" cy="241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B3E36EB-56C6-4E28-8638-34C20EF20B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2250" y="1355214"/>
            <a:ext cx="5900291" cy="413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6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3627A-411B-4140-901A-73F2E213C983}"/>
              </a:ext>
            </a:extLst>
          </p:cNvPr>
          <p:cNvGrpSpPr/>
          <p:nvPr/>
        </p:nvGrpSpPr>
        <p:grpSpPr>
          <a:xfrm>
            <a:off x="534534" y="435862"/>
            <a:ext cx="2816950" cy="1288726"/>
            <a:chOff x="500062" y="2851475"/>
            <a:chExt cx="2816950" cy="12887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4FE52A-E406-40AA-AA2E-FD6561778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54522F-4EFB-4663-A009-25897224B093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3939812" y="517218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Đưa ra lời khuyên cho bạn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44251C-2490-4101-A275-7207D033D7D0}"/>
              </a:ext>
            </a:extLst>
          </p:cNvPr>
          <p:cNvSpPr txBox="1"/>
          <p:nvPr/>
        </p:nvSpPr>
        <p:spPr>
          <a:xfrm>
            <a:off x="5168777" y="5381637"/>
            <a:ext cx="662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Hùng thường đóng cửa mạnh khi ra vào.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B61F0E4-3B0D-4991-8C07-3278D721A9F7}"/>
              </a:ext>
            </a:extLst>
          </p:cNvPr>
          <p:cNvGrpSpPr/>
          <p:nvPr/>
        </p:nvGrpSpPr>
        <p:grpSpPr>
          <a:xfrm>
            <a:off x="1071583" y="1845260"/>
            <a:ext cx="4443256" cy="2430647"/>
            <a:chOff x="7074021" y="1743552"/>
            <a:chExt cx="4443256" cy="2430647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3F5959CC-F16C-448F-BB71-53834670DE95}"/>
                </a:ext>
              </a:extLst>
            </p:cNvPr>
            <p:cNvSpPr/>
            <p:nvPr/>
          </p:nvSpPr>
          <p:spPr>
            <a:xfrm>
              <a:off x="7074021" y="1743552"/>
              <a:ext cx="4443256" cy="2430647"/>
            </a:xfrm>
            <a:prstGeom prst="wedgeEllipseCallout">
              <a:avLst>
                <a:gd name="adj1" fmla="val -22590"/>
                <a:gd name="adj2" fmla="val 64091"/>
              </a:avLst>
            </a:prstGeom>
            <a:solidFill>
              <a:schemeClr val="accent2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solidFill>
                  <a:srgbClr val="FF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CC7052-6D8E-48E9-9F48-B8F409ADD79B}"/>
                </a:ext>
              </a:extLst>
            </p:cNvPr>
            <p:cNvSpPr/>
            <p:nvPr/>
          </p:nvSpPr>
          <p:spPr>
            <a:xfrm>
              <a:off x="7342335" y="2092299"/>
              <a:ext cx="3924676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800" dirty="0">
                  <a:solidFill>
                    <a:srgbClr val="FF0000"/>
                  </a:solidFill>
                </a:rPr>
                <a:t>Cậu hãy đóng cửa nhẹ nhàng khi ra vào nhé để tránh gây tiếng ồn và làm hỏng cửa mất!</a:t>
              </a:r>
            </a:p>
          </p:txBody>
        </p:sp>
      </p:grpSp>
      <p:pic>
        <p:nvPicPr>
          <p:cNvPr id="17" name="Picture 2">
            <a:extLst>
              <a:ext uri="{FF2B5EF4-FFF2-40B4-BE49-F238E27FC236}">
                <a16:creationId xmlns:a16="http://schemas.microsoft.com/office/drawing/2014/main" id="{CCCD3C5E-5D41-4D2A-BA3E-77BBCDB17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88" y="3996220"/>
            <a:ext cx="2573648" cy="257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E6AC89-CBB8-46D9-B0B8-7CB3D1C6B44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55788" y="1198241"/>
            <a:ext cx="6109185" cy="420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37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719</TotalTime>
  <Words>491</Words>
  <Application>Microsoft Office PowerPoint</Application>
  <PresentationFormat>Widescreen</PresentationFormat>
  <Paragraphs>52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UTM Cookies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Phạm Thanh Hằng (ADAS – GV)</cp:lastModifiedBy>
  <cp:revision>60</cp:revision>
  <dcterms:created xsi:type="dcterms:W3CDTF">2021-06-11T02:39:36Z</dcterms:created>
  <dcterms:modified xsi:type="dcterms:W3CDTF">2021-06-13T17:16:08Z</dcterms:modified>
</cp:coreProperties>
</file>