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8" r:id="rId4"/>
    <p:sldId id="270" r:id="rId5"/>
    <p:sldId id="258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D554A-7217-4EBC-85A2-1A188556108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5CFA7-A672-41C9-A75B-47FDE0DF381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7ACF06-DC29-44D9-81DC-606BD2F5FEFD}" type="slidenum">
              <a:rPr lang="en-US">
                <a:cs typeface="Arial" charset="0"/>
              </a:rPr>
              <a:pPr/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9CBD9-B066-48BA-A3B5-8231BFA1B69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4054F-7261-4414-BD84-03F45031FD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whiteshirt_20design_20zoom_20personalized_20chemistry_20glassware_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860800"/>
            <a:ext cx="396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4" descr="imag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43400"/>
            <a:ext cx="2743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AutoShape 8" descr="Water droplets"/>
          <p:cNvSpPr>
            <a:spLocks noChangeArrowheads="1"/>
          </p:cNvSpPr>
          <p:nvPr/>
        </p:nvSpPr>
        <p:spPr bwMode="auto">
          <a:xfrm>
            <a:off x="0" y="228600"/>
            <a:ext cx="9144000" cy="1752600"/>
          </a:xfrm>
          <a:prstGeom prst="ellipseRibbon">
            <a:avLst>
              <a:gd name="adj1" fmla="val 12319"/>
              <a:gd name="adj2" fmla="val 69194"/>
              <a:gd name="adj3" fmla="val 5074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itchFamily="34" charset="0"/>
                <a:cs typeface="Times New Roman" pitchFamily="18" charset="0"/>
              </a:rPr>
              <a:t>CHÀO MỪNG QUÝ THẦY CÔ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itchFamily="34" charset="0"/>
                <a:cs typeface="Times New Roman" pitchFamily="18" charset="0"/>
              </a:rPr>
              <a:t>ĐẾN DỰ GIỜ</a:t>
            </a:r>
          </a:p>
        </p:txBody>
      </p:sp>
      <p:sp>
        <p:nvSpPr>
          <p:cNvPr id="2053" name="WordArt 9"/>
          <p:cNvSpPr>
            <a:spLocks noChangeArrowheads="1" noChangeShapeType="1" noTextEdit="1"/>
          </p:cNvSpPr>
          <p:nvPr/>
        </p:nvSpPr>
        <p:spPr bwMode="auto">
          <a:xfrm>
            <a:off x="2247900" y="2209800"/>
            <a:ext cx="4648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Môn Tiếng Việt</a:t>
            </a:r>
          </a:p>
        </p:txBody>
      </p:sp>
      <p:sp>
        <p:nvSpPr>
          <p:cNvPr id="6" name="Rectangle 5"/>
          <p:cNvSpPr/>
          <p:nvPr/>
        </p:nvSpPr>
        <p:spPr>
          <a:xfrm>
            <a:off x="2045677" y="3200797"/>
            <a:ext cx="4572000" cy="646331"/>
          </a:xfrm>
          <a:prstGeom prst="rect">
            <a:avLst/>
          </a:prstGeom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ln w="1905"/>
                <a:solidFill>
                  <a:srgbClr val="9966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err="1">
                <a:ln w="1905"/>
                <a:solidFill>
                  <a:srgbClr val="9966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>
                <a:ln w="1905"/>
                <a:solidFill>
                  <a:srgbClr val="9966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5: Bác trống trường</a:t>
            </a:r>
          </a:p>
        </p:txBody>
      </p:sp>
      <p:pic>
        <p:nvPicPr>
          <p:cNvPr id="2055" name="Picture 6" descr="n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0716" y="1"/>
            <a:ext cx="912257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7" descr="n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200000" flipH="1">
            <a:off x="-3357563" y="3323034"/>
            <a:ext cx="6858000" cy="21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8" descr="n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41672" y="6694488"/>
            <a:ext cx="9195197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9" descr="n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200000" flipH="1">
            <a:off x="5634237" y="3310137"/>
            <a:ext cx="6827837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5" descr="Chemistry-inazuma-eleven-34381942-800-6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3200" y="4924426"/>
            <a:ext cx="259080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5016" y="1752601"/>
            <a:ext cx="8790384" cy="10668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Chọn từ ngữ để hoàn thiện câu  và viết vào vở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764" y="4267200"/>
            <a:ext cx="8139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itchFamily="18" charset="0"/>
                <a:ea typeface="Tiffany" pitchFamily="18" charset="0"/>
                <a:cs typeface="Times New Roman" pitchFamily="18" charset="0"/>
              </a:rPr>
              <a:t>Năm nào cũng vậy, chúng em háo hức chờ đón …….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9800" y="4854714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ngày khai trường. </a:t>
            </a:r>
          </a:p>
        </p:txBody>
      </p:sp>
      <p:pic>
        <p:nvPicPr>
          <p:cNvPr id="7" name="Picture 2" descr="C:\Users\Administrator.EPR5HADQQSBOGQY\Downloads\cd3 bai 5.3.png"/>
          <p:cNvPicPr>
            <a:picLocks noChangeAspect="1" noChangeArrowheads="1"/>
          </p:cNvPicPr>
          <p:nvPr/>
        </p:nvPicPr>
        <p:blipFill>
          <a:blip r:embed="rId2"/>
          <a:srcRect l="15692" t="21111" r="15692" b="74445"/>
          <a:stretch>
            <a:fillRect/>
          </a:stretch>
        </p:blipFill>
        <p:spPr bwMode="auto">
          <a:xfrm>
            <a:off x="1295400" y="3048000"/>
            <a:ext cx="6629400" cy="6096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1600200"/>
            <a:ext cx="8225858" cy="78458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Quan sát tranh và để nói theo tranh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337" y="2818151"/>
            <a:ext cx="4858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- Sử dụng từ trong khung để nói về bức tranh</a:t>
            </a:r>
          </a:p>
        </p:txBody>
      </p:sp>
      <p:pic>
        <p:nvPicPr>
          <p:cNvPr id="10" name="Picture 2" descr="Sách điện tử"/>
          <p:cNvPicPr>
            <a:picLocks noChangeAspect="1" noChangeArrowheads="1"/>
          </p:cNvPicPr>
          <p:nvPr/>
        </p:nvPicPr>
        <p:blipFill>
          <a:blip r:embed="rId2"/>
          <a:srcRect l="10526" t="43500" r="15790" b="10500"/>
          <a:stretch>
            <a:fillRect/>
          </a:stretch>
        </p:blipFill>
        <p:spPr bwMode="auto">
          <a:xfrm>
            <a:off x="5410200" y="2514600"/>
            <a:ext cx="34290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.EPR5HADQQSBOGQY\Downloads\cd3 bai 5.3 (1).pn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31598" t="38222" r="31598" b="57334"/>
          <a:stretch>
            <a:fillRect/>
          </a:stretch>
        </p:blipFill>
        <p:spPr bwMode="auto">
          <a:xfrm>
            <a:off x="533400" y="4953000"/>
            <a:ext cx="4495800" cy="762000"/>
          </a:xfrm>
          <a:prstGeom prst="rect">
            <a:avLst/>
          </a:prstGeom>
          <a:noFill/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0943" y="1673799"/>
            <a:ext cx="2739457" cy="78458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Nghe viết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1: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  <p:pic>
        <p:nvPicPr>
          <p:cNvPr id="9" name="Picture 2" descr="Sách điện tử"/>
          <p:cNvPicPr>
            <a:picLocks noChangeAspect="1" noChangeArrowheads="1"/>
          </p:cNvPicPr>
          <p:nvPr/>
        </p:nvPicPr>
        <p:blipFill>
          <a:blip r:embed="rId2"/>
          <a:srcRect l="15439" t="13000" r="11578" b="60500"/>
          <a:stretch>
            <a:fillRect/>
          </a:stretch>
        </p:blipFill>
        <p:spPr bwMode="auto">
          <a:xfrm>
            <a:off x="685800" y="2667000"/>
            <a:ext cx="762000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33400" y="3048000"/>
            <a:ext cx="7543806" cy="159405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Tìm trong và ngoài bài đọc </a:t>
            </a:r>
            <a:r>
              <a:rPr lang="en-US" sz="3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Bác trống trường </a:t>
            </a: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 ngữ có tiếng chứa vần </a:t>
            </a:r>
            <a:r>
              <a:rPr lang="en-US" sz="3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ang, an, au, ao.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0942" y="1493917"/>
            <a:ext cx="4339658" cy="78458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Đọc và giải câu đố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Sách điện tử"/>
          <p:cNvPicPr>
            <a:picLocks noChangeAspect="1" noChangeArrowheads="1"/>
          </p:cNvPicPr>
          <p:nvPr/>
        </p:nvPicPr>
        <p:blipFill>
          <a:blip r:embed="rId2"/>
          <a:srcRect l="7018" t="70500" r="33333"/>
          <a:stretch>
            <a:fillRect/>
          </a:stretch>
        </p:blipFill>
        <p:spPr bwMode="auto">
          <a:xfrm>
            <a:off x="5867400" y="2667000"/>
            <a:ext cx="3276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2743200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Ở lớp mặc áo xanh, đen</a:t>
            </a:r>
          </a:p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Với anh phấn trắng đã thành bạn thân</a:t>
            </a:r>
          </a:p>
          <a:p>
            <a:pPr algn="r"/>
            <a:r>
              <a:rPr lang="en-US" sz="28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Là cái gì?)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648200"/>
            <a:ext cx="586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“Reng … reng” là tiếng của tôi</a:t>
            </a:r>
          </a:p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Ra chơi, vào học, tôi thời báo ngay</a:t>
            </a:r>
          </a:p>
          <a:p>
            <a:pPr algn="r"/>
            <a:r>
              <a:rPr lang="en-US" sz="2800" i="1">
                <a:latin typeface="Times New Roman" pitchFamily="18" charset="0"/>
                <a:cs typeface="Times New Roman" pitchFamily="18" charset="0"/>
              </a:rPr>
              <a:t>(Là cái gì?)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11"/>
          <p:cNvSpPr txBox="1">
            <a:spLocks noChangeArrowheads="1"/>
          </p:cNvSpPr>
          <p:nvPr/>
        </p:nvSpPr>
        <p:spPr bwMode="auto">
          <a:xfrm>
            <a:off x="457200" y="2438400"/>
            <a:ext cx="5486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Quan sát lễ khai giảng năm học: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4838" y="1600199"/>
            <a:ext cx="3357562" cy="76200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Khởi động</a:t>
            </a:r>
          </a:p>
        </p:txBody>
      </p:sp>
      <p:sp>
        <p:nvSpPr>
          <p:cNvPr id="3078" name="TextBox 14"/>
          <p:cNvSpPr txBox="1">
            <a:spLocks noChangeArrowheads="1"/>
          </p:cNvSpPr>
          <p:nvPr/>
        </p:nvSpPr>
        <p:spPr bwMode="auto">
          <a:xfrm>
            <a:off x="152400" y="3124200"/>
            <a:ext cx="4114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>
                <a:latin typeface="Times New Roman" pitchFamily="18" charset="0"/>
                <a:cs typeface="Times New Roman" pitchFamily="18" charset="0"/>
              </a:rPr>
              <a:t>- Thảo luận nhóm đôi chia sẻ với bạn về các câu hỏi sau</a:t>
            </a:r>
          </a:p>
        </p:txBody>
      </p:sp>
      <p:sp>
        <p:nvSpPr>
          <p:cNvPr id="3079" name="TextBox 15"/>
          <p:cNvSpPr txBox="1">
            <a:spLocks noChangeArrowheads="1"/>
          </p:cNvSpPr>
          <p:nvPr/>
        </p:nvSpPr>
        <p:spPr bwMode="auto">
          <a:xfrm>
            <a:off x="228600" y="4267200"/>
            <a:ext cx="37885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>
                <a:latin typeface="Times New Roman" pitchFamily="18" charset="0"/>
                <a:cs typeface="Times New Roman" pitchFamily="18" charset="0"/>
              </a:rPr>
              <a:t>+ Em thấy những gì trong tranh?</a:t>
            </a:r>
          </a:p>
        </p:txBody>
      </p:sp>
      <p:sp>
        <p:nvSpPr>
          <p:cNvPr id="3080" name="TextBox 16"/>
          <p:cNvSpPr txBox="1">
            <a:spLocks noChangeArrowheads="1"/>
          </p:cNvSpPr>
          <p:nvPr/>
        </p:nvSpPr>
        <p:spPr bwMode="auto">
          <a:xfrm>
            <a:off x="304800" y="5334000"/>
            <a:ext cx="37885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>
                <a:latin typeface="Times New Roman" pitchFamily="18" charset="0"/>
                <a:cs typeface="Times New Roman" pitchFamily="18" charset="0"/>
              </a:rPr>
              <a:t>+ Trong tranh đồ vật nào quen thuộc nhất? Nó dùng để làm gì?</a:t>
            </a:r>
          </a:p>
        </p:txBody>
      </p:sp>
      <p:pic>
        <p:nvPicPr>
          <p:cNvPr id="9" name="Picture 2" descr="Sách điện tử"/>
          <p:cNvPicPr>
            <a:picLocks noChangeAspect="1" noChangeArrowheads="1"/>
          </p:cNvPicPr>
          <p:nvPr/>
        </p:nvPicPr>
        <p:blipFill>
          <a:blip r:embed="rId2"/>
          <a:srcRect t="20500" b="45000"/>
          <a:stretch>
            <a:fillRect/>
          </a:stretch>
        </p:blipFill>
        <p:spPr bwMode="auto">
          <a:xfrm>
            <a:off x="4456112" y="3124200"/>
            <a:ext cx="468788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4" grpId="0" animBg="1"/>
      <p:bldP spid="3078" grpId="0"/>
      <p:bldP spid="3079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.EPR5HADQQSBOGQY\Downloads\cd3 bai 5.1.png"/>
          <p:cNvPicPr>
            <a:picLocks noChangeAspect="1" noChangeArrowheads="1"/>
          </p:cNvPicPr>
          <p:nvPr/>
        </p:nvPicPr>
        <p:blipFill>
          <a:blip r:embed="rId2"/>
          <a:srcRect l="59457" t="64444"/>
          <a:stretch>
            <a:fillRect/>
          </a:stretch>
        </p:blipFill>
        <p:spPr bwMode="auto">
          <a:xfrm>
            <a:off x="2667000" y="1828800"/>
            <a:ext cx="3838276" cy="47244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1828800"/>
            <a:ext cx="777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đẫy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Hằng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dõng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….”,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thoảng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….”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438400"/>
            <a:ext cx="2209800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dõng dạc</a:t>
            </a:r>
            <a:endParaRPr lang="en-US" alt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2362200" y="2516187"/>
            <a:ext cx="2971800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chuông điện</a:t>
            </a: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2400" y="1524000"/>
            <a:ext cx="1978819" cy="72866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 bwMode="auto">
          <a:xfrm>
            <a:off x="5399485" y="2287588"/>
            <a:ext cx="1758553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 bwMode="auto">
          <a:xfrm>
            <a:off x="5257800" y="2514600"/>
            <a:ext cx="2971800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thỉnh thoảng</a:t>
            </a: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4"/>
          <p:cNvSpPr txBox="1">
            <a:spLocks noChangeArrowheads="1"/>
          </p:cNvSpPr>
          <p:nvPr/>
        </p:nvSpPr>
        <p:spPr bwMode="auto">
          <a:xfrm>
            <a:off x="1" y="343217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Ngày khai trường, tiếng tôi dõng dạc  “tùng … tùng … tùng”, báo hiệu một năm học mới.//</a:t>
            </a:r>
          </a:p>
        </p:txBody>
      </p:sp>
      <p:sp>
        <p:nvSpPr>
          <p:cNvPr id="22" name="TextBox 24"/>
          <p:cNvSpPr txBox="1">
            <a:spLocks noChangeArrowheads="1"/>
          </p:cNvSpPr>
          <p:nvPr/>
        </p:nvSpPr>
        <p:spPr bwMode="auto">
          <a:xfrm>
            <a:off x="152400" y="4572000"/>
            <a:ext cx="8763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Bây giờ, có thêm anh chuông điện,  thỉnh thoảng cũng “reng … reng….reng” báo giờ học.//</a:t>
            </a:r>
          </a:p>
        </p:txBody>
      </p:sp>
      <p:sp>
        <p:nvSpPr>
          <p:cNvPr id="23" name="TextBox 24"/>
          <p:cNvSpPr txBox="1">
            <a:spLocks noChangeArrowheads="1"/>
          </p:cNvSpPr>
          <p:nvPr/>
        </p:nvSpPr>
        <p:spPr bwMode="auto">
          <a:xfrm>
            <a:off x="152400" y="5675293"/>
            <a:ext cx="883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Nhưng  tôi vẫn là  người bạn thân thiết  của các cô cậu học trò.//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86400" y="33528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600200" y="44196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763000" y="32766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2743200" y="3279775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867400" y="43434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001000" y="43434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295400" y="54864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743200" y="55626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791200" y="5486400"/>
            <a:ext cx="92075" cy="642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8" grpId="0" animBg="1"/>
      <p:bldP spid="17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1533465"/>
            <a:ext cx="807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đây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bao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giờ.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      Hằng ngày tôi giúp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học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trò ra vào lớp đúng giờ. Ngày khai trường, tiếng tôi dõng dạc “tùng…tùng….tùng….”, báo hiệu một năm học mới. 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       Bây giờ có thêm anh chuông điện, thỉnh thoảng cũng “reng….reng…..reng….” báo giờ học. Nhưng tôi vẫn là người bạn thân thiết của các cô cậu học trò.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3888" y="206376"/>
            <a:ext cx="7886700" cy="147002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>
                <a:latin typeface="Times New Roman" pitchFamily="18" charset="0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alt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/>
              <a:t> </a:t>
            </a:r>
            <a:r>
              <a:rPr lang="en-US" sz="2800">
                <a:latin typeface=".VnAvant" pitchFamily="34" charset="0"/>
              </a:rPr>
              <a:t>BÁC TRỐNG TRƯỜNG</a:t>
            </a:r>
            <a:endParaRPr lang="en-US" altLang="en-US" sz="3200" b="1">
              <a:solidFill>
                <a:srgbClr val="FF0000"/>
              </a:solidFill>
              <a:latin typeface=".VnAvant" pitchFamily="34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Left Brace 3"/>
          <p:cNvSpPr/>
          <p:nvPr/>
        </p:nvSpPr>
        <p:spPr>
          <a:xfrm>
            <a:off x="914400" y="1600200"/>
            <a:ext cx="304800" cy="1752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2590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Đoạn 1</a:t>
            </a:r>
          </a:p>
        </p:txBody>
      </p:sp>
      <p:sp>
        <p:nvSpPr>
          <p:cNvPr id="8" name="Left Brace 7"/>
          <p:cNvSpPr/>
          <p:nvPr/>
        </p:nvSpPr>
        <p:spPr>
          <a:xfrm>
            <a:off x="838200" y="3352800"/>
            <a:ext cx="457200" cy="2514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648200"/>
            <a:ext cx="857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Đoạn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 bwMode="auto">
          <a:xfrm>
            <a:off x="1335882" y="2643188"/>
            <a:ext cx="212288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nâu bóng</a:t>
            </a: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964406" y="1668463"/>
            <a:ext cx="475059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4000">
                <a:latin typeface="Times New Roman" pitchFamily="18" charset="0"/>
                <a:cs typeface="Times New Roman" pitchFamily="18" charset="0"/>
              </a:rPr>
              <a:t>Giải nghĩa từ ngữ: 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1357313" y="3497263"/>
            <a:ext cx="212288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  <a:spcBef>
                <a:spcPts val="1000"/>
              </a:spcBef>
            </a:pP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1415654" y="3590925"/>
            <a:ext cx="212288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đẫy đà</a:t>
            </a: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4912519" y="2690813"/>
            <a:ext cx="212288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báo hiệu</a:t>
            </a:r>
            <a:endParaRPr lang="en-US" altLang="en-US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1: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8" grpId="0" build="p"/>
      <p:bldP spid="9" grpId="0" build="p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5016" y="1898651"/>
            <a:ext cx="4294584" cy="7731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600" b="1" dirty="0">
                <a:solidFill>
                  <a:schemeClr val="bg1"/>
                </a:solidFill>
                <a:latin typeface=".VnAvant" panose="020B7200000000000000" pitchFamily="34" charset="0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.VnAvant" panose="020B7200000000000000" pitchFamily="34" charset="0"/>
              </a:rPr>
              <a:t>Tr</a:t>
            </a:r>
            <a:r>
              <a:rPr lang="en-US" sz="3600" b="1" dirty="0">
                <a:solidFill>
                  <a:schemeClr val="bg1"/>
                </a:solidFill>
                <a:latin typeface=".VnAvant" panose="020B7200000000000000" pitchFamily="34" charset="0"/>
              </a:rPr>
              <a:t>¶ </a:t>
            </a:r>
            <a:r>
              <a:rPr lang="en-US" sz="3600" b="1" dirty="0" err="1">
                <a:solidFill>
                  <a:schemeClr val="bg1"/>
                </a:solidFill>
                <a:latin typeface=".VnAvant" panose="020B7200000000000000" pitchFamily="34" charset="0"/>
              </a:rPr>
              <a:t>lêi</a:t>
            </a:r>
            <a:r>
              <a:rPr lang="en-US" sz="3600" b="1" dirty="0">
                <a:solidFill>
                  <a:schemeClr val="bg1"/>
                </a:solidFill>
                <a:latin typeface=".VnAvant" panose="020B7200000000000000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.VnAvant" panose="020B7200000000000000" pitchFamily="34" charset="0"/>
              </a:rPr>
              <a:t>c©u</a:t>
            </a:r>
            <a:r>
              <a:rPr lang="en-US" sz="3600" b="1" dirty="0">
                <a:solidFill>
                  <a:schemeClr val="bg1"/>
                </a:solidFill>
                <a:latin typeface=".VnAvant" panose="020B7200000000000000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.VnAvant" panose="020B7200000000000000" pitchFamily="34" charset="0"/>
              </a:rPr>
              <a:t>hái</a:t>
            </a:r>
            <a:endParaRPr lang="en-US" sz="3600" b="1" dirty="0">
              <a:solidFill>
                <a:schemeClr val="bg1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 bwMode="auto">
          <a:xfrm>
            <a:off x="125016" y="2857500"/>
            <a:ext cx="5103019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vi-VN" altLang="en-US" sz="28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en-US" sz="2800">
                <a:latin typeface="Times New Roman" pitchFamily="18" charset="0"/>
                <a:cs typeface="Times New Roman" pitchFamily="18" charset="0"/>
              </a:rPr>
              <a:t>. Trống trường có vẻ ngoài như thế nào?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 bwMode="auto">
          <a:xfrm>
            <a:off x="150019" y="4014788"/>
            <a:ext cx="5291138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vi-VN" altLang="en-US" sz="280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2800">
                <a:latin typeface="Times New Roman" pitchFamily="18" charset="0"/>
                <a:cs typeface="Times New Roman" pitchFamily="18" charset="0"/>
              </a:rPr>
              <a:t>. Hằng ngày, trống trường giúp học sinh việc gì</a:t>
            </a:r>
            <a:r>
              <a:rPr lang="vi-VN" altLang="en-US" sz="280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202406" y="5410200"/>
            <a:ext cx="5283994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vi-VN" altLang="en-US" sz="280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800">
                <a:latin typeface="Times New Roman" pitchFamily="18" charset="0"/>
                <a:cs typeface="Times New Roman" pitchFamily="18" charset="0"/>
              </a:rPr>
              <a:t>. Ngày khai trường, tiếng trống báo hiệu điều gì</a:t>
            </a:r>
            <a:r>
              <a:rPr lang="vi-VN" altLang="en-US" sz="280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Thứ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ngày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tháng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năm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Tiếng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Bác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trống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trường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12" name="Picture 2" descr="Sách điện tử"/>
          <p:cNvPicPr>
            <a:picLocks noChangeAspect="1" noChangeArrowheads="1"/>
          </p:cNvPicPr>
          <p:nvPr/>
        </p:nvPicPr>
        <p:blipFill>
          <a:blip r:embed="rId2"/>
          <a:srcRect t="56000" b="9500"/>
          <a:stretch>
            <a:fillRect/>
          </a:stretch>
        </p:blipFill>
        <p:spPr bwMode="auto">
          <a:xfrm>
            <a:off x="5486400" y="1905000"/>
            <a:ext cx="3657600" cy="454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5016" y="1898651"/>
            <a:ext cx="7647384" cy="7731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Viết vào vở câu trả lời cho câu hỏi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0" y="4191000"/>
            <a:ext cx="891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- Hằng ngày, trống trường giúp học sinh ….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5791200" y="4139625"/>
            <a:ext cx="44958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 vào lớp đúng giờ.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634604" y="296863"/>
            <a:ext cx="78867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Thứ   ngày   tháng   năm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  <a:t>Tiếng Việt</a:t>
            </a:r>
            <a:br>
              <a:rPr lang="en-US" altLang="en-US" sz="3200" b="1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 5: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 trống trường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196" grpId="0"/>
      <p:bldP spid="819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655</Words>
  <Application>Microsoft Office PowerPoint</Application>
  <PresentationFormat>On-screen Show (4:3)</PresentationFormat>
  <Paragraphs>63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.VnAvant</vt:lpstr>
      <vt:lpstr>Arial</vt:lpstr>
      <vt:lpstr>Arial Black</vt:lpstr>
      <vt:lpstr>Calibri</vt:lpstr>
      <vt:lpstr>Tahoma</vt:lpstr>
      <vt:lpstr>Tiffany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  ngày   tháng   năm Tiếng Việt Bài 5: BÁC TRỐNG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Nguyễn Hằng</cp:lastModifiedBy>
  <cp:revision>17</cp:revision>
  <dcterms:created xsi:type="dcterms:W3CDTF">2020-08-24T01:08:53Z</dcterms:created>
  <dcterms:modified xsi:type="dcterms:W3CDTF">2023-03-02T03:24:43Z</dcterms:modified>
</cp:coreProperties>
</file>