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96" r:id="rId1"/>
    <p:sldMasterId id="2147483720" r:id="rId2"/>
    <p:sldMasterId id="2147483734" r:id="rId3"/>
    <p:sldMasterId id="2147483736" r:id="rId4"/>
  </p:sldMasterIdLst>
  <p:notesMasterIdLst>
    <p:notesMasterId r:id="rId15"/>
  </p:notesMasterIdLst>
  <p:sldIdLst>
    <p:sldId id="296" r:id="rId5"/>
    <p:sldId id="278" r:id="rId6"/>
    <p:sldId id="301" r:id="rId7"/>
    <p:sldId id="280" r:id="rId8"/>
    <p:sldId id="302" r:id="rId9"/>
    <p:sldId id="303" r:id="rId10"/>
    <p:sldId id="299" r:id="rId11"/>
    <p:sldId id="300" r:id="rId12"/>
    <p:sldId id="283" r:id="rId13"/>
    <p:sldId id="295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m Anh" initials="K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2FF"/>
    <a:srgbClr val="99FFCC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93" autoAdjust="0"/>
    <p:restoredTop sz="94637"/>
  </p:normalViewPr>
  <p:slideViewPr>
    <p:cSldViewPr snapToGrid="0">
      <p:cViewPr varScale="1">
        <p:scale>
          <a:sx n="103" d="100"/>
          <a:sy n="103" d="100"/>
        </p:scale>
        <p:origin x="872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11/11/21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8261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092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02AEFD-FEDB-4542-BE9E-D4DED9AFC90C}" type="slidenum">
              <a:rPr lang="en-US" smtClean="0"/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11/11/21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11/11/21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11/11/21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11/11/21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11/11/21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11/11/21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11/11/21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11/11/21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11/11/21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11/11/21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11/11/21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11/11/21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11/11/21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11/11/21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11/11/21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FDAF0E2A-F7E6-400B-80F7-E364583CAED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11/11/21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BDC14322-25B3-482C-8517-0529DD414617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309085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11/11/21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11/11/21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11/11/21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11/11/21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11/11/21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11/11/21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11/11/21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11/11/21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11/11/21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C9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48" r:id="rId2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905" indent="-128270" algn="l" defTabSz="514350" rtl="0" eaLnBrk="1" latinLnBrk="0" hangingPunct="1">
        <a:lnSpc>
          <a:spcPct val="90000"/>
        </a:lnSpc>
        <a:spcBef>
          <a:spcPct val="113000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60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32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4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76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7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9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91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63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3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5470" y="1337218"/>
            <a:ext cx="7381060" cy="1445623"/>
          </a:xfrm>
        </p:spPr>
        <p:txBody>
          <a:bodyPr>
            <a:normAutofit fontScale="90000"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2460" y="2948940"/>
            <a:ext cx="3286125" cy="3909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103049"/>
      </p:ext>
    </p:extLst>
  </p:cSld>
  <p:clrMapOvr>
    <a:masterClrMapping/>
  </p:clrMapOvr>
  <p:transition>
    <p:wedg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algn="ctr"/>
            <a:r>
              <a:rPr lang="en-US" sz="80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cs typeface="Times New Roman" panose="02020603050405020304"/>
              </a:rPr>
              <a:t>CỦNG CỐ BÀI HỌC</a:t>
            </a: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680" y="1614964"/>
            <a:ext cx="5563553" cy="362807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>
            <a:fillRect/>
          </a:stretch>
        </p:blipFill>
        <p:spPr>
          <a:xfrm flipH="1">
            <a:off x="2497400" y="2420323"/>
            <a:ext cx="2983258" cy="24709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230784" y="3137687"/>
            <a:ext cx="2728825" cy="582627"/>
          </a:xfrm>
          <a:prstGeom prst="rect">
            <a:avLst/>
          </a:prstGeom>
          <a:noFill/>
        </p:spPr>
        <p:txBody>
          <a:bodyPr wrap="none" lIns="68580" tIns="34290" rIns="68580" bIns="3429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</a:p>
        </p:txBody>
      </p:sp>
    </p:spTree>
  </p:cSld>
  <p:clrMapOvr>
    <a:masterClrMapping/>
  </p:clrMapOvr>
  <p:transition advClick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7949722-1920-044C-BE65-21AD5FF376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3834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/>
          </a:ln>
        </p:spPr>
        <p:txBody>
          <a:bodyPr anchor="ctr" anchorCtr="0"/>
          <a:lstStyle/>
          <a:p>
            <a:pPr eaLnBrk="1" hangingPunct="1"/>
            <a:endParaRPr dirty="0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19462" name="TextBox 8"/>
          <p:cNvSpPr txBox="1"/>
          <p:nvPr/>
        </p:nvSpPr>
        <p:spPr>
          <a:xfrm>
            <a:off x="3927763" y="618743"/>
            <a:ext cx="4336473" cy="9233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Tớ</a:t>
            </a: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nhớ</a:t>
            </a:r>
            <a:r>
              <a:rPr kumimoji="0" lang="en-US" altLang="en-US" sz="5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54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cậu</a:t>
            </a:r>
            <a:endParaRPr kumimoji="0" lang="en-US" altLang="en-US" sz="5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TextBox 8"/>
          <p:cNvSpPr txBox="1"/>
          <p:nvPr/>
        </p:nvSpPr>
        <p:spPr>
          <a:xfrm>
            <a:off x="219704" y="1638880"/>
            <a:ext cx="11901054" cy="25545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	 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Kiến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là bạn thân của sóc.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Hằng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ngày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,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hai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bạn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rủ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nhau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đi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học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.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Một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ngày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nọ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,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nhà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kiến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chuyển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sang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cánh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rừng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khác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.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Sóc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và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kiến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rất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buồn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.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Hai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bạn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tìm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cách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gửi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thư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cho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nhau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để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bày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tỏ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nỗi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nhớ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.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14" name="TextBox 8"/>
          <p:cNvSpPr txBox="1"/>
          <p:nvPr/>
        </p:nvSpPr>
        <p:spPr>
          <a:xfrm>
            <a:off x="7766444" y="2256557"/>
            <a:ext cx="1828800" cy="70788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en-US" sz="40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chuyển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15" name="TextBox 8"/>
          <p:cNvSpPr txBox="1"/>
          <p:nvPr/>
        </p:nvSpPr>
        <p:spPr>
          <a:xfrm>
            <a:off x="9395073" y="2256557"/>
            <a:ext cx="1438213" cy="70788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en-US" sz="4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sang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16" name="TextBox 8"/>
          <p:cNvSpPr txBox="1"/>
          <p:nvPr/>
        </p:nvSpPr>
        <p:spPr>
          <a:xfrm>
            <a:off x="10766949" y="1641336"/>
            <a:ext cx="831269" cy="70788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en-US" sz="4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r</a:t>
            </a:r>
            <a:r>
              <a:rPr lang="en-US" altLang="en-US" sz="4000" b="1" noProof="0" dirty="0">
                <a:solidFill>
                  <a:srgbClr val="FF0000"/>
                </a:solidFill>
                <a:latin typeface="HP001 4 hàng" panose="020B0603050302020204" pitchFamily="34" charset="0"/>
              </a:rPr>
              <a:t>ủ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17" name="TextBox 8"/>
          <p:cNvSpPr txBox="1"/>
          <p:nvPr/>
        </p:nvSpPr>
        <p:spPr>
          <a:xfrm>
            <a:off x="219704" y="2864054"/>
            <a:ext cx="1438213" cy="70788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en-US" sz="40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rừng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18" name="TextBox 8"/>
          <p:cNvSpPr txBox="1"/>
          <p:nvPr/>
        </p:nvSpPr>
        <p:spPr>
          <a:xfrm>
            <a:off x="5747508" y="2864054"/>
            <a:ext cx="1438213" cy="70788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en-US" sz="40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buồn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2" grpId="0"/>
      <p:bldP spid="19462" grpId="1"/>
      <p:bldP spid="13" grpId="0"/>
      <p:bldP spid="13" grpId="1"/>
      <p:bldP spid="14" grpId="0"/>
      <p:bldP spid="14" grpId="1"/>
      <p:bldP spid="15" grpId="0"/>
      <p:bldP spid="15" grpId="1"/>
      <p:bldP spid="16" grpId="0"/>
      <p:bldP spid="16" grpId="1"/>
      <p:bldP spid="17" grpId="0"/>
      <p:bldP spid="17" grpId="1"/>
      <p:bldP spid="18" grpId="0"/>
      <p:bldP spid="18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7949722-1920-044C-BE65-21AD5FF376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6733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9418D1B-1D24-C84E-8100-A533F2E8A7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4162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/>
          </a:ln>
        </p:spPr>
        <p:txBody>
          <a:bodyPr anchor="ctr" anchorCtr="0"/>
          <a:lstStyle/>
          <a:p>
            <a:pPr eaLnBrk="1" hangingPunct="1"/>
            <a:endParaRPr dirty="0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" y="1370013"/>
            <a:ext cx="10852150" cy="4065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Wave 18"/>
          <p:cNvSpPr/>
          <p:nvPr/>
        </p:nvSpPr>
        <p:spPr>
          <a:xfrm>
            <a:off x="101600" y="114300"/>
            <a:ext cx="11963400" cy="1392127"/>
          </a:xfrm>
          <a:prstGeom prst="wave">
            <a:avLst/>
          </a:prstGeom>
          <a:solidFill>
            <a:srgbClr val="99FFCC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000" dirty="0">
                <a:solidFill>
                  <a:schemeClr val="tx1"/>
                </a:solidFill>
              </a:rPr>
              <a:t>2. </a:t>
            </a:r>
            <a:r>
              <a:rPr lang="en-US" sz="3000" dirty="0" err="1">
                <a:solidFill>
                  <a:schemeClr val="tx1"/>
                </a:solidFill>
              </a:rPr>
              <a:t>Tìm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 err="1">
                <a:solidFill>
                  <a:schemeClr val="tx1"/>
                </a:solidFill>
              </a:rPr>
              <a:t>từ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 err="1">
                <a:solidFill>
                  <a:schemeClr val="tx1"/>
                </a:solidFill>
              </a:rPr>
              <a:t>ngữ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 err="1">
                <a:solidFill>
                  <a:schemeClr val="tx1"/>
                </a:solidFill>
              </a:rPr>
              <a:t>có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 err="1">
                <a:solidFill>
                  <a:schemeClr val="tx1"/>
                </a:solidFill>
              </a:rPr>
              <a:t>tiếng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 err="1">
                <a:solidFill>
                  <a:schemeClr val="tx1"/>
                </a:solidFill>
              </a:rPr>
              <a:t>bắt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 err="1">
                <a:solidFill>
                  <a:schemeClr val="tx1"/>
                </a:solidFill>
              </a:rPr>
              <a:t>đầu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 err="1">
                <a:solidFill>
                  <a:schemeClr val="tx1"/>
                </a:solidFill>
              </a:rPr>
              <a:t>bằng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>
                <a:solidFill>
                  <a:srgbClr val="FF0000"/>
                </a:solidFill>
              </a:rPr>
              <a:t>c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 err="1">
                <a:solidFill>
                  <a:schemeClr val="tx1"/>
                </a:solidFill>
              </a:rPr>
              <a:t>hoặc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>
                <a:solidFill>
                  <a:srgbClr val="FF0000"/>
                </a:solidFill>
              </a:rPr>
              <a:t>k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 err="1">
                <a:solidFill>
                  <a:schemeClr val="tx1"/>
                </a:solidFill>
              </a:rPr>
              <a:t>gọi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 err="1">
                <a:solidFill>
                  <a:schemeClr val="tx1"/>
                </a:solidFill>
              </a:rPr>
              <a:t>tên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 err="1">
                <a:solidFill>
                  <a:schemeClr val="tx1"/>
                </a:solidFill>
              </a:rPr>
              <a:t>mỗi</a:t>
            </a:r>
            <a:r>
              <a:rPr lang="en-US" sz="3000" dirty="0">
                <a:solidFill>
                  <a:schemeClr val="tx1"/>
                </a:solidFill>
              </a:rPr>
              <a:t> con </a:t>
            </a:r>
            <a:r>
              <a:rPr lang="en-US" sz="3000" dirty="0" err="1">
                <a:solidFill>
                  <a:schemeClr val="tx1"/>
                </a:solidFill>
              </a:rPr>
              <a:t>vật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 err="1">
                <a:solidFill>
                  <a:schemeClr val="tx1"/>
                </a:solidFill>
              </a:rPr>
              <a:t>trong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 err="1">
                <a:solidFill>
                  <a:schemeClr val="tx1"/>
                </a:solidFill>
              </a:rPr>
              <a:t>hình</a:t>
            </a:r>
            <a:r>
              <a:rPr lang="en-US" sz="30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730885" y="4258945"/>
            <a:ext cx="1581785" cy="4565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-Rounded" panose="020B0500000000000000" pitchFamily="34" charset="0"/>
                <a:cs typeface="Arial-Rounded" panose="020B0500000000000000" pitchFamily="34" charset="0"/>
              </a:rPr>
              <a:t>con </a:t>
            </a:r>
            <a:r>
              <a:rPr lang="en-US" sz="28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cua</a:t>
            </a:r>
            <a:endParaRPr lang="en-US" sz="28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3739515" y="5365750"/>
            <a:ext cx="1965960" cy="4565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-Rounded" panose="020B0500000000000000" pitchFamily="34" charset="0"/>
                <a:cs typeface="Arial-Rounded" panose="020B0500000000000000" pitchFamily="34" charset="0"/>
              </a:rPr>
              <a:t>con </a:t>
            </a:r>
            <a:r>
              <a:rPr lang="en-US" sz="28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công</a:t>
            </a:r>
            <a:endParaRPr lang="en-US" sz="28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7374255" y="4364990"/>
            <a:ext cx="1965960" cy="4565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Arial-Rounded" panose="020B0500000000000000" pitchFamily="34" charset="0"/>
                <a:cs typeface="Arial-Rounded" panose="020B0500000000000000" pitchFamily="34" charset="0"/>
              </a:rPr>
              <a:t>kỳ đà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9641840" y="4273550"/>
            <a:ext cx="1965960" cy="4565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Arial-Rounded" panose="020B0500000000000000" pitchFamily="34" charset="0"/>
                <a:cs typeface="Arial-Rounded" panose="020B0500000000000000" pitchFamily="34" charset="0"/>
              </a:rPr>
              <a:t>con kiến</a:t>
            </a:r>
          </a:p>
        </p:txBody>
      </p:sp>
    </p:spTree>
    <p:extLst>
      <p:ext uri="{BB962C8B-B14F-4D97-AF65-F5344CB8AC3E}">
        <p14:creationId xmlns:p14="http://schemas.microsoft.com/office/powerpoint/2010/main" val="3499161131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1" animBg="1"/>
      <p:bldP spid="20" grpId="0" animBg="1"/>
      <p:bldP spid="20" grpId="1" animBg="1"/>
      <p:bldP spid="21" grpId="0" bldLvl="0" animBg="1"/>
      <p:bldP spid="21" grpId="1" animBg="1"/>
      <p:bldP spid="22" grpId="0" bldLvl="0" animBg="1"/>
      <p:bldP spid="22" grpId="1" animBg="1"/>
      <p:bldP spid="23" grpId="0" bldLvl="0" animBg="1"/>
      <p:bldP spid="23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/>
          </a:ln>
        </p:spPr>
        <p:txBody>
          <a:bodyPr anchor="ctr" anchorCtr="0"/>
          <a:lstStyle/>
          <a:p>
            <a:pPr eaLnBrk="1" hangingPunct="1"/>
            <a:endParaRPr dirty="0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Text Box 4"/>
          <p:cNvSpPr txBox="1"/>
          <p:nvPr/>
        </p:nvSpPr>
        <p:spPr>
          <a:xfrm>
            <a:off x="265083" y="172027"/>
            <a:ext cx="4237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3.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a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b</a:t>
            </a:r>
          </a:p>
        </p:txBody>
      </p:sp>
      <p:sp>
        <p:nvSpPr>
          <p:cNvPr id="12" name="Text Box 4"/>
          <p:cNvSpPr txBox="1"/>
          <p:nvPr/>
        </p:nvSpPr>
        <p:spPr>
          <a:xfrm>
            <a:off x="265083" y="916282"/>
            <a:ext cx="117606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a.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chứa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iêu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ươu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thay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ô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vuông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13" name="Text Box 4"/>
          <p:cNvSpPr txBox="1"/>
          <p:nvPr/>
        </p:nvSpPr>
        <p:spPr>
          <a:xfrm>
            <a:off x="3520904" y="1642792"/>
            <a:ext cx="55261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432FF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(</a:t>
            </a:r>
            <a:r>
              <a:rPr lang="en-US" sz="3600" dirty="0" err="1">
                <a:solidFill>
                  <a:srgbClr val="0432FF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hươu</a:t>
            </a:r>
            <a:r>
              <a:rPr lang="en-US" sz="3600" dirty="0">
                <a:solidFill>
                  <a:srgbClr val="0432FF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,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rgbClr val="0432FF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nhiều</a:t>
            </a:r>
            <a:r>
              <a:rPr lang="en-US" sz="3600" dirty="0">
                <a:solidFill>
                  <a:srgbClr val="0432FF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,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rgbClr val="0432FF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khướu</a:t>
            </a:r>
            <a:r>
              <a:rPr lang="en-US" sz="3600" dirty="0">
                <a:solidFill>
                  <a:srgbClr val="0432FF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)</a:t>
            </a:r>
          </a:p>
        </p:txBody>
      </p:sp>
      <p:sp>
        <p:nvSpPr>
          <p:cNvPr id="14" name="Text Box 4"/>
          <p:cNvSpPr txBox="1"/>
          <p:nvPr/>
        </p:nvSpPr>
        <p:spPr>
          <a:xfrm>
            <a:off x="0" y="2413818"/>
            <a:ext cx="1219199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Sóc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hái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rất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         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tặng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bè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Nó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tặng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 </a:t>
            </a:r>
          </a:p>
          <a:p>
            <a:endParaRPr lang="en-US" sz="16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cao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cổ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bó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thiên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điểu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rực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rỡ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Còn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chim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           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</a:p>
          <a:p>
            <a:endParaRPr lang="en-US" sz="16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chim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liếu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điếu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sóc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tặng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bó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bồ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công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nhẹ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</a:p>
          <a:p>
            <a:endParaRPr lang="en-US" sz="12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bông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15" name="Text Box 4"/>
          <p:cNvSpPr txBox="1"/>
          <p:nvPr/>
        </p:nvSpPr>
        <p:spPr>
          <a:xfrm>
            <a:off x="5037448" y="1641732"/>
            <a:ext cx="13420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0432FF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nhiều</a:t>
            </a:r>
            <a:endParaRPr lang="en-US" sz="3600" dirty="0">
              <a:solidFill>
                <a:srgbClr val="0432FF"/>
              </a:solidFill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6" name="Text Box 4"/>
          <p:cNvSpPr txBox="1"/>
          <p:nvPr/>
        </p:nvSpPr>
        <p:spPr>
          <a:xfrm>
            <a:off x="3553569" y="1638769"/>
            <a:ext cx="15498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rgbClr val="0432FF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hươu</a:t>
            </a:r>
            <a:endParaRPr lang="en-US" sz="3600" dirty="0">
              <a:solidFill>
                <a:srgbClr val="0432FF"/>
              </a:solidFill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7" name="Text Box 4"/>
          <p:cNvSpPr txBox="1"/>
          <p:nvPr/>
        </p:nvSpPr>
        <p:spPr>
          <a:xfrm>
            <a:off x="6409108" y="1641732"/>
            <a:ext cx="15646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0432FF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khướu</a:t>
            </a:r>
            <a:endParaRPr lang="en-US" sz="3600" dirty="0">
              <a:solidFill>
                <a:srgbClr val="0432FF"/>
              </a:solidFill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631744" y="2507670"/>
            <a:ext cx="538478" cy="49876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10669853" y="2527775"/>
            <a:ext cx="538478" cy="49876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10125376" y="3262748"/>
            <a:ext cx="538478" cy="49876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856628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path" presetSubtype="0" accel="50000" decel="5000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2.59259E-6 L -0.14831 0.11783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422" y="58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9" presetClass="path" presetSubtype="0" accel="50000" decel="5000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4.44444E-6 L 0.54987 0.11273 " pathEditMode="relative" rAng="0" ptsTypes="AA">
                                      <p:cBhvr>
                                        <p:cTn id="7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487" y="56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9" presetClass="path" presetSubtype="0" accel="50000" decel="5000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3.7037E-7 L 0.25456 0.22569 " pathEditMode="relative" rAng="0" ptsTypes="AA">
                                      <p:cBhvr>
                                        <p:cTn id="8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721" y="112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  <p:bldP spid="12" grpId="0"/>
      <p:bldP spid="12" grpId="1"/>
      <p:bldP spid="13" grpId="1"/>
      <p:bldP spid="13" grpId="2"/>
      <p:bldP spid="14" grpId="1"/>
      <p:bldP spid="14" grpId="2"/>
      <p:bldP spid="15" grpId="1"/>
      <p:bldP spid="15" grpId="2"/>
      <p:bldP spid="15" grpId="3"/>
      <p:bldP spid="16" grpId="1"/>
      <p:bldP spid="16" grpId="2"/>
      <p:bldP spid="16" grpId="3"/>
      <p:bldP spid="17" grpId="1"/>
      <p:bldP spid="17" grpId="2"/>
      <p:bldP spid="17" grpId="3"/>
      <p:bldP spid="2" grpId="0" animBg="1"/>
      <p:bldP spid="2" grpId="1" animBg="1"/>
      <p:bldP spid="24" grpId="0" animBg="1"/>
      <p:bldP spid="24" grpId="1" animBg="1"/>
      <p:bldP spid="25" grpId="0" animBg="1"/>
      <p:bldP spid="25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ext Box 4"/>
          <p:cNvSpPr txBox="1"/>
          <p:nvPr/>
        </p:nvSpPr>
        <p:spPr>
          <a:xfrm>
            <a:off x="1747520" y="698500"/>
            <a:ext cx="879348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b.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ngữ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chứa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en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eng</a:t>
            </a:r>
            <a:endParaRPr lang="en-US" sz="3600" dirty="0">
              <a:solidFill>
                <a:srgbClr val="FF0000"/>
              </a:solidFill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0" cy="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9063" y="1531439"/>
            <a:ext cx="4902835" cy="1621155"/>
          </a:xfrm>
          <a:prstGeom prst="rect">
            <a:avLst/>
          </a:prstGeom>
        </p:spPr>
      </p:pic>
      <p:graphicFrame>
        <p:nvGraphicFramePr>
          <p:cNvPr id="10" name="Table 9"/>
          <p:cNvGraphicFramePr/>
          <p:nvPr>
            <p:extLst>
              <p:ext uri="{D42A27DB-BD31-4B8C-83A1-F6EECF244321}">
                <p14:modId xmlns:p14="http://schemas.microsoft.com/office/powerpoint/2010/main" val="2825785282"/>
              </p:ext>
            </p:extLst>
          </p:nvPr>
        </p:nvGraphicFramePr>
        <p:xfrm>
          <a:off x="1384649" y="3417755"/>
          <a:ext cx="4272960" cy="2316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64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364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3200" dirty="0">
                          <a:latin typeface="Arial-Rounded" panose="020B0500000000000000" pitchFamily="34" charset="0"/>
                          <a:cs typeface="Arial-Rounded" panose="020B0500000000000000" pitchFamily="34" charset="0"/>
                        </a:rPr>
                        <a:t>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3200">
                          <a:latin typeface="Arial-Rounded" panose="020B0500000000000000" pitchFamily="34" charset="0"/>
                          <a:cs typeface="Arial-Rounded" panose="020B0500000000000000" pitchFamily="34" charset="0"/>
                        </a:rPr>
                        <a:t>đan len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3200" dirty="0">
                          <a:latin typeface="Arial-Rounded" panose="020B0500000000000000" pitchFamily="34" charset="0"/>
                          <a:cs typeface="Arial-Rounded" panose="020B0500000000000000" pitchFamily="34" charset="0"/>
                        </a:rPr>
                        <a:t>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3200" dirty="0" err="1">
                          <a:latin typeface="Arial-Rounded" panose="020B0500000000000000" pitchFamily="34" charset="0"/>
                          <a:cs typeface="Arial-Rounded" panose="020B0500000000000000" pitchFamily="34" charset="0"/>
                        </a:rPr>
                        <a:t>thẹn</a:t>
                      </a:r>
                      <a:r>
                        <a:rPr lang="en-US" sz="3200" dirty="0">
                          <a:latin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-Rounded" panose="020B0500000000000000" pitchFamily="34" charset="0"/>
                          <a:cs typeface="Arial-Rounded" panose="020B0500000000000000" pitchFamily="34" charset="0"/>
                        </a:rPr>
                        <a:t>thùng</a:t>
                      </a:r>
                      <a:endParaRPr lang="en-US" sz="3200" dirty="0">
                        <a:latin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3200" dirty="0">
                          <a:latin typeface="Arial-Rounded" panose="020B0500000000000000" pitchFamily="34" charset="0"/>
                          <a:cs typeface="Arial-Rounded" panose="020B0500000000000000" pitchFamily="34" charset="0"/>
                        </a:rPr>
                        <a:t>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3200" dirty="0" err="1">
                          <a:latin typeface="Arial-Rounded" panose="020B0500000000000000" pitchFamily="34" charset="0"/>
                          <a:cs typeface="Arial-Rounded" panose="020B0500000000000000" pitchFamily="34" charset="0"/>
                        </a:rPr>
                        <a:t>lẽn</a:t>
                      </a:r>
                      <a:r>
                        <a:rPr lang="en-US" sz="3200" dirty="0">
                          <a:latin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-Rounded" panose="020B0500000000000000" pitchFamily="34" charset="0"/>
                          <a:cs typeface="Arial-Rounded" panose="020B0500000000000000" pitchFamily="34" charset="0"/>
                        </a:rPr>
                        <a:t>lẽn</a:t>
                      </a:r>
                      <a:endParaRPr lang="en-US" sz="3200" dirty="0">
                        <a:latin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3200" dirty="0">
                          <a:latin typeface="Arial-Rounded" panose="020B0500000000000000" pitchFamily="34" charset="0"/>
                          <a:cs typeface="Arial-Rounded" panose="020B0500000000000000" pitchFamily="34" charset="0"/>
                        </a:rPr>
                        <a:t>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3200" dirty="0" err="1">
                          <a:latin typeface="Arial-Rounded" panose="020B0500000000000000" pitchFamily="34" charset="0"/>
                          <a:cs typeface="Arial-Rounded" panose="020B0500000000000000" pitchFamily="34" charset="0"/>
                        </a:rPr>
                        <a:t>hoa</a:t>
                      </a:r>
                      <a:r>
                        <a:rPr lang="en-US" sz="3200" baseline="0" dirty="0">
                          <a:latin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200" baseline="0" dirty="0" err="1">
                          <a:latin typeface="Arial-Rounded" panose="020B0500000000000000" pitchFamily="34" charset="0"/>
                          <a:cs typeface="Arial-Rounded" panose="020B0500000000000000" pitchFamily="34" charset="0"/>
                        </a:rPr>
                        <a:t>sen</a:t>
                      </a:r>
                      <a:endParaRPr lang="en-US" sz="3200" dirty="0">
                        <a:latin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/>
          <p:nvPr>
            <p:extLst>
              <p:ext uri="{D42A27DB-BD31-4B8C-83A1-F6EECF244321}">
                <p14:modId xmlns:p14="http://schemas.microsoft.com/office/powerpoint/2010/main" val="1680703960"/>
              </p:ext>
            </p:extLst>
          </p:nvPr>
        </p:nvGraphicFramePr>
        <p:xfrm>
          <a:off x="6435618" y="3474811"/>
          <a:ext cx="4812938" cy="2316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600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528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3200" dirty="0" err="1">
                          <a:latin typeface="Arial-Rounded" panose="020B0500000000000000" pitchFamily="34" charset="0"/>
                          <a:cs typeface="Arial-Rounded" panose="020B0500000000000000" pitchFamily="34" charset="0"/>
                        </a:rPr>
                        <a:t>eng</a:t>
                      </a:r>
                      <a:endParaRPr lang="en-US" sz="3200" dirty="0">
                        <a:latin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3200" dirty="0" err="1">
                          <a:latin typeface="Arial-Rounded" panose="020B0500000000000000" pitchFamily="34" charset="0"/>
                          <a:cs typeface="Arial-Rounded" panose="020B0500000000000000" pitchFamily="34" charset="0"/>
                        </a:rPr>
                        <a:t>xà</a:t>
                      </a:r>
                      <a:r>
                        <a:rPr lang="en-US" sz="3200" baseline="0" dirty="0">
                          <a:latin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200" baseline="0" dirty="0" err="1">
                          <a:latin typeface="Arial-Rounded" panose="020B0500000000000000" pitchFamily="34" charset="0"/>
                          <a:cs typeface="Arial-Rounded" panose="020B0500000000000000" pitchFamily="34" charset="0"/>
                        </a:rPr>
                        <a:t>beng</a:t>
                      </a:r>
                      <a:endParaRPr lang="en-US" sz="3200" dirty="0">
                        <a:latin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3200" dirty="0" err="1">
                          <a:latin typeface="Arial-Rounded" panose="020B0500000000000000" pitchFamily="34" charset="0"/>
                          <a:cs typeface="Arial-Rounded" panose="020B0500000000000000" pitchFamily="34" charset="0"/>
                        </a:rPr>
                        <a:t>eng</a:t>
                      </a:r>
                      <a:endParaRPr lang="en-US" sz="3200" dirty="0">
                        <a:latin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3200" baseline="0" dirty="0" err="1">
                          <a:latin typeface="Arial-Rounded" panose="020B0500000000000000" pitchFamily="34" charset="0"/>
                          <a:cs typeface="Arial-Rounded" panose="020B0500000000000000" pitchFamily="34" charset="0"/>
                        </a:rPr>
                        <a:t>leng</a:t>
                      </a:r>
                      <a:r>
                        <a:rPr lang="en-US" sz="3200" baseline="0" dirty="0">
                          <a:latin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200" baseline="0" dirty="0" err="1">
                          <a:latin typeface="Arial-Rounded" panose="020B0500000000000000" pitchFamily="34" charset="0"/>
                          <a:cs typeface="Arial-Rounded" panose="020B0500000000000000" pitchFamily="34" charset="0"/>
                        </a:rPr>
                        <a:t>keng</a:t>
                      </a:r>
                      <a:endParaRPr lang="en-US" sz="3200" dirty="0">
                        <a:latin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3200" dirty="0" err="1">
                          <a:latin typeface="Arial-Rounded" panose="020B0500000000000000" pitchFamily="34" charset="0"/>
                          <a:cs typeface="Arial-Rounded" panose="020B0500000000000000" pitchFamily="34" charset="0"/>
                        </a:rPr>
                        <a:t>eng</a:t>
                      </a:r>
                      <a:endParaRPr lang="en-US" sz="3200" dirty="0">
                        <a:latin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3200" baseline="0" dirty="0" err="1">
                          <a:latin typeface="Arial-Rounded" panose="020B0500000000000000" pitchFamily="34" charset="0"/>
                          <a:cs typeface="Arial-Rounded" panose="020B0500000000000000" pitchFamily="34" charset="0"/>
                        </a:rPr>
                        <a:t>cái</a:t>
                      </a:r>
                      <a:r>
                        <a:rPr lang="en-US" sz="3200" baseline="0" dirty="0">
                          <a:latin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200" baseline="0" dirty="0" err="1">
                          <a:latin typeface="Arial-Rounded" panose="020B0500000000000000" pitchFamily="34" charset="0"/>
                          <a:cs typeface="Arial-Rounded" panose="020B0500000000000000" pitchFamily="34" charset="0"/>
                        </a:rPr>
                        <a:t>xẻng</a:t>
                      </a:r>
                      <a:endParaRPr lang="en-US" sz="3200" dirty="0">
                        <a:latin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3200" dirty="0" err="1">
                          <a:latin typeface="Arial-Rounded" panose="020B0500000000000000" pitchFamily="34" charset="0"/>
                          <a:cs typeface="Arial-Rounded" panose="020B0500000000000000" pitchFamily="34" charset="0"/>
                        </a:rPr>
                        <a:t>eng</a:t>
                      </a:r>
                      <a:endParaRPr lang="en-US" sz="3200" dirty="0">
                        <a:latin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3200" baseline="0" dirty="0" err="1">
                          <a:latin typeface="Arial-Rounded" panose="020B0500000000000000" pitchFamily="34" charset="0"/>
                          <a:cs typeface="Arial-Rounded" panose="020B0500000000000000" pitchFamily="34" charset="0"/>
                        </a:rPr>
                        <a:t>quên</a:t>
                      </a:r>
                      <a:r>
                        <a:rPr lang="en-US" sz="3200" baseline="0" dirty="0">
                          <a:latin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200" baseline="0" dirty="0" err="1">
                          <a:latin typeface="Arial-Rounded" panose="020B0500000000000000" pitchFamily="34" charset="0"/>
                          <a:cs typeface="Arial-Rounded" panose="020B0500000000000000" pitchFamily="34" charset="0"/>
                        </a:rPr>
                        <a:t>béng</a:t>
                      </a:r>
                      <a:endParaRPr lang="en-US" sz="3200" dirty="0">
                        <a:latin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6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485</TotalTime>
  <Words>213</Words>
  <Application>Microsoft Macintosh PowerPoint</Application>
  <PresentationFormat>Widescreen</PresentationFormat>
  <Paragraphs>47</Paragraphs>
  <Slides>10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10</vt:i4>
      </vt:variant>
    </vt:vector>
  </HeadingPairs>
  <TitlesOfParts>
    <vt:vector size="21" baseType="lpstr">
      <vt:lpstr>Microsoft YaHei</vt:lpstr>
      <vt:lpstr>Arial</vt:lpstr>
      <vt:lpstr>Arial-Rounded</vt:lpstr>
      <vt:lpstr>Calibri</vt:lpstr>
      <vt:lpstr>Calibri Light</vt:lpstr>
      <vt:lpstr>HP001 4 hàng</vt:lpstr>
      <vt:lpstr>Times New Roman</vt:lpstr>
      <vt:lpstr>2_Office Theme</vt:lpstr>
      <vt:lpstr>7_Office Theme</vt:lpstr>
      <vt:lpstr>6_Office Theme</vt:lpstr>
      <vt:lpstr>8_Office Theme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Ngọc Bích Đỗ</cp:lastModifiedBy>
  <cp:revision>43</cp:revision>
  <dcterms:created xsi:type="dcterms:W3CDTF">2021-05-26T07:40:58Z</dcterms:created>
  <dcterms:modified xsi:type="dcterms:W3CDTF">2021-11-11T02:27:29Z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