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69" r:id="rId3"/>
    <p:sldId id="258" r:id="rId4"/>
    <p:sldId id="260" r:id="rId5"/>
    <p:sldId id="266" r:id="rId6"/>
    <p:sldId id="261" r:id="rId7"/>
    <p:sldId id="262" r:id="rId8"/>
    <p:sldId id="263" r:id="rId9"/>
    <p:sldId id="264" r:id="rId10"/>
    <p:sldId id="265" r:id="rId11"/>
    <p:sldId id="271" r:id="rId12"/>
  </p:sldIdLst>
  <p:sldSz cx="12192000" cy="6858000"/>
  <p:notesSz cx="6858000" cy="9144000"/>
  <p:embeddedFontLst>
    <p:embeddedFont>
      <p:font typeface=".VnTime" panose="020B7200000000000000" pitchFamily="34" charset="0"/>
      <p:regular r:id="rId13"/>
      <p:bold r:id="rId14"/>
      <p:italic r:id="rId15"/>
      <p:boldItalic r:id="rId16"/>
    </p:embeddedFont>
    <p:embeddedFont>
      <p:font typeface="Calibri" panose="020F0502020204030204" pitchFamily="34" charset="0"/>
      <p:regular r:id="rId17"/>
      <p:bold r:id="rId18"/>
      <p:italic r:id="rId19"/>
      <p:boldItalic r:id="rId20"/>
    </p:embeddedFont>
    <p:embeddedFont>
      <p:font typeface="Calibri Light" panose="020F0302020204030204" pitchFamily="34" charset="0"/>
      <p:regular r:id="rId21"/>
      <p:italic r:id="rId22"/>
    </p:embeddedFont>
    <p:embeddedFont>
      <p:font typeface="UTM Nokia" panose="02040603050506020204" pitchFamily="18" charset="0"/>
      <p:regular r:id="rId23"/>
    </p:embeddedFont>
    <p:embeddedFont>
      <p:font typeface="UTM Showcard" panose="02040603050506020204" pitchFamily="18" charset="0"/>
      <p:regular r:id="rId24"/>
    </p:embeddedFont>
    <p:embeddedFont>
      <p:font typeface="Wingdings 2" panose="05020102010507070707" pitchFamily="18" charset="2"/>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47" autoAdjust="0"/>
    <p:restoredTop sz="94660"/>
  </p:normalViewPr>
  <p:slideViewPr>
    <p:cSldViewPr snapToGrid="0">
      <p:cViewPr varScale="1">
        <p:scale>
          <a:sx n="70" d="100"/>
          <a:sy n="70" d="100"/>
        </p:scale>
        <p:origin x="124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09A77F5-CB32-40CF-948D-84C17DA2DD2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3521376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9A77F5-CB32-40CF-948D-84C17DA2DD2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3119501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9A77F5-CB32-40CF-948D-84C17DA2DD2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183140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9A77F5-CB32-40CF-948D-84C17DA2DD2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3965116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9A77F5-CB32-40CF-948D-84C17DA2DD2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1837268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9A77F5-CB32-40CF-948D-84C17DA2DD2A}"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2392841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9A77F5-CB32-40CF-948D-84C17DA2DD2A}"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3683185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9A77F5-CB32-40CF-948D-84C17DA2DD2A}"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2922745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A77F5-CB32-40CF-948D-84C17DA2DD2A}"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411837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9A77F5-CB32-40CF-948D-84C17DA2DD2A}"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188223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9A77F5-CB32-40CF-948D-84C17DA2DD2A}"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704DB-6F16-4794-9480-3AD5BFB07EA9}" type="slidenum">
              <a:rPr lang="en-US" smtClean="0"/>
              <a:t>‹#›</a:t>
            </a:fld>
            <a:endParaRPr lang="en-US"/>
          </a:p>
        </p:txBody>
      </p:sp>
    </p:spTree>
    <p:extLst>
      <p:ext uri="{BB962C8B-B14F-4D97-AF65-F5344CB8AC3E}">
        <p14:creationId xmlns:p14="http://schemas.microsoft.com/office/powerpoint/2010/main" val="4239999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A77F5-CB32-40CF-948D-84C17DA2DD2A}" type="datetimeFigureOut">
              <a:rPr lang="en-US" smtClean="0"/>
              <a:t>7/21/2023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704DB-6F16-4794-9480-3AD5BFB07EA9}"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752088" y="-1603375"/>
            <a:ext cx="4029456" cy="6858000"/>
          </a:xfrm>
          <a:prstGeom prst="rect">
            <a:avLst/>
          </a:prstGeom>
        </p:spPr>
      </p:pic>
      <p:sp>
        <p:nvSpPr>
          <p:cNvPr id="8" name="Rectangle 7"/>
          <p:cNvSpPr/>
          <p:nvPr userDrawn="1"/>
        </p:nvSpPr>
        <p:spPr>
          <a:xfrm>
            <a:off x="11007060" y="180459"/>
            <a:ext cx="1184940" cy="369332"/>
          </a:xfrm>
          <a:prstGeom prst="rect">
            <a:avLst/>
          </a:prstGeom>
          <a:noFill/>
        </p:spPr>
        <p:txBody>
          <a:bodyPr wrap="none" lIns="91440" tIns="45720" rIns="91440" bIns="45720">
            <a:spAutoFit/>
          </a:bodyPr>
          <a:lstStyle/>
          <a:p>
            <a:pPr algn="ctr"/>
            <a:r>
              <a:rPr lang="en-US" sz="1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Mang</a:t>
            </a:r>
            <a:r>
              <a:rPr lang="en-US" sz="1800" b="1" cap="none" spc="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rPr>
              <a:t> Non</a:t>
            </a:r>
            <a:endParaRPr lang="en-US" sz="1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26182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1122220" y="289679"/>
            <a:ext cx="10187404" cy="3139321"/>
          </a:xfrm>
          <a:prstGeom prst="rect">
            <a:avLst/>
          </a:prstGeom>
          <a:noFill/>
        </p:spPr>
        <p:txBody>
          <a:bodyPr wrap="none" lIns="91440" tIns="45720" rIns="91440" bIns="45720">
            <a:spAutoFit/>
            <a:scene3d>
              <a:camera prst="orthographicFront"/>
              <a:lightRig rig="threePt" dir="t"/>
            </a:scene3d>
            <a:sp3d extrusionH="57150">
              <a:bevelT h="25400" prst="softRound"/>
            </a:sp3d>
          </a:bodyPr>
          <a:lstStyle/>
          <a:p>
            <a:pPr algn="ctr"/>
            <a:r>
              <a:rPr lang="en-US" sz="7200" dirty="0">
                <a:ln w="12700" cmpd="sng">
                  <a:solidFill>
                    <a:srgbClr val="FFFF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2">
                      <a:satMod val="175000"/>
                      <a:alpha val="40000"/>
                    </a:schemeClr>
                  </a:glow>
                </a:effectLst>
                <a:latin typeface="UTM Showcard" panose="02040603050506020204" pitchFamily="18" charset="0"/>
              </a:rPr>
              <a:t>CHÍNH TẢ</a:t>
            </a:r>
          </a:p>
          <a:p>
            <a:pPr algn="ctr"/>
            <a:r>
              <a:rPr lang="en-US" sz="7200" dirty="0">
                <a:ln w="12700" cmpd="sng">
                  <a:solidFill>
                    <a:srgbClr val="FFFF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2">
                      <a:satMod val="175000"/>
                      <a:alpha val="40000"/>
                    </a:schemeClr>
                  </a:glow>
                </a:effectLst>
                <a:latin typeface="UTM Showcard" panose="02040603050506020204" pitchFamily="18" charset="0"/>
              </a:rPr>
              <a:t>ĐƯỜNG ĐẾN CÁC VÌ SAO</a:t>
            </a:r>
          </a:p>
          <a:p>
            <a:pPr algn="ct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2">
                    <a:satMod val="175000"/>
                    <a:alpha val="40000"/>
                  </a:schemeClr>
                </a:glow>
              </a:effectLst>
              <a:latin typeface="UTM Showcard" panose="02040603050506020204" pitchFamily="18" charset="0"/>
            </a:endParaRPr>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45000" b="100000" l="0" r="21458">
                        <a14:foregroundMark x1="6094" y1="51852" x2="6094" y2="51852"/>
                        <a14:foregroundMark x1="10365" y1="49537" x2="10990" y2="49259"/>
                        <a14:foregroundMark x1="12500" y1="49259" x2="13125" y2="50741"/>
                        <a14:foregroundMark x1="17240" y1="58333" x2="18177" y2="94630"/>
                        <a14:foregroundMark x1="11667" y1="84722" x2="12812" y2="99444"/>
                        <a14:foregroundMark x1="18698" y1="85833" x2="21458" y2="99722"/>
                        <a14:foregroundMark x1="16406" y1="58333" x2="16563" y2="48981"/>
                        <a14:foregroundMark x1="3646" y1="55556" x2="3646" y2="55556"/>
                        <a14:foregroundMark x1="14115" y1="49815" x2="14115" y2="49815"/>
                        <a14:foregroundMark x1="13958" y1="83241" x2="12812" y2="95463"/>
                      </a14:backgroundRemoval>
                    </a14:imgEffect>
                  </a14:imgLayer>
                </a14:imgProps>
              </a:ext>
              <a:ext uri="{28A0092B-C50C-407E-A947-70E740481C1C}">
                <a14:useLocalDpi xmlns:a14="http://schemas.microsoft.com/office/drawing/2010/main" val="0"/>
              </a:ext>
            </a:extLst>
          </a:blip>
          <a:srcRect l="-675" t="47874" r="77735" b="308"/>
          <a:stretch/>
        </p:blipFill>
        <p:spPr>
          <a:xfrm>
            <a:off x="-104503" y="3103993"/>
            <a:ext cx="2882537" cy="3754007"/>
          </a:xfrm>
          <a:prstGeom prst="rect">
            <a:avLst/>
          </a:prstGeom>
        </p:spPr>
      </p:pic>
      <p:pic>
        <p:nvPicPr>
          <p:cNvPr id="5" name="图片 18">
            <a:extLst>
              <a:ext uri="{FF2B5EF4-FFF2-40B4-BE49-F238E27FC236}">
                <a16:creationId xmlns:a16="http://schemas.microsoft.com/office/drawing/2014/main" id="{D0D60A67-6B3B-45B1-9E4B-686C502071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327" t="46021"/>
          <a:stretch/>
        </p:blipFill>
        <p:spPr>
          <a:xfrm rot="20704214">
            <a:off x="8404741" y="2345832"/>
            <a:ext cx="4290951" cy="3925389"/>
          </a:xfrm>
          <a:prstGeom prst="rect">
            <a:avLst/>
          </a:prstGeom>
        </p:spPr>
      </p:pic>
    </p:spTree>
    <p:extLst>
      <p:ext uri="{BB962C8B-B14F-4D97-AF65-F5344CB8AC3E}">
        <p14:creationId xmlns:p14="http://schemas.microsoft.com/office/powerpoint/2010/main" val="4086120325"/>
      </p:ext>
    </p:extLst>
  </p:cSld>
  <p:clrMapOvr>
    <a:masterClrMapping/>
  </p:clrMapOvr>
  <p:transition spd="slow" advClick="0" advTm="1000">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图片 55">
            <a:extLst>
              <a:ext uri="{FF2B5EF4-FFF2-40B4-BE49-F238E27FC236}">
                <a16:creationId xmlns:a16="http://schemas.microsoft.com/office/drawing/2014/main" id="{9A5CC940-81AA-49DF-B1C1-61D0015656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762719" y="297408"/>
            <a:ext cx="4417967" cy="6379551"/>
          </a:xfrm>
          <a:prstGeom prst="rect">
            <a:avLst/>
          </a:prstGeom>
        </p:spPr>
      </p:pic>
      <p:sp>
        <p:nvSpPr>
          <p:cNvPr id="14" name="矩形: 圆角 15">
            <a:extLst>
              <a:ext uri="{FF2B5EF4-FFF2-40B4-BE49-F238E27FC236}">
                <a16:creationId xmlns:a16="http://schemas.microsoft.com/office/drawing/2014/main" id="{8867149F-2A9E-4D50-91C6-38D20E8B0DA2}"/>
              </a:ext>
            </a:extLst>
          </p:cNvPr>
          <p:cNvSpPr/>
          <p:nvPr/>
        </p:nvSpPr>
        <p:spPr>
          <a:xfrm>
            <a:off x="340869" y="5065370"/>
            <a:ext cx="11337595" cy="1611589"/>
          </a:xfrm>
          <a:custGeom>
            <a:avLst/>
            <a:gdLst>
              <a:gd name="connsiteX0" fmla="*/ 0 w 6570874"/>
              <a:gd name="connsiteY0" fmla="*/ 311207 h 1867203"/>
              <a:gd name="connsiteX1" fmla="*/ 311207 w 6570874"/>
              <a:gd name="connsiteY1" fmla="*/ 0 h 1867203"/>
              <a:gd name="connsiteX2" fmla="*/ 1025022 w 6570874"/>
              <a:gd name="connsiteY2" fmla="*/ 0 h 1867203"/>
              <a:gd name="connsiteX3" fmla="*/ 1560384 w 6570874"/>
              <a:gd name="connsiteY3" fmla="*/ 0 h 1867203"/>
              <a:gd name="connsiteX4" fmla="*/ 2274199 w 6570874"/>
              <a:gd name="connsiteY4" fmla="*/ 0 h 1867203"/>
              <a:gd name="connsiteX5" fmla="*/ 2988014 w 6570874"/>
              <a:gd name="connsiteY5" fmla="*/ 0 h 1867203"/>
              <a:gd name="connsiteX6" fmla="*/ 3404406 w 6570874"/>
              <a:gd name="connsiteY6" fmla="*/ 0 h 1867203"/>
              <a:gd name="connsiteX7" fmla="*/ 4118221 w 6570874"/>
              <a:gd name="connsiteY7" fmla="*/ 0 h 1867203"/>
              <a:gd name="connsiteX8" fmla="*/ 4594098 w 6570874"/>
              <a:gd name="connsiteY8" fmla="*/ 0 h 1867203"/>
              <a:gd name="connsiteX9" fmla="*/ 5010490 w 6570874"/>
              <a:gd name="connsiteY9" fmla="*/ 0 h 1867203"/>
              <a:gd name="connsiteX10" fmla="*/ 5486367 w 6570874"/>
              <a:gd name="connsiteY10" fmla="*/ 0 h 1867203"/>
              <a:gd name="connsiteX11" fmla="*/ 6259667 w 6570874"/>
              <a:gd name="connsiteY11" fmla="*/ 0 h 1867203"/>
              <a:gd name="connsiteX12" fmla="*/ 6570874 w 6570874"/>
              <a:gd name="connsiteY12" fmla="*/ 311207 h 1867203"/>
              <a:gd name="connsiteX13" fmla="*/ 6570874 w 6570874"/>
              <a:gd name="connsiteY13" fmla="*/ 688793 h 1867203"/>
              <a:gd name="connsiteX14" fmla="*/ 6570874 w 6570874"/>
              <a:gd name="connsiteY14" fmla="*/ 1116171 h 1867203"/>
              <a:gd name="connsiteX15" fmla="*/ 6570874 w 6570874"/>
              <a:gd name="connsiteY15" fmla="*/ 1555996 h 1867203"/>
              <a:gd name="connsiteX16" fmla="*/ 6259667 w 6570874"/>
              <a:gd name="connsiteY16" fmla="*/ 1867203 h 1867203"/>
              <a:gd name="connsiteX17" fmla="*/ 5545852 w 6570874"/>
              <a:gd name="connsiteY17" fmla="*/ 1867203 h 1867203"/>
              <a:gd name="connsiteX18" fmla="*/ 4832037 w 6570874"/>
              <a:gd name="connsiteY18" fmla="*/ 1867203 h 1867203"/>
              <a:gd name="connsiteX19" fmla="*/ 4415644 w 6570874"/>
              <a:gd name="connsiteY19" fmla="*/ 1867203 h 1867203"/>
              <a:gd name="connsiteX20" fmla="*/ 3820798 w 6570874"/>
              <a:gd name="connsiteY20" fmla="*/ 1867203 h 1867203"/>
              <a:gd name="connsiteX21" fmla="*/ 3166468 w 6570874"/>
              <a:gd name="connsiteY21" fmla="*/ 1867203 h 1867203"/>
              <a:gd name="connsiteX22" fmla="*/ 2750076 w 6570874"/>
              <a:gd name="connsiteY22" fmla="*/ 1867203 h 1867203"/>
              <a:gd name="connsiteX23" fmla="*/ 2274199 w 6570874"/>
              <a:gd name="connsiteY23" fmla="*/ 1867203 h 1867203"/>
              <a:gd name="connsiteX24" fmla="*/ 1798322 w 6570874"/>
              <a:gd name="connsiteY24" fmla="*/ 1867203 h 1867203"/>
              <a:gd name="connsiteX25" fmla="*/ 1381930 w 6570874"/>
              <a:gd name="connsiteY25" fmla="*/ 1867203 h 1867203"/>
              <a:gd name="connsiteX26" fmla="*/ 846568 w 6570874"/>
              <a:gd name="connsiteY26" fmla="*/ 1867203 h 1867203"/>
              <a:gd name="connsiteX27" fmla="*/ 311207 w 6570874"/>
              <a:gd name="connsiteY27" fmla="*/ 1867203 h 1867203"/>
              <a:gd name="connsiteX28" fmla="*/ 0 w 6570874"/>
              <a:gd name="connsiteY28" fmla="*/ 1555996 h 1867203"/>
              <a:gd name="connsiteX29" fmla="*/ 0 w 6570874"/>
              <a:gd name="connsiteY29" fmla="*/ 1178410 h 1867203"/>
              <a:gd name="connsiteX30" fmla="*/ 0 w 6570874"/>
              <a:gd name="connsiteY30" fmla="*/ 751032 h 1867203"/>
              <a:gd name="connsiteX31" fmla="*/ 0 w 6570874"/>
              <a:gd name="connsiteY31" fmla="*/ 311207 h 186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570874" h="1867203" fill="none" extrusionOk="0">
                <a:moveTo>
                  <a:pt x="0" y="311207"/>
                </a:moveTo>
                <a:cubicBezTo>
                  <a:pt x="-10818" y="94460"/>
                  <a:pt x="143807" y="-14300"/>
                  <a:pt x="311207" y="0"/>
                </a:cubicBezTo>
                <a:cubicBezTo>
                  <a:pt x="490458" y="-21758"/>
                  <a:pt x="824872" y="80469"/>
                  <a:pt x="1025022" y="0"/>
                </a:cubicBezTo>
                <a:cubicBezTo>
                  <a:pt x="1225172" y="-80469"/>
                  <a:pt x="1314617" y="20576"/>
                  <a:pt x="1560384" y="0"/>
                </a:cubicBezTo>
                <a:cubicBezTo>
                  <a:pt x="1806151" y="-20576"/>
                  <a:pt x="2048261" y="39562"/>
                  <a:pt x="2274199" y="0"/>
                </a:cubicBezTo>
                <a:cubicBezTo>
                  <a:pt x="2500137" y="-39562"/>
                  <a:pt x="2825741" y="14781"/>
                  <a:pt x="2988014" y="0"/>
                </a:cubicBezTo>
                <a:cubicBezTo>
                  <a:pt x="3150288" y="-14781"/>
                  <a:pt x="3269807" y="9291"/>
                  <a:pt x="3404406" y="0"/>
                </a:cubicBezTo>
                <a:cubicBezTo>
                  <a:pt x="3539005" y="-9291"/>
                  <a:pt x="3785996" y="69773"/>
                  <a:pt x="4118221" y="0"/>
                </a:cubicBezTo>
                <a:cubicBezTo>
                  <a:pt x="4450447" y="-69773"/>
                  <a:pt x="4427990" y="36000"/>
                  <a:pt x="4594098" y="0"/>
                </a:cubicBezTo>
                <a:cubicBezTo>
                  <a:pt x="4760206" y="-36000"/>
                  <a:pt x="4866275" y="46114"/>
                  <a:pt x="5010490" y="0"/>
                </a:cubicBezTo>
                <a:cubicBezTo>
                  <a:pt x="5154705" y="-46114"/>
                  <a:pt x="5380406" y="4093"/>
                  <a:pt x="5486367" y="0"/>
                </a:cubicBezTo>
                <a:cubicBezTo>
                  <a:pt x="5592328" y="-4093"/>
                  <a:pt x="5916910" y="30458"/>
                  <a:pt x="6259667" y="0"/>
                </a:cubicBezTo>
                <a:cubicBezTo>
                  <a:pt x="6410719" y="-23697"/>
                  <a:pt x="6543824" y="161327"/>
                  <a:pt x="6570874" y="311207"/>
                </a:cubicBezTo>
                <a:cubicBezTo>
                  <a:pt x="6595202" y="480915"/>
                  <a:pt x="6562456" y="565851"/>
                  <a:pt x="6570874" y="688793"/>
                </a:cubicBezTo>
                <a:cubicBezTo>
                  <a:pt x="6579292" y="811735"/>
                  <a:pt x="6556191" y="919265"/>
                  <a:pt x="6570874" y="1116171"/>
                </a:cubicBezTo>
                <a:cubicBezTo>
                  <a:pt x="6585557" y="1313077"/>
                  <a:pt x="6540071" y="1432340"/>
                  <a:pt x="6570874" y="1555996"/>
                </a:cubicBezTo>
                <a:cubicBezTo>
                  <a:pt x="6575828" y="1700367"/>
                  <a:pt x="6397952" y="1874264"/>
                  <a:pt x="6259667" y="1867203"/>
                </a:cubicBezTo>
                <a:cubicBezTo>
                  <a:pt x="5934194" y="1891494"/>
                  <a:pt x="5840979" y="1803608"/>
                  <a:pt x="5545852" y="1867203"/>
                </a:cubicBezTo>
                <a:cubicBezTo>
                  <a:pt x="5250725" y="1930798"/>
                  <a:pt x="5150821" y="1844173"/>
                  <a:pt x="4832037" y="1867203"/>
                </a:cubicBezTo>
                <a:cubicBezTo>
                  <a:pt x="4513253" y="1890233"/>
                  <a:pt x="4608842" y="1818785"/>
                  <a:pt x="4415644" y="1867203"/>
                </a:cubicBezTo>
                <a:cubicBezTo>
                  <a:pt x="4222446" y="1915621"/>
                  <a:pt x="4026180" y="1804643"/>
                  <a:pt x="3820798" y="1867203"/>
                </a:cubicBezTo>
                <a:cubicBezTo>
                  <a:pt x="3615416" y="1929763"/>
                  <a:pt x="3459996" y="1807866"/>
                  <a:pt x="3166468" y="1867203"/>
                </a:cubicBezTo>
                <a:cubicBezTo>
                  <a:pt x="2872940" y="1926540"/>
                  <a:pt x="2933905" y="1825405"/>
                  <a:pt x="2750076" y="1867203"/>
                </a:cubicBezTo>
                <a:cubicBezTo>
                  <a:pt x="2566247" y="1909001"/>
                  <a:pt x="2458158" y="1841706"/>
                  <a:pt x="2274199" y="1867203"/>
                </a:cubicBezTo>
                <a:cubicBezTo>
                  <a:pt x="2090240" y="1892700"/>
                  <a:pt x="1938785" y="1843252"/>
                  <a:pt x="1798322" y="1867203"/>
                </a:cubicBezTo>
                <a:cubicBezTo>
                  <a:pt x="1657859" y="1891154"/>
                  <a:pt x="1500155" y="1856213"/>
                  <a:pt x="1381930" y="1867203"/>
                </a:cubicBezTo>
                <a:cubicBezTo>
                  <a:pt x="1263705" y="1878193"/>
                  <a:pt x="1066549" y="1829283"/>
                  <a:pt x="846568" y="1867203"/>
                </a:cubicBezTo>
                <a:cubicBezTo>
                  <a:pt x="626587" y="1905123"/>
                  <a:pt x="554562" y="1834144"/>
                  <a:pt x="311207" y="1867203"/>
                </a:cubicBezTo>
                <a:cubicBezTo>
                  <a:pt x="90591" y="1867220"/>
                  <a:pt x="-20129" y="1729695"/>
                  <a:pt x="0" y="1555996"/>
                </a:cubicBezTo>
                <a:cubicBezTo>
                  <a:pt x="-38260" y="1469399"/>
                  <a:pt x="34468" y="1269079"/>
                  <a:pt x="0" y="1178410"/>
                </a:cubicBezTo>
                <a:cubicBezTo>
                  <a:pt x="-34468" y="1087741"/>
                  <a:pt x="7966" y="865468"/>
                  <a:pt x="0" y="751032"/>
                </a:cubicBezTo>
                <a:cubicBezTo>
                  <a:pt x="-7966" y="636596"/>
                  <a:pt x="37154" y="458208"/>
                  <a:pt x="0" y="311207"/>
                </a:cubicBezTo>
                <a:close/>
              </a:path>
              <a:path w="6570874" h="1867203" stroke="0" extrusionOk="0">
                <a:moveTo>
                  <a:pt x="0" y="311207"/>
                </a:moveTo>
                <a:cubicBezTo>
                  <a:pt x="7533" y="131019"/>
                  <a:pt x="97160" y="-17089"/>
                  <a:pt x="311207" y="0"/>
                </a:cubicBezTo>
                <a:cubicBezTo>
                  <a:pt x="512109" y="-21887"/>
                  <a:pt x="589646" y="5877"/>
                  <a:pt x="787084" y="0"/>
                </a:cubicBezTo>
                <a:cubicBezTo>
                  <a:pt x="984522" y="-5877"/>
                  <a:pt x="1184543" y="41899"/>
                  <a:pt x="1500899" y="0"/>
                </a:cubicBezTo>
                <a:cubicBezTo>
                  <a:pt x="1817256" y="-41899"/>
                  <a:pt x="1858971" y="6313"/>
                  <a:pt x="2155230" y="0"/>
                </a:cubicBezTo>
                <a:cubicBezTo>
                  <a:pt x="2451489" y="-6313"/>
                  <a:pt x="2530604" y="56384"/>
                  <a:pt x="2750076" y="0"/>
                </a:cubicBezTo>
                <a:cubicBezTo>
                  <a:pt x="2969548" y="-56384"/>
                  <a:pt x="3117825" y="59305"/>
                  <a:pt x="3463891" y="0"/>
                </a:cubicBezTo>
                <a:cubicBezTo>
                  <a:pt x="3809958" y="-59305"/>
                  <a:pt x="3759423" y="47140"/>
                  <a:pt x="3880283" y="0"/>
                </a:cubicBezTo>
                <a:cubicBezTo>
                  <a:pt x="4001143" y="-47140"/>
                  <a:pt x="4391003" y="36862"/>
                  <a:pt x="4534614" y="0"/>
                </a:cubicBezTo>
                <a:cubicBezTo>
                  <a:pt x="4678225" y="-36862"/>
                  <a:pt x="4881182" y="18804"/>
                  <a:pt x="5129460" y="0"/>
                </a:cubicBezTo>
                <a:cubicBezTo>
                  <a:pt x="5377738" y="-18804"/>
                  <a:pt x="5924141" y="52210"/>
                  <a:pt x="6259667" y="0"/>
                </a:cubicBezTo>
                <a:cubicBezTo>
                  <a:pt x="6413527" y="1229"/>
                  <a:pt x="6574587" y="133118"/>
                  <a:pt x="6570874" y="311207"/>
                </a:cubicBezTo>
                <a:cubicBezTo>
                  <a:pt x="6575374" y="427194"/>
                  <a:pt x="6545456" y="580674"/>
                  <a:pt x="6570874" y="751032"/>
                </a:cubicBezTo>
                <a:cubicBezTo>
                  <a:pt x="6596292" y="921390"/>
                  <a:pt x="6562228" y="1083953"/>
                  <a:pt x="6570874" y="1190858"/>
                </a:cubicBezTo>
                <a:cubicBezTo>
                  <a:pt x="6579520" y="1297763"/>
                  <a:pt x="6527601" y="1444375"/>
                  <a:pt x="6570874" y="1555996"/>
                </a:cubicBezTo>
                <a:cubicBezTo>
                  <a:pt x="6569639" y="1720872"/>
                  <a:pt x="6426007" y="1867234"/>
                  <a:pt x="6259667" y="1867203"/>
                </a:cubicBezTo>
                <a:cubicBezTo>
                  <a:pt x="6095287" y="1907368"/>
                  <a:pt x="5919104" y="1820225"/>
                  <a:pt x="5664821" y="1867203"/>
                </a:cubicBezTo>
                <a:cubicBezTo>
                  <a:pt x="5410538" y="1914181"/>
                  <a:pt x="5309792" y="1827795"/>
                  <a:pt x="5010490" y="1867203"/>
                </a:cubicBezTo>
                <a:cubicBezTo>
                  <a:pt x="4711188" y="1906611"/>
                  <a:pt x="4496844" y="1823506"/>
                  <a:pt x="4356160" y="1867203"/>
                </a:cubicBezTo>
                <a:cubicBezTo>
                  <a:pt x="4215476" y="1910900"/>
                  <a:pt x="4121447" y="1841493"/>
                  <a:pt x="3939768" y="1867203"/>
                </a:cubicBezTo>
                <a:cubicBezTo>
                  <a:pt x="3758089" y="1892913"/>
                  <a:pt x="3539888" y="1789303"/>
                  <a:pt x="3225952" y="1867203"/>
                </a:cubicBezTo>
                <a:cubicBezTo>
                  <a:pt x="2912016" y="1945103"/>
                  <a:pt x="3011284" y="1828707"/>
                  <a:pt x="2809560" y="1867203"/>
                </a:cubicBezTo>
                <a:cubicBezTo>
                  <a:pt x="2607836" y="1905699"/>
                  <a:pt x="2287980" y="1832938"/>
                  <a:pt x="2155230" y="1867203"/>
                </a:cubicBezTo>
                <a:cubicBezTo>
                  <a:pt x="2022480" y="1901468"/>
                  <a:pt x="1852907" y="1834903"/>
                  <a:pt x="1560384" y="1867203"/>
                </a:cubicBezTo>
                <a:cubicBezTo>
                  <a:pt x="1267861" y="1899503"/>
                  <a:pt x="1248454" y="1835595"/>
                  <a:pt x="1143991" y="1867203"/>
                </a:cubicBezTo>
                <a:cubicBezTo>
                  <a:pt x="1039528" y="1898811"/>
                  <a:pt x="588570" y="1775250"/>
                  <a:pt x="311207" y="1867203"/>
                </a:cubicBezTo>
                <a:cubicBezTo>
                  <a:pt x="144857" y="1874954"/>
                  <a:pt x="6990" y="1734309"/>
                  <a:pt x="0" y="1555996"/>
                </a:cubicBezTo>
                <a:cubicBezTo>
                  <a:pt x="-23242" y="1424032"/>
                  <a:pt x="13005" y="1366459"/>
                  <a:pt x="0" y="1178410"/>
                </a:cubicBezTo>
                <a:cubicBezTo>
                  <a:pt x="-13005" y="990361"/>
                  <a:pt x="46277" y="898978"/>
                  <a:pt x="0" y="775928"/>
                </a:cubicBezTo>
                <a:cubicBezTo>
                  <a:pt x="-46277" y="652878"/>
                  <a:pt x="47490" y="460846"/>
                  <a:pt x="0" y="311207"/>
                </a:cubicBezTo>
                <a:close/>
              </a:path>
            </a:pathLst>
          </a:custGeom>
          <a:solidFill>
            <a:schemeClr val="lt1">
              <a:alpha val="78000"/>
            </a:schemeClr>
          </a:solidFill>
          <a:ln w="38100">
            <a:prstDash val="lgDash"/>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US" sz="3200" dirty="0">
                <a:latin typeface="Times New Roman" pitchFamily="18" charset="0"/>
                <a:cs typeface="Times New Roman" pitchFamily="18" charset="0"/>
              </a:rPr>
              <a:t>Không theo được đúng đường, đúng hướng phải đi.</a:t>
            </a:r>
          </a:p>
          <a:p>
            <a:pPr algn="ctr">
              <a:defRPr/>
            </a:pPr>
            <a:r>
              <a:rPr lang="en-US" sz="3200" dirty="0">
                <a:solidFill>
                  <a:srgbClr val="FFC000"/>
                </a:solidFill>
                <a:latin typeface="Times New Roman" pitchFamily="18" charset="0"/>
                <a:cs typeface="Times New Roman" pitchFamily="18" charset="0"/>
              </a:rPr>
              <a:t>.</a:t>
            </a:r>
          </a:p>
        </p:txBody>
      </p:sp>
      <p:sp>
        <p:nvSpPr>
          <p:cNvPr id="12" name="矩形: 圆角 15">
            <a:extLst>
              <a:ext uri="{FF2B5EF4-FFF2-40B4-BE49-F238E27FC236}">
                <a16:creationId xmlns:a16="http://schemas.microsoft.com/office/drawing/2014/main" id="{8867149F-2A9E-4D50-91C6-38D20E8B0DA2}"/>
              </a:ext>
            </a:extLst>
          </p:cNvPr>
          <p:cNvSpPr/>
          <p:nvPr/>
        </p:nvSpPr>
        <p:spPr>
          <a:xfrm>
            <a:off x="340869" y="3551285"/>
            <a:ext cx="11337596" cy="1230771"/>
          </a:xfrm>
          <a:custGeom>
            <a:avLst/>
            <a:gdLst>
              <a:gd name="connsiteX0" fmla="*/ 0 w 11337596"/>
              <a:gd name="connsiteY0" fmla="*/ 205133 h 1230771"/>
              <a:gd name="connsiteX1" fmla="*/ 205133 w 11337596"/>
              <a:gd name="connsiteY1" fmla="*/ 0 h 1230771"/>
              <a:gd name="connsiteX2" fmla="*/ 670982 w 11337596"/>
              <a:gd name="connsiteY2" fmla="*/ 0 h 1230771"/>
              <a:gd name="connsiteX3" fmla="*/ 918285 w 11337596"/>
              <a:gd name="connsiteY3" fmla="*/ 0 h 1230771"/>
              <a:gd name="connsiteX4" fmla="*/ 1274861 w 11337596"/>
              <a:gd name="connsiteY4" fmla="*/ 0 h 1230771"/>
              <a:gd name="connsiteX5" fmla="*/ 1631437 w 11337596"/>
              <a:gd name="connsiteY5" fmla="*/ 0 h 1230771"/>
              <a:gd name="connsiteX6" fmla="*/ 1878740 w 11337596"/>
              <a:gd name="connsiteY6" fmla="*/ 0 h 1230771"/>
              <a:gd name="connsiteX7" fmla="*/ 2344589 w 11337596"/>
              <a:gd name="connsiteY7" fmla="*/ 0 h 1230771"/>
              <a:gd name="connsiteX8" fmla="*/ 2701165 w 11337596"/>
              <a:gd name="connsiteY8" fmla="*/ 0 h 1230771"/>
              <a:gd name="connsiteX9" fmla="*/ 3057741 w 11337596"/>
              <a:gd name="connsiteY9" fmla="*/ 0 h 1230771"/>
              <a:gd name="connsiteX10" fmla="*/ 3414317 w 11337596"/>
              <a:gd name="connsiteY10" fmla="*/ 0 h 1230771"/>
              <a:gd name="connsiteX11" fmla="*/ 3661620 w 11337596"/>
              <a:gd name="connsiteY11" fmla="*/ 0 h 1230771"/>
              <a:gd name="connsiteX12" fmla="*/ 4346016 w 11337596"/>
              <a:gd name="connsiteY12" fmla="*/ 0 h 1230771"/>
              <a:gd name="connsiteX13" fmla="*/ 4702592 w 11337596"/>
              <a:gd name="connsiteY13" fmla="*/ 0 h 1230771"/>
              <a:gd name="connsiteX14" fmla="*/ 5386988 w 11337596"/>
              <a:gd name="connsiteY14" fmla="*/ 0 h 1230771"/>
              <a:gd name="connsiteX15" fmla="*/ 5634291 w 11337596"/>
              <a:gd name="connsiteY15" fmla="*/ 0 h 1230771"/>
              <a:gd name="connsiteX16" fmla="*/ 5881593 w 11337596"/>
              <a:gd name="connsiteY16" fmla="*/ 0 h 1230771"/>
              <a:gd name="connsiteX17" fmla="*/ 6675263 w 11337596"/>
              <a:gd name="connsiteY17" fmla="*/ 0 h 1230771"/>
              <a:gd name="connsiteX18" fmla="*/ 7141112 w 11337596"/>
              <a:gd name="connsiteY18" fmla="*/ 0 h 1230771"/>
              <a:gd name="connsiteX19" fmla="*/ 7934781 w 11337596"/>
              <a:gd name="connsiteY19" fmla="*/ 0 h 1230771"/>
              <a:gd name="connsiteX20" fmla="*/ 8509904 w 11337596"/>
              <a:gd name="connsiteY20" fmla="*/ 0 h 1230771"/>
              <a:gd name="connsiteX21" fmla="*/ 8866480 w 11337596"/>
              <a:gd name="connsiteY21" fmla="*/ 0 h 1230771"/>
              <a:gd name="connsiteX22" fmla="*/ 9441602 w 11337596"/>
              <a:gd name="connsiteY22" fmla="*/ 0 h 1230771"/>
              <a:gd name="connsiteX23" fmla="*/ 9688905 w 11337596"/>
              <a:gd name="connsiteY23" fmla="*/ 0 h 1230771"/>
              <a:gd name="connsiteX24" fmla="*/ 10373301 w 11337596"/>
              <a:gd name="connsiteY24" fmla="*/ 0 h 1230771"/>
              <a:gd name="connsiteX25" fmla="*/ 11132463 w 11337596"/>
              <a:gd name="connsiteY25" fmla="*/ 0 h 1230771"/>
              <a:gd name="connsiteX26" fmla="*/ 11337596 w 11337596"/>
              <a:gd name="connsiteY26" fmla="*/ 205133 h 1230771"/>
              <a:gd name="connsiteX27" fmla="*/ 11337596 w 11337596"/>
              <a:gd name="connsiteY27" fmla="*/ 598975 h 1230771"/>
              <a:gd name="connsiteX28" fmla="*/ 11337596 w 11337596"/>
              <a:gd name="connsiteY28" fmla="*/ 1025638 h 1230771"/>
              <a:gd name="connsiteX29" fmla="*/ 11132463 w 11337596"/>
              <a:gd name="connsiteY29" fmla="*/ 1230771 h 1230771"/>
              <a:gd name="connsiteX30" fmla="*/ 10448067 w 11337596"/>
              <a:gd name="connsiteY30" fmla="*/ 1230771 h 1230771"/>
              <a:gd name="connsiteX31" fmla="*/ 10091491 w 11337596"/>
              <a:gd name="connsiteY31" fmla="*/ 1230771 h 1230771"/>
              <a:gd name="connsiteX32" fmla="*/ 9734915 w 11337596"/>
              <a:gd name="connsiteY32" fmla="*/ 1230771 h 1230771"/>
              <a:gd name="connsiteX33" fmla="*/ 9487612 w 11337596"/>
              <a:gd name="connsiteY33" fmla="*/ 1230771 h 1230771"/>
              <a:gd name="connsiteX34" fmla="*/ 8912490 w 11337596"/>
              <a:gd name="connsiteY34" fmla="*/ 1230771 h 1230771"/>
              <a:gd name="connsiteX35" fmla="*/ 8118820 w 11337596"/>
              <a:gd name="connsiteY35" fmla="*/ 1230771 h 1230771"/>
              <a:gd name="connsiteX36" fmla="*/ 7762244 w 11337596"/>
              <a:gd name="connsiteY36" fmla="*/ 1230771 h 1230771"/>
              <a:gd name="connsiteX37" fmla="*/ 7187122 w 11337596"/>
              <a:gd name="connsiteY37" fmla="*/ 1230771 h 1230771"/>
              <a:gd name="connsiteX38" fmla="*/ 6611999 w 11337596"/>
              <a:gd name="connsiteY38" fmla="*/ 1230771 h 1230771"/>
              <a:gd name="connsiteX39" fmla="*/ 5818330 w 11337596"/>
              <a:gd name="connsiteY39" fmla="*/ 1230771 h 1230771"/>
              <a:gd name="connsiteX40" fmla="*/ 5461754 w 11337596"/>
              <a:gd name="connsiteY40" fmla="*/ 1230771 h 1230771"/>
              <a:gd name="connsiteX41" fmla="*/ 4777358 w 11337596"/>
              <a:gd name="connsiteY41" fmla="*/ 1230771 h 1230771"/>
              <a:gd name="connsiteX42" fmla="*/ 4202235 w 11337596"/>
              <a:gd name="connsiteY42" fmla="*/ 1230771 h 1230771"/>
              <a:gd name="connsiteX43" fmla="*/ 3408566 w 11337596"/>
              <a:gd name="connsiteY43" fmla="*/ 1230771 h 1230771"/>
              <a:gd name="connsiteX44" fmla="*/ 3051990 w 11337596"/>
              <a:gd name="connsiteY44" fmla="*/ 1230771 h 1230771"/>
              <a:gd name="connsiteX45" fmla="*/ 2258321 w 11337596"/>
              <a:gd name="connsiteY45" fmla="*/ 1230771 h 1230771"/>
              <a:gd name="connsiteX46" fmla="*/ 1901745 w 11337596"/>
              <a:gd name="connsiteY46" fmla="*/ 1230771 h 1230771"/>
              <a:gd name="connsiteX47" fmla="*/ 1654442 w 11337596"/>
              <a:gd name="connsiteY47" fmla="*/ 1230771 h 1230771"/>
              <a:gd name="connsiteX48" fmla="*/ 1407139 w 11337596"/>
              <a:gd name="connsiteY48" fmla="*/ 1230771 h 1230771"/>
              <a:gd name="connsiteX49" fmla="*/ 205133 w 11337596"/>
              <a:gd name="connsiteY49" fmla="*/ 1230771 h 1230771"/>
              <a:gd name="connsiteX50" fmla="*/ 0 w 11337596"/>
              <a:gd name="connsiteY50" fmla="*/ 1025638 h 1230771"/>
              <a:gd name="connsiteX51" fmla="*/ 0 w 11337596"/>
              <a:gd name="connsiteY51" fmla="*/ 607180 h 1230771"/>
              <a:gd name="connsiteX52" fmla="*/ 0 w 11337596"/>
              <a:gd name="connsiteY52" fmla="*/ 205133 h 1230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37596" h="1230771" fill="none" extrusionOk="0">
                <a:moveTo>
                  <a:pt x="0" y="205133"/>
                </a:moveTo>
                <a:cubicBezTo>
                  <a:pt x="-7852" y="90326"/>
                  <a:pt x="88605" y="-1380"/>
                  <a:pt x="205133" y="0"/>
                </a:cubicBezTo>
                <a:cubicBezTo>
                  <a:pt x="340009" y="-52699"/>
                  <a:pt x="448274" y="13644"/>
                  <a:pt x="670982" y="0"/>
                </a:cubicBezTo>
                <a:cubicBezTo>
                  <a:pt x="893690" y="-13644"/>
                  <a:pt x="800174" y="24705"/>
                  <a:pt x="918285" y="0"/>
                </a:cubicBezTo>
                <a:cubicBezTo>
                  <a:pt x="1036396" y="-24705"/>
                  <a:pt x="1132324" y="18236"/>
                  <a:pt x="1274861" y="0"/>
                </a:cubicBezTo>
                <a:cubicBezTo>
                  <a:pt x="1417398" y="-18236"/>
                  <a:pt x="1503580" y="22476"/>
                  <a:pt x="1631437" y="0"/>
                </a:cubicBezTo>
                <a:cubicBezTo>
                  <a:pt x="1759294" y="-22476"/>
                  <a:pt x="1763665" y="13834"/>
                  <a:pt x="1878740" y="0"/>
                </a:cubicBezTo>
                <a:cubicBezTo>
                  <a:pt x="1993815" y="-13834"/>
                  <a:pt x="2114546" y="22044"/>
                  <a:pt x="2344589" y="0"/>
                </a:cubicBezTo>
                <a:cubicBezTo>
                  <a:pt x="2574632" y="-22044"/>
                  <a:pt x="2607874" y="26583"/>
                  <a:pt x="2701165" y="0"/>
                </a:cubicBezTo>
                <a:cubicBezTo>
                  <a:pt x="2794456" y="-26583"/>
                  <a:pt x="2961744" y="25277"/>
                  <a:pt x="3057741" y="0"/>
                </a:cubicBezTo>
                <a:cubicBezTo>
                  <a:pt x="3153738" y="-25277"/>
                  <a:pt x="3305514" y="42185"/>
                  <a:pt x="3414317" y="0"/>
                </a:cubicBezTo>
                <a:cubicBezTo>
                  <a:pt x="3523120" y="-42185"/>
                  <a:pt x="3579863" y="21235"/>
                  <a:pt x="3661620" y="0"/>
                </a:cubicBezTo>
                <a:cubicBezTo>
                  <a:pt x="3743377" y="-21235"/>
                  <a:pt x="4067416" y="7286"/>
                  <a:pt x="4346016" y="0"/>
                </a:cubicBezTo>
                <a:cubicBezTo>
                  <a:pt x="4624616" y="-7286"/>
                  <a:pt x="4618450" y="36674"/>
                  <a:pt x="4702592" y="0"/>
                </a:cubicBezTo>
                <a:cubicBezTo>
                  <a:pt x="4786734" y="-36674"/>
                  <a:pt x="5155895" y="60812"/>
                  <a:pt x="5386988" y="0"/>
                </a:cubicBezTo>
                <a:cubicBezTo>
                  <a:pt x="5618081" y="-60812"/>
                  <a:pt x="5571970" y="3442"/>
                  <a:pt x="5634291" y="0"/>
                </a:cubicBezTo>
                <a:cubicBezTo>
                  <a:pt x="5696612" y="-3442"/>
                  <a:pt x="5814467" y="5609"/>
                  <a:pt x="5881593" y="0"/>
                </a:cubicBezTo>
                <a:cubicBezTo>
                  <a:pt x="5948719" y="-5609"/>
                  <a:pt x="6431266" y="37705"/>
                  <a:pt x="6675263" y="0"/>
                </a:cubicBezTo>
                <a:cubicBezTo>
                  <a:pt x="6919260" y="-37705"/>
                  <a:pt x="6938993" y="26185"/>
                  <a:pt x="7141112" y="0"/>
                </a:cubicBezTo>
                <a:cubicBezTo>
                  <a:pt x="7343231" y="-26185"/>
                  <a:pt x="7742366" y="83586"/>
                  <a:pt x="7934781" y="0"/>
                </a:cubicBezTo>
                <a:cubicBezTo>
                  <a:pt x="8127196" y="-83586"/>
                  <a:pt x="8261435" y="62968"/>
                  <a:pt x="8509904" y="0"/>
                </a:cubicBezTo>
                <a:cubicBezTo>
                  <a:pt x="8758373" y="-62968"/>
                  <a:pt x="8776606" y="6697"/>
                  <a:pt x="8866480" y="0"/>
                </a:cubicBezTo>
                <a:cubicBezTo>
                  <a:pt x="8956354" y="-6697"/>
                  <a:pt x="9250065" y="35141"/>
                  <a:pt x="9441602" y="0"/>
                </a:cubicBezTo>
                <a:cubicBezTo>
                  <a:pt x="9633139" y="-35141"/>
                  <a:pt x="9602508" y="2553"/>
                  <a:pt x="9688905" y="0"/>
                </a:cubicBezTo>
                <a:cubicBezTo>
                  <a:pt x="9775302" y="-2553"/>
                  <a:pt x="10095973" y="24322"/>
                  <a:pt x="10373301" y="0"/>
                </a:cubicBezTo>
                <a:cubicBezTo>
                  <a:pt x="10650629" y="-24322"/>
                  <a:pt x="10836576" y="42116"/>
                  <a:pt x="11132463" y="0"/>
                </a:cubicBezTo>
                <a:cubicBezTo>
                  <a:pt x="11225062" y="1617"/>
                  <a:pt x="11336032" y="125037"/>
                  <a:pt x="11337596" y="205133"/>
                </a:cubicBezTo>
                <a:cubicBezTo>
                  <a:pt x="11347860" y="324618"/>
                  <a:pt x="11330469" y="453112"/>
                  <a:pt x="11337596" y="598975"/>
                </a:cubicBezTo>
                <a:cubicBezTo>
                  <a:pt x="11344723" y="744838"/>
                  <a:pt x="11303549" y="820720"/>
                  <a:pt x="11337596" y="1025638"/>
                </a:cubicBezTo>
                <a:cubicBezTo>
                  <a:pt x="11309072" y="1144335"/>
                  <a:pt x="11265681" y="1242733"/>
                  <a:pt x="11132463" y="1230771"/>
                </a:cubicBezTo>
                <a:cubicBezTo>
                  <a:pt x="10930030" y="1268647"/>
                  <a:pt x="10598002" y="1183094"/>
                  <a:pt x="10448067" y="1230771"/>
                </a:cubicBezTo>
                <a:cubicBezTo>
                  <a:pt x="10298132" y="1278448"/>
                  <a:pt x="10166092" y="1193839"/>
                  <a:pt x="10091491" y="1230771"/>
                </a:cubicBezTo>
                <a:cubicBezTo>
                  <a:pt x="10016890" y="1267703"/>
                  <a:pt x="9834815" y="1190589"/>
                  <a:pt x="9734915" y="1230771"/>
                </a:cubicBezTo>
                <a:cubicBezTo>
                  <a:pt x="9635015" y="1270953"/>
                  <a:pt x="9604523" y="1208318"/>
                  <a:pt x="9487612" y="1230771"/>
                </a:cubicBezTo>
                <a:cubicBezTo>
                  <a:pt x="9370701" y="1253224"/>
                  <a:pt x="9182279" y="1182477"/>
                  <a:pt x="8912490" y="1230771"/>
                </a:cubicBezTo>
                <a:cubicBezTo>
                  <a:pt x="8642701" y="1279065"/>
                  <a:pt x="8392383" y="1213525"/>
                  <a:pt x="8118820" y="1230771"/>
                </a:cubicBezTo>
                <a:cubicBezTo>
                  <a:pt x="7845257" y="1248017"/>
                  <a:pt x="7890519" y="1222539"/>
                  <a:pt x="7762244" y="1230771"/>
                </a:cubicBezTo>
                <a:cubicBezTo>
                  <a:pt x="7633969" y="1239003"/>
                  <a:pt x="7425937" y="1184189"/>
                  <a:pt x="7187122" y="1230771"/>
                </a:cubicBezTo>
                <a:cubicBezTo>
                  <a:pt x="6948307" y="1277353"/>
                  <a:pt x="6773169" y="1226332"/>
                  <a:pt x="6611999" y="1230771"/>
                </a:cubicBezTo>
                <a:cubicBezTo>
                  <a:pt x="6450829" y="1235210"/>
                  <a:pt x="6191351" y="1162321"/>
                  <a:pt x="5818330" y="1230771"/>
                </a:cubicBezTo>
                <a:cubicBezTo>
                  <a:pt x="5445309" y="1299221"/>
                  <a:pt x="5537123" y="1214116"/>
                  <a:pt x="5461754" y="1230771"/>
                </a:cubicBezTo>
                <a:cubicBezTo>
                  <a:pt x="5386385" y="1247426"/>
                  <a:pt x="4953572" y="1189872"/>
                  <a:pt x="4777358" y="1230771"/>
                </a:cubicBezTo>
                <a:cubicBezTo>
                  <a:pt x="4601144" y="1271670"/>
                  <a:pt x="4455624" y="1217387"/>
                  <a:pt x="4202235" y="1230771"/>
                </a:cubicBezTo>
                <a:cubicBezTo>
                  <a:pt x="3948846" y="1244155"/>
                  <a:pt x="3706957" y="1182244"/>
                  <a:pt x="3408566" y="1230771"/>
                </a:cubicBezTo>
                <a:cubicBezTo>
                  <a:pt x="3110175" y="1279298"/>
                  <a:pt x="3165871" y="1211747"/>
                  <a:pt x="3051990" y="1230771"/>
                </a:cubicBezTo>
                <a:cubicBezTo>
                  <a:pt x="2938109" y="1249795"/>
                  <a:pt x="2536431" y="1177864"/>
                  <a:pt x="2258321" y="1230771"/>
                </a:cubicBezTo>
                <a:cubicBezTo>
                  <a:pt x="1980211" y="1283678"/>
                  <a:pt x="2078902" y="1223247"/>
                  <a:pt x="1901745" y="1230771"/>
                </a:cubicBezTo>
                <a:cubicBezTo>
                  <a:pt x="1724588" y="1238295"/>
                  <a:pt x="1717696" y="1212676"/>
                  <a:pt x="1654442" y="1230771"/>
                </a:cubicBezTo>
                <a:cubicBezTo>
                  <a:pt x="1591188" y="1248866"/>
                  <a:pt x="1483382" y="1202625"/>
                  <a:pt x="1407139" y="1230771"/>
                </a:cubicBezTo>
                <a:cubicBezTo>
                  <a:pt x="1330896" y="1258917"/>
                  <a:pt x="523024" y="1153070"/>
                  <a:pt x="205133" y="1230771"/>
                </a:cubicBezTo>
                <a:cubicBezTo>
                  <a:pt x="66492" y="1246106"/>
                  <a:pt x="-16088" y="1163561"/>
                  <a:pt x="0" y="1025638"/>
                </a:cubicBezTo>
                <a:cubicBezTo>
                  <a:pt x="-27168" y="879873"/>
                  <a:pt x="46348" y="705843"/>
                  <a:pt x="0" y="607180"/>
                </a:cubicBezTo>
                <a:cubicBezTo>
                  <a:pt x="-46348" y="508517"/>
                  <a:pt x="36073" y="378414"/>
                  <a:pt x="0" y="205133"/>
                </a:cubicBezTo>
                <a:close/>
              </a:path>
              <a:path w="11337596" h="1230771" stroke="0" extrusionOk="0">
                <a:moveTo>
                  <a:pt x="0" y="205133"/>
                </a:moveTo>
                <a:cubicBezTo>
                  <a:pt x="14678" y="75644"/>
                  <a:pt x="69922" y="-8882"/>
                  <a:pt x="205133" y="0"/>
                </a:cubicBezTo>
                <a:cubicBezTo>
                  <a:pt x="356206" y="-6830"/>
                  <a:pt x="395584" y="5638"/>
                  <a:pt x="561709" y="0"/>
                </a:cubicBezTo>
                <a:cubicBezTo>
                  <a:pt x="727834" y="-5638"/>
                  <a:pt x="1008848" y="18655"/>
                  <a:pt x="1355378" y="0"/>
                </a:cubicBezTo>
                <a:cubicBezTo>
                  <a:pt x="1701908" y="-18655"/>
                  <a:pt x="1782950" y="41906"/>
                  <a:pt x="2039774" y="0"/>
                </a:cubicBezTo>
                <a:cubicBezTo>
                  <a:pt x="2296598" y="-41906"/>
                  <a:pt x="2497415" y="7236"/>
                  <a:pt x="2614897" y="0"/>
                </a:cubicBezTo>
                <a:cubicBezTo>
                  <a:pt x="2732379" y="-7236"/>
                  <a:pt x="3212835" y="93004"/>
                  <a:pt x="3408566" y="0"/>
                </a:cubicBezTo>
                <a:cubicBezTo>
                  <a:pt x="3604297" y="-93004"/>
                  <a:pt x="3533157" y="8928"/>
                  <a:pt x="3655869" y="0"/>
                </a:cubicBezTo>
                <a:cubicBezTo>
                  <a:pt x="3778581" y="-8928"/>
                  <a:pt x="4189822" y="12652"/>
                  <a:pt x="4340265" y="0"/>
                </a:cubicBezTo>
                <a:cubicBezTo>
                  <a:pt x="4490708" y="-12652"/>
                  <a:pt x="4632364" y="39788"/>
                  <a:pt x="4915387" y="0"/>
                </a:cubicBezTo>
                <a:cubicBezTo>
                  <a:pt x="5198410" y="-39788"/>
                  <a:pt x="5384206" y="42200"/>
                  <a:pt x="5709057" y="0"/>
                </a:cubicBezTo>
                <a:cubicBezTo>
                  <a:pt x="6033908" y="-42200"/>
                  <a:pt x="5964750" y="36213"/>
                  <a:pt x="6065633" y="0"/>
                </a:cubicBezTo>
                <a:cubicBezTo>
                  <a:pt x="6166516" y="-36213"/>
                  <a:pt x="6330619" y="30958"/>
                  <a:pt x="6422209" y="0"/>
                </a:cubicBezTo>
                <a:cubicBezTo>
                  <a:pt x="6513799" y="-30958"/>
                  <a:pt x="6561244" y="24892"/>
                  <a:pt x="6669511" y="0"/>
                </a:cubicBezTo>
                <a:cubicBezTo>
                  <a:pt x="6777778" y="-24892"/>
                  <a:pt x="7139487" y="71333"/>
                  <a:pt x="7463181" y="0"/>
                </a:cubicBezTo>
                <a:cubicBezTo>
                  <a:pt x="7786875" y="-71333"/>
                  <a:pt x="7856422" y="12626"/>
                  <a:pt x="8147577" y="0"/>
                </a:cubicBezTo>
                <a:cubicBezTo>
                  <a:pt x="8438732" y="-12626"/>
                  <a:pt x="8332776" y="39470"/>
                  <a:pt x="8504153" y="0"/>
                </a:cubicBezTo>
                <a:cubicBezTo>
                  <a:pt x="8675530" y="-39470"/>
                  <a:pt x="8652483" y="3938"/>
                  <a:pt x="8751455" y="0"/>
                </a:cubicBezTo>
                <a:cubicBezTo>
                  <a:pt x="8850427" y="-3938"/>
                  <a:pt x="9107813" y="45891"/>
                  <a:pt x="9217305" y="0"/>
                </a:cubicBezTo>
                <a:cubicBezTo>
                  <a:pt x="9326797" y="-45891"/>
                  <a:pt x="9580667" y="59820"/>
                  <a:pt x="9901701" y="0"/>
                </a:cubicBezTo>
                <a:cubicBezTo>
                  <a:pt x="10222735" y="-59820"/>
                  <a:pt x="10290360" y="36261"/>
                  <a:pt x="10586097" y="0"/>
                </a:cubicBezTo>
                <a:cubicBezTo>
                  <a:pt x="10881834" y="-36261"/>
                  <a:pt x="10916502" y="50216"/>
                  <a:pt x="11132463" y="0"/>
                </a:cubicBezTo>
                <a:cubicBezTo>
                  <a:pt x="11248259" y="-5953"/>
                  <a:pt x="11316409" y="95268"/>
                  <a:pt x="11337596" y="205133"/>
                </a:cubicBezTo>
                <a:cubicBezTo>
                  <a:pt x="11381230" y="328115"/>
                  <a:pt x="11332879" y="500494"/>
                  <a:pt x="11337596" y="590770"/>
                </a:cubicBezTo>
                <a:cubicBezTo>
                  <a:pt x="11342313" y="681046"/>
                  <a:pt x="11301188" y="912314"/>
                  <a:pt x="11337596" y="1025638"/>
                </a:cubicBezTo>
                <a:cubicBezTo>
                  <a:pt x="11341419" y="1151258"/>
                  <a:pt x="11233111" y="1237816"/>
                  <a:pt x="11132463" y="1230771"/>
                </a:cubicBezTo>
                <a:cubicBezTo>
                  <a:pt x="11035988" y="1245483"/>
                  <a:pt x="10995791" y="1203289"/>
                  <a:pt x="10885160" y="1230771"/>
                </a:cubicBezTo>
                <a:cubicBezTo>
                  <a:pt x="10774529" y="1258253"/>
                  <a:pt x="10379149" y="1163132"/>
                  <a:pt x="10200764" y="1230771"/>
                </a:cubicBezTo>
                <a:cubicBezTo>
                  <a:pt x="10022379" y="1298410"/>
                  <a:pt x="10037469" y="1230502"/>
                  <a:pt x="9953462" y="1230771"/>
                </a:cubicBezTo>
                <a:cubicBezTo>
                  <a:pt x="9869455" y="1231040"/>
                  <a:pt x="9634378" y="1220365"/>
                  <a:pt x="9487612" y="1230771"/>
                </a:cubicBezTo>
                <a:cubicBezTo>
                  <a:pt x="9340846" y="1241177"/>
                  <a:pt x="9215474" y="1205721"/>
                  <a:pt x="9021763" y="1230771"/>
                </a:cubicBezTo>
                <a:cubicBezTo>
                  <a:pt x="8828052" y="1255821"/>
                  <a:pt x="8896809" y="1210619"/>
                  <a:pt x="8774460" y="1230771"/>
                </a:cubicBezTo>
                <a:cubicBezTo>
                  <a:pt x="8652111" y="1250923"/>
                  <a:pt x="8530216" y="1200238"/>
                  <a:pt x="8417884" y="1230771"/>
                </a:cubicBezTo>
                <a:cubicBezTo>
                  <a:pt x="8305552" y="1261304"/>
                  <a:pt x="8267956" y="1224385"/>
                  <a:pt x="8170581" y="1230771"/>
                </a:cubicBezTo>
                <a:cubicBezTo>
                  <a:pt x="8073206" y="1237157"/>
                  <a:pt x="7853068" y="1175619"/>
                  <a:pt x="7704732" y="1230771"/>
                </a:cubicBezTo>
                <a:cubicBezTo>
                  <a:pt x="7556396" y="1285923"/>
                  <a:pt x="7157412" y="1151121"/>
                  <a:pt x="6911063" y="1230771"/>
                </a:cubicBezTo>
                <a:cubicBezTo>
                  <a:pt x="6664714" y="1310421"/>
                  <a:pt x="6352394" y="1172394"/>
                  <a:pt x="6117394" y="1230771"/>
                </a:cubicBezTo>
                <a:cubicBezTo>
                  <a:pt x="5882394" y="1289148"/>
                  <a:pt x="5981328" y="1217182"/>
                  <a:pt x="5870091" y="1230771"/>
                </a:cubicBezTo>
                <a:cubicBezTo>
                  <a:pt x="5758854" y="1244360"/>
                  <a:pt x="5361366" y="1167248"/>
                  <a:pt x="5076422" y="1230771"/>
                </a:cubicBezTo>
                <a:cubicBezTo>
                  <a:pt x="4791478" y="1294294"/>
                  <a:pt x="4855157" y="1213612"/>
                  <a:pt x="4719846" y="1230771"/>
                </a:cubicBezTo>
                <a:cubicBezTo>
                  <a:pt x="4584535" y="1247930"/>
                  <a:pt x="4542526" y="1224594"/>
                  <a:pt x="4472543" y="1230771"/>
                </a:cubicBezTo>
                <a:cubicBezTo>
                  <a:pt x="4402560" y="1236948"/>
                  <a:pt x="4199595" y="1191497"/>
                  <a:pt x="4115967" y="1230771"/>
                </a:cubicBezTo>
                <a:cubicBezTo>
                  <a:pt x="4032339" y="1270045"/>
                  <a:pt x="3849373" y="1211062"/>
                  <a:pt x="3650118" y="1230771"/>
                </a:cubicBezTo>
                <a:cubicBezTo>
                  <a:pt x="3450863" y="1250480"/>
                  <a:pt x="3292274" y="1184838"/>
                  <a:pt x="2965722" y="1230771"/>
                </a:cubicBezTo>
                <a:cubicBezTo>
                  <a:pt x="2639170" y="1276704"/>
                  <a:pt x="2646265" y="1190102"/>
                  <a:pt x="2499872" y="1230771"/>
                </a:cubicBezTo>
                <a:cubicBezTo>
                  <a:pt x="2353479" y="1271440"/>
                  <a:pt x="1989651" y="1187473"/>
                  <a:pt x="1706203" y="1230771"/>
                </a:cubicBezTo>
                <a:cubicBezTo>
                  <a:pt x="1422755" y="1274069"/>
                  <a:pt x="1197574" y="1170023"/>
                  <a:pt x="1021807" y="1230771"/>
                </a:cubicBezTo>
                <a:cubicBezTo>
                  <a:pt x="846040" y="1291519"/>
                  <a:pt x="578272" y="1151881"/>
                  <a:pt x="205133" y="1230771"/>
                </a:cubicBezTo>
                <a:cubicBezTo>
                  <a:pt x="97780" y="1197798"/>
                  <a:pt x="-29121" y="1145052"/>
                  <a:pt x="0" y="1025638"/>
                </a:cubicBezTo>
                <a:cubicBezTo>
                  <a:pt x="-23998" y="837429"/>
                  <a:pt x="50938" y="703184"/>
                  <a:pt x="0" y="598975"/>
                </a:cubicBezTo>
                <a:cubicBezTo>
                  <a:pt x="-50938" y="494766"/>
                  <a:pt x="42722" y="297362"/>
                  <a:pt x="0" y="205133"/>
                </a:cubicBezTo>
                <a:close/>
              </a:path>
            </a:pathLst>
          </a:custGeom>
          <a:solidFill>
            <a:schemeClr val="lt1">
              <a:alpha val="78000"/>
            </a:schemeClr>
          </a:solidFill>
          <a:ln w="38100">
            <a:prstDash val="lgDash"/>
            <a:extLst>
              <a:ext uri="{C807C97D-BFC1-408E-A445-0C87EB9F89A2}">
                <ask:lineSketchStyleProps xmlns:ask="http://schemas.microsoft.com/office/drawing/2018/sketchyshapes" sd="3340967368">
                  <a:prstGeom prst="round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US" sz="3200" dirty="0">
                <a:latin typeface="Times New Roman" pitchFamily="18" charset="0"/>
                <a:cs typeface="Times New Roman" pitchFamily="18" charset="0"/>
              </a:rPr>
              <a:t>Mục đích cao nhất, tốt đẹp nhất mà người ta phấn đấu để đạt tới.</a:t>
            </a:r>
          </a:p>
          <a:p>
            <a:pPr algn="ctr">
              <a:defRPr/>
            </a:pPr>
            <a:r>
              <a:rPr lang="en-US" sz="3200" dirty="0">
                <a:solidFill>
                  <a:srgbClr val="FFC000"/>
                </a:solidFill>
                <a:latin typeface="Times New Roman" pitchFamily="18" charset="0"/>
                <a:cs typeface="Times New Roman" pitchFamily="18" charset="0"/>
              </a:rPr>
              <a:t>.</a:t>
            </a:r>
          </a:p>
        </p:txBody>
      </p:sp>
      <p:sp>
        <p:nvSpPr>
          <p:cNvPr id="13" name="矩形: 圆角 15">
            <a:extLst>
              <a:ext uri="{FF2B5EF4-FFF2-40B4-BE49-F238E27FC236}">
                <a16:creationId xmlns:a16="http://schemas.microsoft.com/office/drawing/2014/main" id="{8867149F-2A9E-4D50-91C6-38D20E8B0DA2}"/>
              </a:ext>
            </a:extLst>
          </p:cNvPr>
          <p:cNvSpPr/>
          <p:nvPr/>
        </p:nvSpPr>
        <p:spPr>
          <a:xfrm>
            <a:off x="340869" y="2033998"/>
            <a:ext cx="11424411" cy="1199562"/>
          </a:xfrm>
          <a:custGeom>
            <a:avLst/>
            <a:gdLst>
              <a:gd name="connsiteX0" fmla="*/ 0 w 6570874"/>
              <a:gd name="connsiteY0" fmla="*/ 311207 h 1867203"/>
              <a:gd name="connsiteX1" fmla="*/ 311207 w 6570874"/>
              <a:gd name="connsiteY1" fmla="*/ 0 h 1867203"/>
              <a:gd name="connsiteX2" fmla="*/ 1025022 w 6570874"/>
              <a:gd name="connsiteY2" fmla="*/ 0 h 1867203"/>
              <a:gd name="connsiteX3" fmla="*/ 1560384 w 6570874"/>
              <a:gd name="connsiteY3" fmla="*/ 0 h 1867203"/>
              <a:gd name="connsiteX4" fmla="*/ 2274199 w 6570874"/>
              <a:gd name="connsiteY4" fmla="*/ 0 h 1867203"/>
              <a:gd name="connsiteX5" fmla="*/ 2988014 w 6570874"/>
              <a:gd name="connsiteY5" fmla="*/ 0 h 1867203"/>
              <a:gd name="connsiteX6" fmla="*/ 3404406 w 6570874"/>
              <a:gd name="connsiteY6" fmla="*/ 0 h 1867203"/>
              <a:gd name="connsiteX7" fmla="*/ 4118221 w 6570874"/>
              <a:gd name="connsiteY7" fmla="*/ 0 h 1867203"/>
              <a:gd name="connsiteX8" fmla="*/ 4594098 w 6570874"/>
              <a:gd name="connsiteY8" fmla="*/ 0 h 1867203"/>
              <a:gd name="connsiteX9" fmla="*/ 5010490 w 6570874"/>
              <a:gd name="connsiteY9" fmla="*/ 0 h 1867203"/>
              <a:gd name="connsiteX10" fmla="*/ 5486367 w 6570874"/>
              <a:gd name="connsiteY10" fmla="*/ 0 h 1867203"/>
              <a:gd name="connsiteX11" fmla="*/ 6259667 w 6570874"/>
              <a:gd name="connsiteY11" fmla="*/ 0 h 1867203"/>
              <a:gd name="connsiteX12" fmla="*/ 6570874 w 6570874"/>
              <a:gd name="connsiteY12" fmla="*/ 311207 h 1867203"/>
              <a:gd name="connsiteX13" fmla="*/ 6570874 w 6570874"/>
              <a:gd name="connsiteY13" fmla="*/ 688793 h 1867203"/>
              <a:gd name="connsiteX14" fmla="*/ 6570874 w 6570874"/>
              <a:gd name="connsiteY14" fmla="*/ 1116171 h 1867203"/>
              <a:gd name="connsiteX15" fmla="*/ 6570874 w 6570874"/>
              <a:gd name="connsiteY15" fmla="*/ 1555996 h 1867203"/>
              <a:gd name="connsiteX16" fmla="*/ 6259667 w 6570874"/>
              <a:gd name="connsiteY16" fmla="*/ 1867203 h 1867203"/>
              <a:gd name="connsiteX17" fmla="*/ 5545852 w 6570874"/>
              <a:gd name="connsiteY17" fmla="*/ 1867203 h 1867203"/>
              <a:gd name="connsiteX18" fmla="*/ 4832037 w 6570874"/>
              <a:gd name="connsiteY18" fmla="*/ 1867203 h 1867203"/>
              <a:gd name="connsiteX19" fmla="*/ 4415644 w 6570874"/>
              <a:gd name="connsiteY19" fmla="*/ 1867203 h 1867203"/>
              <a:gd name="connsiteX20" fmla="*/ 3820798 w 6570874"/>
              <a:gd name="connsiteY20" fmla="*/ 1867203 h 1867203"/>
              <a:gd name="connsiteX21" fmla="*/ 3166468 w 6570874"/>
              <a:gd name="connsiteY21" fmla="*/ 1867203 h 1867203"/>
              <a:gd name="connsiteX22" fmla="*/ 2750076 w 6570874"/>
              <a:gd name="connsiteY22" fmla="*/ 1867203 h 1867203"/>
              <a:gd name="connsiteX23" fmla="*/ 2274199 w 6570874"/>
              <a:gd name="connsiteY23" fmla="*/ 1867203 h 1867203"/>
              <a:gd name="connsiteX24" fmla="*/ 1798322 w 6570874"/>
              <a:gd name="connsiteY24" fmla="*/ 1867203 h 1867203"/>
              <a:gd name="connsiteX25" fmla="*/ 1381930 w 6570874"/>
              <a:gd name="connsiteY25" fmla="*/ 1867203 h 1867203"/>
              <a:gd name="connsiteX26" fmla="*/ 846568 w 6570874"/>
              <a:gd name="connsiteY26" fmla="*/ 1867203 h 1867203"/>
              <a:gd name="connsiteX27" fmla="*/ 311207 w 6570874"/>
              <a:gd name="connsiteY27" fmla="*/ 1867203 h 1867203"/>
              <a:gd name="connsiteX28" fmla="*/ 0 w 6570874"/>
              <a:gd name="connsiteY28" fmla="*/ 1555996 h 1867203"/>
              <a:gd name="connsiteX29" fmla="*/ 0 w 6570874"/>
              <a:gd name="connsiteY29" fmla="*/ 1178410 h 1867203"/>
              <a:gd name="connsiteX30" fmla="*/ 0 w 6570874"/>
              <a:gd name="connsiteY30" fmla="*/ 751032 h 1867203"/>
              <a:gd name="connsiteX31" fmla="*/ 0 w 6570874"/>
              <a:gd name="connsiteY31" fmla="*/ 311207 h 186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570874" h="1867203" fill="none" extrusionOk="0">
                <a:moveTo>
                  <a:pt x="0" y="311207"/>
                </a:moveTo>
                <a:cubicBezTo>
                  <a:pt x="-10818" y="94460"/>
                  <a:pt x="143807" y="-14300"/>
                  <a:pt x="311207" y="0"/>
                </a:cubicBezTo>
                <a:cubicBezTo>
                  <a:pt x="490458" y="-21758"/>
                  <a:pt x="824872" y="80469"/>
                  <a:pt x="1025022" y="0"/>
                </a:cubicBezTo>
                <a:cubicBezTo>
                  <a:pt x="1225172" y="-80469"/>
                  <a:pt x="1314617" y="20576"/>
                  <a:pt x="1560384" y="0"/>
                </a:cubicBezTo>
                <a:cubicBezTo>
                  <a:pt x="1806151" y="-20576"/>
                  <a:pt x="2048261" y="39562"/>
                  <a:pt x="2274199" y="0"/>
                </a:cubicBezTo>
                <a:cubicBezTo>
                  <a:pt x="2500137" y="-39562"/>
                  <a:pt x="2825741" y="14781"/>
                  <a:pt x="2988014" y="0"/>
                </a:cubicBezTo>
                <a:cubicBezTo>
                  <a:pt x="3150288" y="-14781"/>
                  <a:pt x="3269807" y="9291"/>
                  <a:pt x="3404406" y="0"/>
                </a:cubicBezTo>
                <a:cubicBezTo>
                  <a:pt x="3539005" y="-9291"/>
                  <a:pt x="3785996" y="69773"/>
                  <a:pt x="4118221" y="0"/>
                </a:cubicBezTo>
                <a:cubicBezTo>
                  <a:pt x="4450447" y="-69773"/>
                  <a:pt x="4427990" y="36000"/>
                  <a:pt x="4594098" y="0"/>
                </a:cubicBezTo>
                <a:cubicBezTo>
                  <a:pt x="4760206" y="-36000"/>
                  <a:pt x="4866275" y="46114"/>
                  <a:pt x="5010490" y="0"/>
                </a:cubicBezTo>
                <a:cubicBezTo>
                  <a:pt x="5154705" y="-46114"/>
                  <a:pt x="5380406" y="4093"/>
                  <a:pt x="5486367" y="0"/>
                </a:cubicBezTo>
                <a:cubicBezTo>
                  <a:pt x="5592328" y="-4093"/>
                  <a:pt x="5916910" y="30458"/>
                  <a:pt x="6259667" y="0"/>
                </a:cubicBezTo>
                <a:cubicBezTo>
                  <a:pt x="6410719" y="-23697"/>
                  <a:pt x="6543824" y="161327"/>
                  <a:pt x="6570874" y="311207"/>
                </a:cubicBezTo>
                <a:cubicBezTo>
                  <a:pt x="6595202" y="480915"/>
                  <a:pt x="6562456" y="565851"/>
                  <a:pt x="6570874" y="688793"/>
                </a:cubicBezTo>
                <a:cubicBezTo>
                  <a:pt x="6579292" y="811735"/>
                  <a:pt x="6556191" y="919265"/>
                  <a:pt x="6570874" y="1116171"/>
                </a:cubicBezTo>
                <a:cubicBezTo>
                  <a:pt x="6585557" y="1313077"/>
                  <a:pt x="6540071" y="1432340"/>
                  <a:pt x="6570874" y="1555996"/>
                </a:cubicBezTo>
                <a:cubicBezTo>
                  <a:pt x="6575828" y="1700367"/>
                  <a:pt x="6397952" y="1874264"/>
                  <a:pt x="6259667" y="1867203"/>
                </a:cubicBezTo>
                <a:cubicBezTo>
                  <a:pt x="5934194" y="1891494"/>
                  <a:pt x="5840979" y="1803608"/>
                  <a:pt x="5545852" y="1867203"/>
                </a:cubicBezTo>
                <a:cubicBezTo>
                  <a:pt x="5250725" y="1930798"/>
                  <a:pt x="5150821" y="1844173"/>
                  <a:pt x="4832037" y="1867203"/>
                </a:cubicBezTo>
                <a:cubicBezTo>
                  <a:pt x="4513253" y="1890233"/>
                  <a:pt x="4608842" y="1818785"/>
                  <a:pt x="4415644" y="1867203"/>
                </a:cubicBezTo>
                <a:cubicBezTo>
                  <a:pt x="4222446" y="1915621"/>
                  <a:pt x="4026180" y="1804643"/>
                  <a:pt x="3820798" y="1867203"/>
                </a:cubicBezTo>
                <a:cubicBezTo>
                  <a:pt x="3615416" y="1929763"/>
                  <a:pt x="3459996" y="1807866"/>
                  <a:pt x="3166468" y="1867203"/>
                </a:cubicBezTo>
                <a:cubicBezTo>
                  <a:pt x="2872940" y="1926540"/>
                  <a:pt x="2933905" y="1825405"/>
                  <a:pt x="2750076" y="1867203"/>
                </a:cubicBezTo>
                <a:cubicBezTo>
                  <a:pt x="2566247" y="1909001"/>
                  <a:pt x="2458158" y="1841706"/>
                  <a:pt x="2274199" y="1867203"/>
                </a:cubicBezTo>
                <a:cubicBezTo>
                  <a:pt x="2090240" y="1892700"/>
                  <a:pt x="1938785" y="1843252"/>
                  <a:pt x="1798322" y="1867203"/>
                </a:cubicBezTo>
                <a:cubicBezTo>
                  <a:pt x="1657859" y="1891154"/>
                  <a:pt x="1500155" y="1856213"/>
                  <a:pt x="1381930" y="1867203"/>
                </a:cubicBezTo>
                <a:cubicBezTo>
                  <a:pt x="1263705" y="1878193"/>
                  <a:pt x="1066549" y="1829283"/>
                  <a:pt x="846568" y="1867203"/>
                </a:cubicBezTo>
                <a:cubicBezTo>
                  <a:pt x="626587" y="1905123"/>
                  <a:pt x="554562" y="1834144"/>
                  <a:pt x="311207" y="1867203"/>
                </a:cubicBezTo>
                <a:cubicBezTo>
                  <a:pt x="90591" y="1867220"/>
                  <a:pt x="-20129" y="1729695"/>
                  <a:pt x="0" y="1555996"/>
                </a:cubicBezTo>
                <a:cubicBezTo>
                  <a:pt x="-38260" y="1469399"/>
                  <a:pt x="34468" y="1269079"/>
                  <a:pt x="0" y="1178410"/>
                </a:cubicBezTo>
                <a:cubicBezTo>
                  <a:pt x="-34468" y="1087741"/>
                  <a:pt x="7966" y="865468"/>
                  <a:pt x="0" y="751032"/>
                </a:cubicBezTo>
                <a:cubicBezTo>
                  <a:pt x="-7966" y="636596"/>
                  <a:pt x="37154" y="458208"/>
                  <a:pt x="0" y="311207"/>
                </a:cubicBezTo>
                <a:close/>
              </a:path>
              <a:path w="6570874" h="1867203" stroke="0" extrusionOk="0">
                <a:moveTo>
                  <a:pt x="0" y="311207"/>
                </a:moveTo>
                <a:cubicBezTo>
                  <a:pt x="7533" y="131019"/>
                  <a:pt x="97160" y="-17089"/>
                  <a:pt x="311207" y="0"/>
                </a:cubicBezTo>
                <a:cubicBezTo>
                  <a:pt x="512109" y="-21887"/>
                  <a:pt x="589646" y="5877"/>
                  <a:pt x="787084" y="0"/>
                </a:cubicBezTo>
                <a:cubicBezTo>
                  <a:pt x="984522" y="-5877"/>
                  <a:pt x="1184543" y="41899"/>
                  <a:pt x="1500899" y="0"/>
                </a:cubicBezTo>
                <a:cubicBezTo>
                  <a:pt x="1817256" y="-41899"/>
                  <a:pt x="1858971" y="6313"/>
                  <a:pt x="2155230" y="0"/>
                </a:cubicBezTo>
                <a:cubicBezTo>
                  <a:pt x="2451489" y="-6313"/>
                  <a:pt x="2530604" y="56384"/>
                  <a:pt x="2750076" y="0"/>
                </a:cubicBezTo>
                <a:cubicBezTo>
                  <a:pt x="2969548" y="-56384"/>
                  <a:pt x="3117825" y="59305"/>
                  <a:pt x="3463891" y="0"/>
                </a:cubicBezTo>
                <a:cubicBezTo>
                  <a:pt x="3809958" y="-59305"/>
                  <a:pt x="3759423" y="47140"/>
                  <a:pt x="3880283" y="0"/>
                </a:cubicBezTo>
                <a:cubicBezTo>
                  <a:pt x="4001143" y="-47140"/>
                  <a:pt x="4391003" y="36862"/>
                  <a:pt x="4534614" y="0"/>
                </a:cubicBezTo>
                <a:cubicBezTo>
                  <a:pt x="4678225" y="-36862"/>
                  <a:pt x="4881182" y="18804"/>
                  <a:pt x="5129460" y="0"/>
                </a:cubicBezTo>
                <a:cubicBezTo>
                  <a:pt x="5377738" y="-18804"/>
                  <a:pt x="5924141" y="52210"/>
                  <a:pt x="6259667" y="0"/>
                </a:cubicBezTo>
                <a:cubicBezTo>
                  <a:pt x="6413527" y="1229"/>
                  <a:pt x="6574587" y="133118"/>
                  <a:pt x="6570874" y="311207"/>
                </a:cubicBezTo>
                <a:cubicBezTo>
                  <a:pt x="6575374" y="427194"/>
                  <a:pt x="6545456" y="580674"/>
                  <a:pt x="6570874" y="751032"/>
                </a:cubicBezTo>
                <a:cubicBezTo>
                  <a:pt x="6596292" y="921390"/>
                  <a:pt x="6562228" y="1083953"/>
                  <a:pt x="6570874" y="1190858"/>
                </a:cubicBezTo>
                <a:cubicBezTo>
                  <a:pt x="6579520" y="1297763"/>
                  <a:pt x="6527601" y="1444375"/>
                  <a:pt x="6570874" y="1555996"/>
                </a:cubicBezTo>
                <a:cubicBezTo>
                  <a:pt x="6569639" y="1720872"/>
                  <a:pt x="6426007" y="1867234"/>
                  <a:pt x="6259667" y="1867203"/>
                </a:cubicBezTo>
                <a:cubicBezTo>
                  <a:pt x="6095287" y="1907368"/>
                  <a:pt x="5919104" y="1820225"/>
                  <a:pt x="5664821" y="1867203"/>
                </a:cubicBezTo>
                <a:cubicBezTo>
                  <a:pt x="5410538" y="1914181"/>
                  <a:pt x="5309792" y="1827795"/>
                  <a:pt x="5010490" y="1867203"/>
                </a:cubicBezTo>
                <a:cubicBezTo>
                  <a:pt x="4711188" y="1906611"/>
                  <a:pt x="4496844" y="1823506"/>
                  <a:pt x="4356160" y="1867203"/>
                </a:cubicBezTo>
                <a:cubicBezTo>
                  <a:pt x="4215476" y="1910900"/>
                  <a:pt x="4121447" y="1841493"/>
                  <a:pt x="3939768" y="1867203"/>
                </a:cubicBezTo>
                <a:cubicBezTo>
                  <a:pt x="3758089" y="1892913"/>
                  <a:pt x="3539888" y="1789303"/>
                  <a:pt x="3225952" y="1867203"/>
                </a:cubicBezTo>
                <a:cubicBezTo>
                  <a:pt x="2912016" y="1945103"/>
                  <a:pt x="3011284" y="1828707"/>
                  <a:pt x="2809560" y="1867203"/>
                </a:cubicBezTo>
                <a:cubicBezTo>
                  <a:pt x="2607836" y="1905699"/>
                  <a:pt x="2287980" y="1832938"/>
                  <a:pt x="2155230" y="1867203"/>
                </a:cubicBezTo>
                <a:cubicBezTo>
                  <a:pt x="2022480" y="1901468"/>
                  <a:pt x="1852907" y="1834903"/>
                  <a:pt x="1560384" y="1867203"/>
                </a:cubicBezTo>
                <a:cubicBezTo>
                  <a:pt x="1267861" y="1899503"/>
                  <a:pt x="1248454" y="1835595"/>
                  <a:pt x="1143991" y="1867203"/>
                </a:cubicBezTo>
                <a:cubicBezTo>
                  <a:pt x="1039528" y="1898811"/>
                  <a:pt x="588570" y="1775250"/>
                  <a:pt x="311207" y="1867203"/>
                </a:cubicBezTo>
                <a:cubicBezTo>
                  <a:pt x="144857" y="1874954"/>
                  <a:pt x="6990" y="1734309"/>
                  <a:pt x="0" y="1555996"/>
                </a:cubicBezTo>
                <a:cubicBezTo>
                  <a:pt x="-23242" y="1424032"/>
                  <a:pt x="13005" y="1366459"/>
                  <a:pt x="0" y="1178410"/>
                </a:cubicBezTo>
                <a:cubicBezTo>
                  <a:pt x="-13005" y="990361"/>
                  <a:pt x="46277" y="898978"/>
                  <a:pt x="0" y="775928"/>
                </a:cubicBezTo>
                <a:cubicBezTo>
                  <a:pt x="-46277" y="652878"/>
                  <a:pt x="47490" y="460846"/>
                  <a:pt x="0" y="311207"/>
                </a:cubicBezTo>
                <a:close/>
              </a:path>
            </a:pathLst>
          </a:custGeom>
          <a:solidFill>
            <a:schemeClr val="lt1">
              <a:alpha val="78000"/>
            </a:schemeClr>
          </a:solidFill>
          <a:ln w="38100">
            <a:prstDash val="lgDash"/>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US" sz="3200" dirty="0">
                <a:solidFill>
                  <a:schemeClr val="tx1"/>
                </a:solidFill>
                <a:latin typeface="Times New Roman" pitchFamily="18" charset="0"/>
                <a:cs typeface="Times New Roman" pitchFamily="18" charset="0"/>
              </a:rPr>
              <a:t>Không giữ vững được ý chí, thiếu kiến trì trước khó khăn, trở ngại</a:t>
            </a:r>
            <a:r>
              <a:rPr lang="en-US" sz="3200" dirty="0">
                <a:solidFill>
                  <a:srgbClr val="FFC000"/>
                </a:solidFill>
                <a:latin typeface="Times New Roman" pitchFamily="18" charset="0"/>
                <a:cs typeface="Times New Roman" pitchFamily="18" charset="0"/>
              </a:rPr>
              <a:t>.</a:t>
            </a:r>
          </a:p>
        </p:txBody>
      </p:sp>
      <p:sp>
        <p:nvSpPr>
          <p:cNvPr id="7" name="Rectangle 6"/>
          <p:cNvSpPr/>
          <p:nvPr/>
        </p:nvSpPr>
        <p:spPr>
          <a:xfrm>
            <a:off x="153597" y="242395"/>
            <a:ext cx="10275455" cy="1446550"/>
          </a:xfrm>
          <a:prstGeom prst="rect">
            <a:avLst/>
          </a:prstGeom>
          <a:noFill/>
        </p:spPr>
        <p:txBody>
          <a:bodyPr wrap="square">
            <a:spAutoFit/>
          </a:bodyPr>
          <a:lstStyle/>
          <a:p>
            <a:pPr algn="just">
              <a:defRPr/>
            </a:pP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3a.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Tìm</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các</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từ</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bắt</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đầu</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bằng</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i="1"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l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hoặc</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i="1"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n</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có</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nghĩa</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như</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 </a:t>
            </a:r>
            <a:r>
              <a:rPr lang="en-US" sz="4400" dirty="0" err="1">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sau</a:t>
            </a:r>
            <a:r>
              <a:rPr lang="en-US" sz="4400" dirty="0">
                <a:ln w="1905"/>
                <a:solidFill>
                  <a:schemeClr val="bg1"/>
                </a:solidFill>
                <a:effectLst>
                  <a:innerShdw blurRad="69850" dist="43180" dir="5400000">
                    <a:srgbClr val="000000">
                      <a:alpha val="65000"/>
                    </a:srgbClr>
                  </a:innerShdw>
                </a:effectLst>
                <a:latin typeface="Times New Roman" pitchFamily="18" charset="0"/>
                <a:cs typeface="Times New Roman" pitchFamily="18" charset="0"/>
              </a:rPr>
              <a:t>:</a:t>
            </a:r>
          </a:p>
        </p:txBody>
      </p:sp>
      <p:sp>
        <p:nvSpPr>
          <p:cNvPr id="9" name="TextBox 8"/>
          <p:cNvSpPr txBox="1">
            <a:spLocks noChangeArrowheads="1"/>
          </p:cNvSpPr>
          <p:nvPr/>
        </p:nvSpPr>
        <p:spPr bwMode="auto">
          <a:xfrm>
            <a:off x="5248119" y="2703549"/>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US" altLang="en-US" sz="3600" dirty="0">
                <a:solidFill>
                  <a:srgbClr val="FF0000"/>
                </a:solidFill>
                <a:latin typeface="Times New Roman" panose="02020603050405020304" pitchFamily="18" charset="0"/>
                <a:cs typeface="Times New Roman" panose="02020603050405020304" pitchFamily="18" charset="0"/>
              </a:rPr>
              <a:t>nản chí</a:t>
            </a:r>
            <a:endParaRPr lang="vi-VN" altLang="en-US" sz="3600"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a:spLocks noChangeArrowheads="1"/>
          </p:cNvSpPr>
          <p:nvPr/>
        </p:nvSpPr>
        <p:spPr bwMode="auto">
          <a:xfrm>
            <a:off x="5291325" y="4241937"/>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US" altLang="en-US" sz="3600" dirty="0">
                <a:solidFill>
                  <a:srgbClr val="FF0000"/>
                </a:solidFill>
                <a:latin typeface="Times New Roman" panose="02020603050405020304" pitchFamily="18" charset="0"/>
                <a:cs typeface="Times New Roman" panose="02020603050405020304" pitchFamily="18" charset="0"/>
              </a:rPr>
              <a:t>lí tưởng</a:t>
            </a:r>
            <a:endParaRPr lang="vi-VN" altLang="en-US" sz="36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a:spLocks noChangeArrowheads="1"/>
          </p:cNvSpPr>
          <p:nvPr/>
        </p:nvSpPr>
        <p:spPr bwMode="auto">
          <a:xfrm>
            <a:off x="5291325" y="6114512"/>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US" altLang="en-US" sz="3600" dirty="0">
                <a:solidFill>
                  <a:srgbClr val="FF0000"/>
                </a:solidFill>
                <a:latin typeface="Times New Roman" panose="02020603050405020304" pitchFamily="18" charset="0"/>
                <a:cs typeface="Times New Roman" panose="02020603050405020304" pitchFamily="18" charset="0"/>
              </a:rPr>
              <a:t>lạc lối</a:t>
            </a:r>
            <a:endParaRPr lang="vi-VN" alt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49290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3" grpId="0" animBg="1"/>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p:cNvSpPr/>
          <p:nvPr/>
        </p:nvSpPr>
        <p:spPr>
          <a:xfrm>
            <a:off x="1905001" y="2039872"/>
            <a:ext cx="8567056" cy="1569660"/>
          </a:xfrm>
          <a:prstGeom prst="rect">
            <a:avLst/>
          </a:prstGeom>
          <a:noFill/>
        </p:spPr>
        <p:txBody>
          <a:bodyPr wrap="square" lIns="91440" tIns="45720" rIns="91440" bIns="45720">
            <a:spAutoFit/>
          </a:bodyPr>
          <a:lstStyle/>
          <a:p>
            <a:pPr algn="ctr"/>
            <a:r>
              <a:rPr lang="en-US"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TM Nokia" panose="02040603050506020204" pitchFamily="18" charset="0"/>
              </a:rPr>
              <a:t>Dặn dò</a:t>
            </a:r>
            <a:endParaRPr lang="en-US" sz="9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UTM Nokia" panose="02040603050506020204" pitchFamily="18" charset="0"/>
            </a:endParaRPr>
          </a:p>
        </p:txBody>
      </p:sp>
    </p:spTree>
    <p:extLst>
      <p:ext uri="{BB962C8B-B14F-4D97-AF65-F5344CB8AC3E}">
        <p14:creationId xmlns:p14="http://schemas.microsoft.com/office/powerpoint/2010/main" val="199862668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77937" y="1210345"/>
            <a:ext cx="11877314" cy="5355313"/>
          </a:xfrm>
          <a:prstGeom prst="roundRect">
            <a:avLst/>
          </a:prstGeom>
          <a:solidFill>
            <a:schemeClr val="accent1">
              <a:alpha val="73000"/>
            </a:schemeClr>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8"/>
          <p:cNvSpPr txBox="1">
            <a:spLocks noChangeArrowheads="1"/>
          </p:cNvSpPr>
          <p:nvPr/>
        </p:nvSpPr>
        <p:spPr bwMode="auto">
          <a:xfrm>
            <a:off x="222421" y="1487344"/>
            <a:ext cx="11788344"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lgn="just" eaLnBrk="1" hangingPunct="1">
              <a:spcBef>
                <a:spcPct val="50000"/>
              </a:spcBef>
            </a:pPr>
            <a:r>
              <a:rPr lang="en-US" altLang="en-US" sz="3600" dirty="0">
                <a:solidFill>
                  <a:schemeClr val="bg1"/>
                </a:solidFill>
                <a:latin typeface="UVN Anh Hai" panose="02040603050506020403" pitchFamily="18" charset="0"/>
                <a:cs typeface="Times New Roman" panose="02020603050405020304" pitchFamily="18" charset="0"/>
              </a:rPr>
              <a:t>     </a:t>
            </a:r>
            <a:r>
              <a:rPr lang="en-US" altLang="en-US" sz="3600" b="0" dirty="0">
                <a:solidFill>
                  <a:schemeClr val="bg1"/>
                </a:solidFill>
                <a:latin typeface="UVN Anh Hai" panose="02040603050506020403" pitchFamily="18" charset="0"/>
                <a:cs typeface="Times New Roman" panose="02020603050405020304" pitchFamily="18" charset="0"/>
              </a:rPr>
              <a:t>Từ nhỏ, Xi-ôn-cốp-xki đã mơ ước được bay lên bầu trời. Có lần, ông dại dột nhảy qua cửa sổ để bay theo những cánh chim. Kết quả, ông bị gãy chân. Nhưng rủi ro lại làm nảy ra trong đầu óc non nớt của ông lúc bấy giờ một câu hỏi: “ Vì sao quả bóng không có cánh mà vẫn bay được?”</a:t>
            </a:r>
          </a:p>
          <a:p>
            <a:pPr algn="just" eaLnBrk="1" hangingPunct="1">
              <a:spcBef>
                <a:spcPct val="50000"/>
              </a:spcBef>
            </a:pPr>
            <a:r>
              <a:rPr lang="en-US" altLang="en-US" sz="3600" b="0" dirty="0">
                <a:solidFill>
                  <a:schemeClr val="bg1"/>
                </a:solidFill>
                <a:latin typeface="UVN Anh Hai" panose="02040603050506020403" pitchFamily="18" charset="0"/>
                <a:cs typeface="Times New Roman" panose="02020603050405020304" pitchFamily="18" charset="0"/>
              </a:rPr>
              <a:t>    Để đi tìm điều bí mật đó, Xi-ôn-cốp-xki đọc không biết bao nhiêu là sách. Nghĩ ra điều gì ông lại hì hục làm thí nghiệm, có khi đến hàng trăm lần.</a:t>
            </a:r>
          </a:p>
        </p:txBody>
      </p:sp>
      <p:sp>
        <p:nvSpPr>
          <p:cNvPr id="4" name="TextBox 4"/>
          <p:cNvSpPr txBox="1">
            <a:spLocks noChangeArrowheads="1"/>
          </p:cNvSpPr>
          <p:nvPr/>
        </p:nvSpPr>
        <p:spPr bwMode="auto">
          <a:xfrm>
            <a:off x="1905721" y="624588"/>
            <a:ext cx="1037272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spcBef>
                <a:spcPct val="50000"/>
              </a:spcBef>
            </a:pPr>
            <a:r>
              <a:rPr lang="en-US" altLang="en-US" sz="3600" dirty="0">
                <a:ln w="12700" cmpd="sng">
                  <a:solidFill>
                    <a:srgbClr val="FFFF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5">
                      <a:satMod val="175000"/>
                      <a:alpha val="40000"/>
                    </a:schemeClr>
                  </a:glow>
                </a:effectLst>
                <a:latin typeface="Times New Roman" panose="02020603050405020304" pitchFamily="18" charset="0"/>
                <a:cs typeface="Times New Roman" panose="02020603050405020304" pitchFamily="18" charset="0"/>
              </a:rPr>
              <a:t>Nghe – viết: Người tìm đường lên các vì sao</a:t>
            </a:r>
          </a:p>
        </p:txBody>
      </p:sp>
      <p:sp>
        <p:nvSpPr>
          <p:cNvPr id="5" name="TextBox 1"/>
          <p:cNvSpPr txBox="1">
            <a:spLocks noChangeArrowheads="1"/>
          </p:cNvSpPr>
          <p:nvPr/>
        </p:nvSpPr>
        <p:spPr bwMode="auto">
          <a:xfrm>
            <a:off x="5141102" y="38830"/>
            <a:ext cx="19509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GB" altLang="vi-VN" sz="3600" dirty="0">
                <a:ln w="12700" cmpd="sng">
                  <a:solidFill>
                    <a:srgbClr val="FFFF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5">
                      <a:satMod val="175000"/>
                      <a:alpha val="40000"/>
                    </a:schemeClr>
                  </a:glow>
                </a:effectLst>
                <a:latin typeface="Times New Roman" panose="02020603050405020304" pitchFamily="18" charset="0"/>
                <a:cs typeface="Times New Roman" panose="02020603050405020304" pitchFamily="18" charset="0"/>
              </a:rPr>
              <a:t>Chính tả</a:t>
            </a:r>
          </a:p>
        </p:txBody>
      </p:sp>
    </p:spTree>
    <p:extLst>
      <p:ext uri="{BB962C8B-B14F-4D97-AF65-F5344CB8AC3E}">
        <p14:creationId xmlns:p14="http://schemas.microsoft.com/office/powerpoint/2010/main" val="1707948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E66952C5-EFCF-4109-AA2D-9789B5E5F4DF}"/>
              </a:ext>
            </a:extLst>
          </p:cNvPr>
          <p:cNvPicPr>
            <a:picLocks noChangeAspect="1"/>
          </p:cNvPicPr>
          <p:nvPr/>
        </p:nvPicPr>
        <p:blipFill rotWithShape="1">
          <a:blip r:embed="rId3">
            <a:extLst>
              <a:ext uri="{28A0092B-C50C-407E-A947-70E740481C1C}">
                <a14:useLocalDpi xmlns:a14="http://schemas.microsoft.com/office/drawing/2010/main" val="0"/>
              </a:ext>
            </a:extLst>
          </a:blip>
          <a:srcRect t="5905" r="67081" b="7411"/>
          <a:stretch/>
        </p:blipFill>
        <p:spPr>
          <a:xfrm>
            <a:off x="8050009" y="-406400"/>
            <a:ext cx="6347407" cy="6858000"/>
          </a:xfrm>
          <a:prstGeom prst="rect">
            <a:avLst/>
          </a:prstGeom>
        </p:spPr>
      </p:pic>
      <p:sp>
        <p:nvSpPr>
          <p:cNvPr id="5" name="Rounded Rectangle 4"/>
          <p:cNvSpPr/>
          <p:nvPr/>
        </p:nvSpPr>
        <p:spPr>
          <a:xfrm>
            <a:off x="0" y="445692"/>
            <a:ext cx="9639473" cy="2125362"/>
          </a:xfrm>
          <a:prstGeom prst="roundRect">
            <a:avLst/>
          </a:prstGeom>
          <a:solidFill>
            <a:schemeClr val="bg2">
              <a:alpha val="39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2060"/>
                </a:solidFill>
                <a:latin typeface="Times New Roman" panose="02020603050405020304" pitchFamily="18" charset="0"/>
                <a:cs typeface="Times New Roman" panose="02020603050405020304" pitchFamily="18" charset="0"/>
              </a:rPr>
              <a:t>Nội dung đoạn trích cho em biết điều gì?</a:t>
            </a:r>
          </a:p>
        </p:txBody>
      </p:sp>
      <p:sp>
        <p:nvSpPr>
          <p:cNvPr id="6" name="Rounded Rectangle 5"/>
          <p:cNvSpPr/>
          <p:nvPr/>
        </p:nvSpPr>
        <p:spPr>
          <a:xfrm>
            <a:off x="302059" y="3297915"/>
            <a:ext cx="9573461" cy="2576908"/>
          </a:xfrm>
          <a:prstGeom prst="roundRect">
            <a:avLst/>
          </a:prstGeom>
          <a:solidFill>
            <a:schemeClr val="accent1">
              <a:alpha val="39000"/>
            </a:schemeClr>
          </a:solidFill>
          <a:ln w="76200" cap="rnd">
            <a:solidFill>
              <a:schemeClr val="bg2"/>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vi-VN" sz="4000" dirty="0">
                <a:solidFill>
                  <a:schemeClr val="bg1"/>
                </a:solidFill>
                <a:latin typeface="Times New Roman" panose="02020603050405020304" pitchFamily="18" charset="0"/>
                <a:cs typeface="Times New Roman" panose="02020603050405020304" pitchFamily="18" charset="0"/>
              </a:rPr>
              <a:t>Xi - ôn - cốp – xki là nhà bác học vĩ đại đã phát minh ra khí cầu bay bằng kim loại. Ông là người rất kiên trì và khổ công nghiên cứu tìm tòi trong khi làm khoa học.</a:t>
            </a:r>
          </a:p>
        </p:txBody>
      </p:sp>
      <p:pic>
        <p:nvPicPr>
          <p:cNvPr id="7" name="图片 42">
            <a:extLst>
              <a:ext uri="{FF2B5EF4-FFF2-40B4-BE49-F238E27FC236}">
                <a16:creationId xmlns:a16="http://schemas.microsoft.com/office/drawing/2014/main" id="{1BF55920-DCEA-4302-99CC-7054AFD3BA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85264">
            <a:off x="9574334" y="243119"/>
            <a:ext cx="2307615" cy="3076821"/>
          </a:xfrm>
          <a:prstGeom prst="rect">
            <a:avLst/>
          </a:prstGeom>
          <a:blipFill>
            <a:blip r:embed="rId2"/>
            <a:stretch>
              <a:fillRect/>
            </a:stretch>
          </a:blipFill>
          <a:ln w="25400">
            <a:solidFill>
              <a:schemeClr val="bg1">
                <a:alpha val="35000"/>
              </a:schemeClr>
            </a:solidFill>
          </a:ln>
          <a:effectLst>
            <a:outerShdw blurRad="101600" dist="63500" dir="2700000" algn="tl" rotWithShape="0">
              <a:prstClr val="black">
                <a:alpha val="60000"/>
              </a:prstClr>
            </a:outerShdw>
          </a:effectLst>
        </p:spPr>
      </p:pic>
    </p:spTree>
    <p:extLst>
      <p:ext uri="{BB962C8B-B14F-4D97-AF65-F5344CB8AC3E}">
        <p14:creationId xmlns:p14="http://schemas.microsoft.com/office/powerpoint/2010/main" val="384167124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7" name="图片 12">
            <a:extLst>
              <a:ext uri="{FF2B5EF4-FFF2-40B4-BE49-F238E27FC236}">
                <a16:creationId xmlns:a16="http://schemas.microsoft.com/office/drawing/2014/main" id="{A0232DE5-B913-4DE6-AC06-27B5E5A3E7EC}"/>
              </a:ext>
            </a:extLst>
          </p:cNvPr>
          <p:cNvPicPr>
            <a:picLocks noChangeAspect="1"/>
          </p:cNvPicPr>
          <p:nvPr/>
        </p:nvPicPr>
        <p:blipFill rotWithShape="1">
          <a:blip r:embed="rId3">
            <a:extLst>
              <a:ext uri="{28A0092B-C50C-407E-A947-70E740481C1C}">
                <a14:useLocalDpi xmlns:a14="http://schemas.microsoft.com/office/drawing/2010/main" val="0"/>
              </a:ext>
            </a:extLst>
          </a:blip>
          <a:srcRect t="5905" r="67081" b="7411"/>
          <a:stretch/>
        </p:blipFill>
        <p:spPr>
          <a:xfrm flipH="1">
            <a:off x="8463651" y="694065"/>
            <a:ext cx="5705017" cy="6163935"/>
          </a:xfrm>
          <a:prstGeom prst="rect">
            <a:avLst/>
          </a:prstGeom>
        </p:spPr>
      </p:pic>
      <p:pic>
        <p:nvPicPr>
          <p:cNvPr id="2" name="图片 4">
            <a:extLst>
              <a:ext uri="{FF2B5EF4-FFF2-40B4-BE49-F238E27FC236}">
                <a16:creationId xmlns:a16="http://schemas.microsoft.com/office/drawing/2014/main" id="{CA4A3863-E9EF-462B-95FD-C44310AC5A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a:off x="495304" y="1131194"/>
            <a:ext cx="1027038" cy="1033683"/>
          </a:xfrm>
          <a:prstGeom prst="rect">
            <a:avLst/>
          </a:prstGeom>
        </p:spPr>
      </p:pic>
      <p:pic>
        <p:nvPicPr>
          <p:cNvPr id="3" name="图片 7">
            <a:extLst>
              <a:ext uri="{FF2B5EF4-FFF2-40B4-BE49-F238E27FC236}">
                <a16:creationId xmlns:a16="http://schemas.microsoft.com/office/drawing/2014/main" id="{BA8C8494-CE2C-4CD3-BD82-02B678386B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a:off x="585901" y="2499866"/>
            <a:ext cx="995765" cy="1002207"/>
          </a:xfrm>
          <a:prstGeom prst="rect">
            <a:avLst/>
          </a:prstGeom>
        </p:spPr>
      </p:pic>
      <p:pic>
        <p:nvPicPr>
          <p:cNvPr id="4" name="图片 10">
            <a:extLst>
              <a:ext uri="{FF2B5EF4-FFF2-40B4-BE49-F238E27FC236}">
                <a16:creationId xmlns:a16="http://schemas.microsoft.com/office/drawing/2014/main" id="{A35769C4-88A5-49A0-AA15-1F02ED9AF7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a:off x="585901" y="3921909"/>
            <a:ext cx="995765" cy="1002207"/>
          </a:xfrm>
          <a:prstGeom prst="rect">
            <a:avLst/>
          </a:prstGeom>
        </p:spPr>
      </p:pic>
      <p:sp>
        <p:nvSpPr>
          <p:cNvPr id="5" name="圆角矩形 8"/>
          <p:cNvSpPr/>
          <p:nvPr/>
        </p:nvSpPr>
        <p:spPr bwMode="auto">
          <a:xfrm>
            <a:off x="1520957" y="1144791"/>
            <a:ext cx="3447283" cy="874903"/>
          </a:xfrm>
          <a:prstGeom prst="roundRect">
            <a:avLst>
              <a:gd name="adj" fmla="val 50000"/>
            </a:avLst>
          </a:prstGeo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Xi-ôn-cốp-xki</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7" name="圆角矩形 8"/>
          <p:cNvSpPr/>
          <p:nvPr/>
        </p:nvSpPr>
        <p:spPr bwMode="auto">
          <a:xfrm>
            <a:off x="1580280" y="2499867"/>
            <a:ext cx="3387960" cy="885656"/>
          </a:xfrm>
          <a:prstGeom prst="roundRect">
            <a:avLst>
              <a:gd name="adj" fmla="val 50000"/>
            </a:avLst>
          </a:prstGeom>
          <a:solidFill>
            <a:srgbClr val="FF9409">
              <a:alpha val="50000"/>
            </a:srgb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dại dột</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9" name="圆角矩形 8"/>
          <p:cNvSpPr/>
          <p:nvPr/>
        </p:nvSpPr>
        <p:spPr bwMode="auto">
          <a:xfrm>
            <a:off x="1617663" y="3865697"/>
            <a:ext cx="3350577" cy="888866"/>
          </a:xfrm>
          <a:prstGeom prst="roundRect">
            <a:avLst>
              <a:gd name="adj" fmla="val 50000"/>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non nớt</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pic>
        <p:nvPicPr>
          <p:cNvPr id="10" name="图片 4">
            <a:extLst>
              <a:ext uri="{FF2B5EF4-FFF2-40B4-BE49-F238E27FC236}">
                <a16:creationId xmlns:a16="http://schemas.microsoft.com/office/drawing/2014/main" id="{CA4A3863-E9EF-462B-95FD-C44310AC5A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rot="3568031">
            <a:off x="5498237" y="1944578"/>
            <a:ext cx="1027038" cy="1033683"/>
          </a:xfrm>
          <a:prstGeom prst="rect">
            <a:avLst/>
          </a:prstGeom>
        </p:spPr>
      </p:pic>
      <p:pic>
        <p:nvPicPr>
          <p:cNvPr id="11" name="图片 7">
            <a:extLst>
              <a:ext uri="{FF2B5EF4-FFF2-40B4-BE49-F238E27FC236}">
                <a16:creationId xmlns:a16="http://schemas.microsoft.com/office/drawing/2014/main" id="{BA8C8494-CE2C-4CD3-BD82-02B678386B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rot="3568031">
            <a:off x="5535374" y="3506785"/>
            <a:ext cx="995765" cy="1002207"/>
          </a:xfrm>
          <a:prstGeom prst="rect">
            <a:avLst/>
          </a:prstGeom>
        </p:spPr>
      </p:pic>
      <p:pic>
        <p:nvPicPr>
          <p:cNvPr id="12" name="图片 10">
            <a:extLst>
              <a:ext uri="{FF2B5EF4-FFF2-40B4-BE49-F238E27FC236}">
                <a16:creationId xmlns:a16="http://schemas.microsoft.com/office/drawing/2014/main" id="{A35769C4-88A5-49A0-AA15-1F02ED9AF7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rot="3568031">
            <a:off x="5535374" y="4975816"/>
            <a:ext cx="995765" cy="1002207"/>
          </a:xfrm>
          <a:prstGeom prst="rect">
            <a:avLst/>
          </a:prstGeom>
        </p:spPr>
      </p:pic>
      <p:sp>
        <p:nvSpPr>
          <p:cNvPr id="13" name="圆角矩形 8"/>
          <p:cNvSpPr/>
          <p:nvPr/>
        </p:nvSpPr>
        <p:spPr bwMode="auto">
          <a:xfrm>
            <a:off x="6360797" y="2000949"/>
            <a:ext cx="3505435" cy="920939"/>
          </a:xfrm>
          <a:prstGeom prst="roundRect">
            <a:avLst>
              <a:gd name="adj" fmla="val 50000"/>
            </a:avLst>
          </a:prstGeom>
          <a:solidFill>
            <a:srgbClr val="92D050">
              <a:alpha val="50000"/>
            </a:srgb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Thí nghiệm</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4" name="圆角矩形 8"/>
          <p:cNvSpPr/>
          <p:nvPr/>
        </p:nvSpPr>
        <p:spPr bwMode="auto">
          <a:xfrm>
            <a:off x="6360797" y="3568884"/>
            <a:ext cx="3270883" cy="929523"/>
          </a:xfrm>
          <a:prstGeom prst="roundRect">
            <a:avLst>
              <a:gd name="adj" fmla="val 50000"/>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Rủi ro</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5" name="圆角矩形 8"/>
          <p:cNvSpPr/>
          <p:nvPr/>
        </p:nvSpPr>
        <p:spPr bwMode="auto">
          <a:xfrm>
            <a:off x="6360797" y="5093889"/>
            <a:ext cx="3505434" cy="931198"/>
          </a:xfrm>
          <a:prstGeom prst="roundRect">
            <a:avLst>
              <a:gd name="adj" fmla="val 50000"/>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Nghiên cứu</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6" name="Rectangle 15"/>
          <p:cNvSpPr/>
          <p:nvPr/>
        </p:nvSpPr>
        <p:spPr>
          <a:xfrm>
            <a:off x="133688" y="15457"/>
            <a:ext cx="6318525" cy="1107996"/>
          </a:xfrm>
          <a:prstGeom prst="rect">
            <a:avLst/>
          </a:prstGeom>
          <a:noFill/>
        </p:spPr>
        <p:txBody>
          <a:bodyPr wrap="none" lIns="91440" tIns="45720" rIns="91440" bIns="45720">
            <a:spAutoFit/>
          </a:bodyPr>
          <a:lstStyle/>
          <a:p>
            <a:pPr algn="ctr"/>
            <a:r>
              <a:rPr lang="en-US" sz="6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rPr>
              <a:t>Luyện viết từ khó</a:t>
            </a:r>
            <a:endParaRPr lang="en-US" sz="6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endParaRPr>
          </a:p>
        </p:txBody>
      </p:sp>
    </p:spTree>
    <p:extLst>
      <p:ext uri="{BB962C8B-B14F-4D97-AF65-F5344CB8AC3E}">
        <p14:creationId xmlns:p14="http://schemas.microsoft.com/office/powerpoint/2010/main" val="16831302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ppt_x"/>
                                          </p:val>
                                        </p:tav>
                                        <p:tav tm="100000">
                                          <p:val>
                                            <p:strVal val="#ppt_x"/>
                                          </p:val>
                                        </p:tav>
                                      </p:tavLst>
                                    </p:anim>
                                    <p:anim calcmode="lin" valueType="num">
                                      <p:cBhvr additive="base">
                                        <p:cTn id="66" dur="500" fill="hold"/>
                                        <p:tgtEl>
                                          <p:spTgt spid="1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3" grpId="0" animBg="1"/>
      <p:bldP spid="14" grpId="0" animBg="1"/>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026" name="Picture 2" descr="Kỹ thuật an toàn trong phòng thí nghiệm hóa họ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0320" y="684577"/>
            <a:ext cx="7097395" cy="48059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圆角矩形 8"/>
          <p:cNvSpPr/>
          <p:nvPr/>
        </p:nvSpPr>
        <p:spPr bwMode="auto">
          <a:xfrm>
            <a:off x="4356299" y="5937061"/>
            <a:ext cx="3505435" cy="920939"/>
          </a:xfrm>
          <a:prstGeom prst="roundRect">
            <a:avLst>
              <a:gd name="adj" fmla="val 50000"/>
            </a:avLst>
          </a:prstGeom>
          <a:solidFill>
            <a:srgbClr val="92D050">
              <a:alpha val="50000"/>
            </a:srgbClr>
          </a:solidFill>
          <a:ln>
            <a:noFill/>
          </a:ln>
        </p:spPr>
        <p:style>
          <a:lnRef idx="0">
            <a:scrgbClr r="0" g="0" b="0"/>
          </a:lnRef>
          <a:fillRef idx="0">
            <a:scrgbClr r="0" g="0" b="0"/>
          </a:fillRef>
          <a:effectRef idx="0">
            <a:scrgbClr r="0" g="0" b="0"/>
          </a:effectRef>
          <a:fontRef idx="minor">
            <a:schemeClr val="lt1"/>
          </a:fontRef>
        </p:style>
        <p:txBody>
          <a:bodyPr anchor="ctr"/>
          <a:lstStyle/>
          <a:p>
            <a:pPr algn="ctr" defTabSz="342900" eaLnBrk="1" fontAlgn="auto" hangingPunct="1">
              <a:spcBef>
                <a:spcPts val="0"/>
              </a:spcBef>
              <a:spcAft>
                <a:spcPts val="0"/>
              </a:spcAft>
              <a:defRPr/>
            </a:pPr>
            <a:r>
              <a:rPr lang="en-US" altLang="zh-CN"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Thí nghiệm</a:t>
            </a:r>
            <a:endParaRPr lang="zh-CN" altLang="en-US" sz="3600" dirty="0">
              <a:solidFill>
                <a:schemeClr val="bg1"/>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1149593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8" name="Rounded Rectangle 7"/>
          <p:cNvSpPr/>
          <p:nvPr/>
        </p:nvSpPr>
        <p:spPr>
          <a:xfrm>
            <a:off x="67108" y="2676830"/>
            <a:ext cx="11813058" cy="4034481"/>
          </a:xfrm>
          <a:prstGeom prst="roundRect">
            <a:avLst/>
          </a:prstGeom>
          <a:solidFill>
            <a:schemeClr val="accent4">
              <a:lumMod val="60000"/>
              <a:lumOff val="40000"/>
              <a:alpha val="39000"/>
            </a:schemeClr>
          </a:solidFill>
          <a:ln w="38100">
            <a:solidFill>
              <a:schemeClr val="accent1">
                <a:lumMod val="20000"/>
                <a:lumOff val="8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2" name="图片 7">
            <a:extLst>
              <a:ext uri="{FF2B5EF4-FFF2-40B4-BE49-F238E27FC236}">
                <a16:creationId xmlns:a16="http://schemas.microsoft.com/office/drawing/2014/main" id="{6F1669D7-24FE-4DB1-8B3F-7FA1682C4C0E}"/>
              </a:ext>
            </a:extLst>
          </p:cNvPr>
          <p:cNvPicPr>
            <a:picLocks noChangeAspect="1"/>
          </p:cNvPicPr>
          <p:nvPr/>
        </p:nvPicPr>
        <p:blipFill rotWithShape="1">
          <a:blip r:embed="rId3">
            <a:extLst>
              <a:ext uri="{28A0092B-C50C-407E-A947-70E740481C1C}">
                <a14:useLocalDpi xmlns:a14="http://schemas.microsoft.com/office/drawing/2010/main" val="0"/>
              </a:ext>
            </a:extLst>
          </a:blip>
          <a:srcRect l="73711" t="10754" r="3412" b="40997"/>
          <a:stretch/>
        </p:blipFill>
        <p:spPr>
          <a:xfrm>
            <a:off x="8716837" y="-1"/>
            <a:ext cx="3475164" cy="3007361"/>
          </a:xfrm>
          <a:prstGeom prst="rect">
            <a:avLst/>
          </a:prstGeom>
        </p:spPr>
      </p:pic>
      <p:pic>
        <p:nvPicPr>
          <p:cNvPr id="3" name="图片 10">
            <a:extLst>
              <a:ext uri="{FF2B5EF4-FFF2-40B4-BE49-F238E27FC236}">
                <a16:creationId xmlns:a16="http://schemas.microsoft.com/office/drawing/2014/main" id="{C76A51E1-C94B-4CC8-ACD9-164B78D865BD}"/>
              </a:ext>
            </a:extLst>
          </p:cNvPr>
          <p:cNvPicPr>
            <a:picLocks noChangeAspect="1"/>
          </p:cNvPicPr>
          <p:nvPr/>
        </p:nvPicPr>
        <p:blipFill rotWithShape="1">
          <a:blip r:embed="rId3">
            <a:extLst>
              <a:ext uri="{28A0092B-C50C-407E-A947-70E740481C1C}">
                <a14:useLocalDpi xmlns:a14="http://schemas.microsoft.com/office/drawing/2010/main" val="0"/>
              </a:ext>
            </a:extLst>
          </a:blip>
          <a:srcRect l="67018" t="64405" r="3085"/>
          <a:stretch/>
        </p:blipFill>
        <p:spPr>
          <a:xfrm>
            <a:off x="6347726" y="4003040"/>
            <a:ext cx="5844275" cy="2854960"/>
          </a:xfrm>
          <a:prstGeom prst="rect">
            <a:avLst/>
          </a:prstGeom>
        </p:spPr>
      </p:pic>
      <p:pic>
        <p:nvPicPr>
          <p:cNvPr id="4" name="图片 12">
            <a:extLst>
              <a:ext uri="{FF2B5EF4-FFF2-40B4-BE49-F238E27FC236}">
                <a16:creationId xmlns:a16="http://schemas.microsoft.com/office/drawing/2014/main" id="{A0232DE5-B913-4DE6-AC06-27B5E5A3E7EC}"/>
              </a:ext>
            </a:extLst>
          </p:cNvPr>
          <p:cNvPicPr>
            <a:picLocks noChangeAspect="1"/>
          </p:cNvPicPr>
          <p:nvPr/>
        </p:nvPicPr>
        <p:blipFill rotWithShape="1">
          <a:blip r:embed="rId3">
            <a:extLst>
              <a:ext uri="{28A0092B-C50C-407E-A947-70E740481C1C}">
                <a14:useLocalDpi xmlns:a14="http://schemas.microsoft.com/office/drawing/2010/main" val="0"/>
              </a:ext>
            </a:extLst>
          </a:blip>
          <a:srcRect t="5905" r="67081" b="7411"/>
          <a:stretch/>
        </p:blipFill>
        <p:spPr>
          <a:xfrm>
            <a:off x="0" y="921072"/>
            <a:ext cx="5705017" cy="6163935"/>
          </a:xfrm>
          <a:prstGeom prst="rect">
            <a:avLst/>
          </a:prstGeom>
        </p:spPr>
      </p:pic>
      <p:sp>
        <p:nvSpPr>
          <p:cNvPr id="5" name="AutoShape 13"/>
          <p:cNvSpPr>
            <a:spLocks noChangeArrowheads="1"/>
          </p:cNvSpPr>
          <p:nvPr/>
        </p:nvSpPr>
        <p:spPr bwMode="auto">
          <a:xfrm>
            <a:off x="2504396" y="401960"/>
            <a:ext cx="7950023" cy="1968806"/>
          </a:xfrm>
          <a:prstGeom prst="cloudCallout">
            <a:avLst>
              <a:gd name="adj1" fmla="val -72718"/>
              <a:gd name="adj2" fmla="val 14481"/>
            </a:avLst>
          </a:prstGeom>
          <a:ln>
            <a:headEnd/>
            <a:tailEnd/>
          </a:ln>
        </p:spPr>
        <p:style>
          <a:lnRef idx="2">
            <a:schemeClr val="accent5"/>
          </a:lnRef>
          <a:fillRef idx="1">
            <a:schemeClr val="lt1"/>
          </a:fillRef>
          <a:effectRef idx="0">
            <a:schemeClr val="accent5"/>
          </a:effectRef>
          <a:fontRef idx="minor">
            <a:schemeClr val="dk1"/>
          </a:fontRef>
        </p:style>
        <p:txBody>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lgn="ctr" eaLnBrk="1" hangingPunct="1"/>
            <a:r>
              <a:rPr lang="en-US" altLang="en-US" sz="3600"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Trong đoạn văn có những chữ nào viết hoa </a:t>
            </a:r>
            <a:r>
              <a:rPr lang="en-US" altLang="en-US" sz="3600" dirty="0">
                <a:ln w="22225">
                  <a:solidFill>
                    <a:schemeClr val="accent2"/>
                  </a:solidFill>
                  <a:prstDash val="solid"/>
                </a:ln>
                <a:solidFill>
                  <a:schemeClr val="accent2">
                    <a:lumMod val="40000"/>
                    <a:lumOff val="60000"/>
                  </a:schemeClr>
                </a:solidFill>
              </a:rPr>
              <a:t>?</a:t>
            </a:r>
          </a:p>
        </p:txBody>
      </p:sp>
      <p:sp>
        <p:nvSpPr>
          <p:cNvPr id="6" name="Text Box 23"/>
          <p:cNvSpPr txBox="1">
            <a:spLocks noChangeArrowheads="1"/>
          </p:cNvSpPr>
          <p:nvPr/>
        </p:nvSpPr>
        <p:spPr bwMode="auto">
          <a:xfrm>
            <a:off x="622317" y="3007360"/>
            <a:ext cx="701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4000" dirty="0">
                <a:solidFill>
                  <a:schemeClr val="bg1"/>
                </a:solidFill>
                <a:latin typeface="Times New Roman" panose="02020603050405020304" pitchFamily="18" charset="0"/>
                <a:cs typeface="Times New Roman" panose="02020603050405020304" pitchFamily="18" charset="0"/>
              </a:rPr>
              <a:t>- Các chữ đầu đoạn, đầu câu </a:t>
            </a:r>
          </a:p>
        </p:txBody>
      </p:sp>
      <p:sp>
        <p:nvSpPr>
          <p:cNvPr id="7" name="Text Box 27"/>
          <p:cNvSpPr txBox="1">
            <a:spLocks noChangeArrowheads="1"/>
          </p:cNvSpPr>
          <p:nvPr/>
        </p:nvSpPr>
        <p:spPr bwMode="auto">
          <a:xfrm>
            <a:off x="622317" y="3807155"/>
            <a:ext cx="1080810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4000" dirty="0">
                <a:solidFill>
                  <a:schemeClr val="bg1"/>
                </a:solidFill>
                <a:latin typeface="Times New Roman" panose="02020603050405020304" pitchFamily="18" charset="0"/>
                <a:cs typeface="Times New Roman" panose="02020603050405020304" pitchFamily="18" charset="0"/>
              </a:rPr>
              <a:t>- Tên người nước ngoài  Xi-ôn-cốp-xki viết hoa chữ cái đầu tiên, có dấu gạch nối giữa các chữ.</a:t>
            </a:r>
          </a:p>
        </p:txBody>
      </p:sp>
    </p:spTree>
    <p:extLst>
      <p:ext uri="{BB962C8B-B14F-4D97-AF65-F5344CB8AC3E}">
        <p14:creationId xmlns:p14="http://schemas.microsoft.com/office/powerpoint/2010/main" val="40395166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图片 15">
            <a:extLst>
              <a:ext uri="{FF2B5EF4-FFF2-40B4-BE49-F238E27FC236}">
                <a16:creationId xmlns:a16="http://schemas.microsoft.com/office/drawing/2014/main" id="{2CA3F55B-645F-40D2-AB2F-4064E10C16D4}"/>
              </a:ext>
            </a:extLst>
          </p:cNvPr>
          <p:cNvPicPr>
            <a:picLocks noChangeAspect="1"/>
          </p:cNvPicPr>
          <p:nvPr/>
        </p:nvPicPr>
        <p:blipFill rotWithShape="1">
          <a:blip r:embed="rId3">
            <a:extLst>
              <a:ext uri="{28A0092B-C50C-407E-A947-70E740481C1C}">
                <a14:useLocalDpi xmlns:a14="http://schemas.microsoft.com/office/drawing/2010/main" val="0"/>
              </a:ext>
            </a:extLst>
          </a:blip>
          <a:srcRect t="38913" r="85556" b="19852"/>
          <a:stretch/>
        </p:blipFill>
        <p:spPr>
          <a:xfrm flipH="1">
            <a:off x="10892218" y="1582601"/>
            <a:ext cx="1296874" cy="4936254"/>
          </a:xfrm>
          <a:prstGeom prst="rect">
            <a:avLst/>
          </a:prstGeom>
        </p:spPr>
      </p:pic>
      <p:pic>
        <p:nvPicPr>
          <p:cNvPr id="3" name="图片 20">
            <a:extLst>
              <a:ext uri="{FF2B5EF4-FFF2-40B4-BE49-F238E27FC236}">
                <a16:creationId xmlns:a16="http://schemas.microsoft.com/office/drawing/2014/main" id="{D94EB764-3530-4B08-B14D-2A4E9BF4D759}"/>
              </a:ext>
            </a:extLst>
          </p:cNvPr>
          <p:cNvPicPr>
            <a:picLocks noChangeAspect="1"/>
          </p:cNvPicPr>
          <p:nvPr/>
        </p:nvPicPr>
        <p:blipFill rotWithShape="1">
          <a:blip r:embed="rId3">
            <a:extLst>
              <a:ext uri="{28A0092B-C50C-407E-A947-70E740481C1C}">
                <a14:useLocalDpi xmlns:a14="http://schemas.microsoft.com/office/drawing/2010/main" val="0"/>
              </a:ext>
            </a:extLst>
          </a:blip>
          <a:srcRect l="69797" t="66237" b="12544"/>
          <a:stretch/>
        </p:blipFill>
        <p:spPr>
          <a:xfrm rot="5400000">
            <a:off x="6883750" y="2168148"/>
            <a:ext cx="4840755" cy="4534376"/>
          </a:xfrm>
          <a:prstGeom prst="rect">
            <a:avLst/>
          </a:prstGeom>
        </p:spPr>
      </p:pic>
      <p:sp>
        <p:nvSpPr>
          <p:cNvPr id="4" name="Rectangle 2"/>
          <p:cNvSpPr>
            <a:spLocks noChangeArrowheads="1"/>
          </p:cNvSpPr>
          <p:nvPr/>
        </p:nvSpPr>
        <p:spPr bwMode="auto">
          <a:xfrm>
            <a:off x="0" y="2219344"/>
            <a:ext cx="8432562" cy="4431983"/>
          </a:xfrm>
          <a:prstGeom prst="rect">
            <a:avLst/>
          </a:prstGeom>
          <a:solidFill>
            <a:schemeClr val="lt1">
              <a:alpha val="67000"/>
            </a:schemeClr>
          </a:solidFill>
          <a:ln w="57150">
            <a:solidFill>
              <a:schemeClr val="tx2">
                <a:lumMod val="20000"/>
                <a:lumOff val="80000"/>
              </a:schemeClr>
            </a:solidFill>
            <a:prstDash val="lgDash"/>
          </a:ln>
        </p:spPr>
        <p:style>
          <a:lnRef idx="2">
            <a:schemeClr val="accent1"/>
          </a:lnRef>
          <a:fillRef idx="1">
            <a:schemeClr val="lt1"/>
          </a:fillRef>
          <a:effectRef idx="0">
            <a:schemeClr val="accent1"/>
          </a:effectRef>
          <a:fontRef idx="minor">
            <a:schemeClr val="dk1"/>
          </a:fontRef>
        </p:style>
        <p:txBody>
          <a:bodyPr wrap="square">
            <a:spAutoFit/>
          </a:bodyPr>
          <a:lstStyle>
            <a:lvl1pPr marL="365125" indent="-255588">
              <a:defRPr sz="2800" b="1">
                <a:solidFill>
                  <a:schemeClr val="tx1"/>
                </a:solidFill>
                <a:latin typeface=".VnTime" panose="020B7200000000000000" pitchFamily="34" charset="0"/>
              </a:defRPr>
            </a:lvl1pPr>
            <a:lvl2pPr marL="822325" indent="-255588">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marL="777875" lvl="2" indent="-457200">
              <a:buFont typeface="Wingdings" panose="05000000000000000000" pitchFamily="2" charset="2"/>
              <a:buChar char="Ø"/>
            </a:pPr>
            <a:r>
              <a:rPr lang="en-US" altLang="en-US" sz="3600" dirty="0">
                <a:latin typeface="Times New Roman" panose="02020603050405020304" pitchFamily="18" charset="0"/>
                <a:cs typeface="Times New Roman" panose="02020603050405020304" pitchFamily="18" charset="0"/>
              </a:rPr>
              <a:t>Tên riêng nước ngoài: viết hoa chữ cái đầu tiên, giữa các tiếng có gạch nối. </a:t>
            </a:r>
          </a:p>
          <a:p>
            <a:pPr marL="914400" lvl="1" indent="-457200">
              <a:buFont typeface="Wingdings" panose="05000000000000000000" pitchFamily="2" charset="2"/>
              <a:buChar char="Ø"/>
            </a:pPr>
            <a:r>
              <a:rPr lang="en-US" altLang="en-US" sz="3600" dirty="0">
                <a:latin typeface="Times New Roman" panose="02020603050405020304" pitchFamily="18" charset="0"/>
                <a:cs typeface="Times New Roman" panose="02020603050405020304" pitchFamily="18" charset="0"/>
              </a:rPr>
              <a:t>Lùi 3 ô ly viết tên bài.</a:t>
            </a:r>
          </a:p>
          <a:p>
            <a:pPr marL="914400" lvl="1" indent="-457200">
              <a:buFont typeface="Wingdings" panose="05000000000000000000" pitchFamily="2" charset="2"/>
              <a:buChar char="Ø"/>
            </a:pPr>
            <a:r>
              <a:rPr lang="en-US" altLang="en-US" sz="3600" dirty="0">
                <a:latin typeface="Times New Roman" panose="02020603050405020304" pitchFamily="18" charset="0"/>
                <a:cs typeface="Times New Roman" panose="02020603050405020304" pitchFamily="18" charset="0"/>
              </a:rPr>
              <a:t>Sau khi chấm xuống dòng, chữ đầu viết hoa và lùi vào 1 ô ly.</a:t>
            </a:r>
          </a:p>
          <a:p>
            <a:pPr marL="914400" lvl="1" indent="-457200">
              <a:buFont typeface="Wingdings" panose="05000000000000000000" pitchFamily="2" charset="2"/>
              <a:buChar char="Ø"/>
            </a:pPr>
            <a:r>
              <a:rPr lang="en-US" altLang="en-US" sz="3600" dirty="0">
                <a:latin typeface="Times New Roman" panose="02020603050405020304" pitchFamily="18" charset="0"/>
                <a:cs typeface="Times New Roman" panose="02020603050405020304" pitchFamily="18" charset="0"/>
              </a:rPr>
              <a:t>Ngồi viết đúng tư thế.</a:t>
            </a:r>
          </a:p>
          <a:p>
            <a:pPr algn="just" eaLnBrk="1" hangingPunct="1"/>
            <a:endParaRPr lang="en-US" altLang="en-US" sz="3000" dirty="0">
              <a:solidFill>
                <a:srgbClr val="CC00CC"/>
              </a:solidFill>
              <a:latin typeface="Times New Roman" panose="02020603050405020304" pitchFamily="18" charset="0"/>
              <a:cs typeface="Times New Roman" panose="02020603050405020304" pitchFamily="18" charset="0"/>
            </a:endParaRPr>
          </a:p>
        </p:txBody>
      </p:sp>
      <p:pic>
        <p:nvPicPr>
          <p:cNvPr id="5"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2562" y="2219343"/>
            <a:ext cx="3804217" cy="44319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475351" y="12941"/>
            <a:ext cx="4668266" cy="1569660"/>
          </a:xfrm>
          <a:prstGeom prst="rect">
            <a:avLst/>
          </a:prstGeom>
          <a:noFill/>
          <a:effectLst>
            <a:glow rad="139700">
              <a:schemeClr val="accent5">
                <a:satMod val="175000"/>
                <a:alpha val="40000"/>
              </a:schemeClr>
            </a:glow>
          </a:effectLst>
        </p:spPr>
        <p:txBody>
          <a:bodyPr wrap="none" lIns="91440" tIns="45720" rIns="91440" bIns="45720">
            <a:spAutoFit/>
          </a:bodyPr>
          <a:lstStyle/>
          <a:p>
            <a:pPr algn="ctr"/>
            <a:r>
              <a:rPr lang="en-US"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rPr>
              <a:t>Chuẩn bị</a:t>
            </a:r>
            <a:endParaRPr lang="en-US" sz="9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endParaRPr>
          </a:p>
        </p:txBody>
      </p:sp>
    </p:spTree>
    <p:extLst>
      <p:ext uri="{BB962C8B-B14F-4D97-AF65-F5344CB8AC3E}">
        <p14:creationId xmlns:p14="http://schemas.microsoft.com/office/powerpoint/2010/main" val="32046099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图片 40">
            <a:extLst>
              <a:ext uri="{FF2B5EF4-FFF2-40B4-BE49-F238E27FC236}">
                <a16:creationId xmlns:a16="http://schemas.microsoft.com/office/drawing/2014/main" id="{DC97832C-5780-4230-A93E-422E720488DC}"/>
              </a:ext>
            </a:extLst>
          </p:cNvPr>
          <p:cNvPicPr>
            <a:picLocks noChangeAspect="1"/>
          </p:cNvPicPr>
          <p:nvPr/>
        </p:nvPicPr>
        <p:blipFill rotWithShape="1">
          <a:blip r:embed="rId3">
            <a:extLst>
              <a:ext uri="{28A0092B-C50C-407E-A947-70E740481C1C}">
                <a14:useLocalDpi xmlns:a14="http://schemas.microsoft.com/office/drawing/2010/main" val="0"/>
              </a:ext>
            </a:extLst>
          </a:blip>
          <a:srcRect t="11498" r="89492" b="60540"/>
          <a:stretch/>
        </p:blipFill>
        <p:spPr>
          <a:xfrm>
            <a:off x="-701948" y="-387199"/>
            <a:ext cx="3427348" cy="3742185"/>
          </a:xfrm>
          <a:prstGeom prst="rect">
            <a:avLst/>
          </a:prstGeom>
        </p:spPr>
      </p:pic>
      <p:graphicFrame>
        <p:nvGraphicFramePr>
          <p:cNvPr id="27" name="Table 26"/>
          <p:cNvGraphicFramePr>
            <a:graphicFrameLocks noGrp="1"/>
          </p:cNvGraphicFramePr>
          <p:nvPr>
            <p:extLst>
              <p:ext uri="{D42A27DB-BD31-4B8C-83A1-F6EECF244321}">
                <p14:modId xmlns:p14="http://schemas.microsoft.com/office/powerpoint/2010/main" val="3733056978"/>
              </p:ext>
            </p:extLst>
          </p:nvPr>
        </p:nvGraphicFramePr>
        <p:xfrm>
          <a:off x="404342" y="1739074"/>
          <a:ext cx="11574298" cy="5118926"/>
        </p:xfrm>
        <a:graphic>
          <a:graphicData uri="http://schemas.openxmlformats.org/drawingml/2006/table">
            <a:tbl>
              <a:tblPr firstRow="1" bandRow="1">
                <a:tableStyleId>{BC89EF96-8CEA-46FF-86C4-4CE0E7609802}</a:tableStyleId>
              </a:tblPr>
              <a:tblGrid>
                <a:gridCol w="5787149">
                  <a:extLst>
                    <a:ext uri="{9D8B030D-6E8A-4147-A177-3AD203B41FA5}">
                      <a16:colId xmlns:a16="http://schemas.microsoft.com/office/drawing/2014/main" val="910665773"/>
                    </a:ext>
                  </a:extLst>
                </a:gridCol>
                <a:gridCol w="5787149">
                  <a:extLst>
                    <a:ext uri="{9D8B030D-6E8A-4147-A177-3AD203B41FA5}">
                      <a16:colId xmlns:a16="http://schemas.microsoft.com/office/drawing/2014/main" val="1132470801"/>
                    </a:ext>
                  </a:extLst>
                </a:gridCol>
              </a:tblGrid>
              <a:tr h="1652747">
                <a:tc>
                  <a:txBody>
                    <a:bodyPr/>
                    <a:lstStyle/>
                    <a:p>
                      <a:endParaRPr lang="en-US" dirty="0">
                        <a:ln>
                          <a:solidFill>
                            <a:sysClr val="windowText" lastClr="000000"/>
                          </a:solidFill>
                        </a:ln>
                        <a:solidFill>
                          <a:schemeClr val="tx1"/>
                        </a:solidFill>
                      </a:endParaRPr>
                    </a:p>
                  </a:txBody>
                  <a:tcPr>
                    <a:solidFill>
                      <a:schemeClr val="accent1">
                        <a:lumMod val="20000"/>
                        <a:lumOff val="80000"/>
                      </a:schemeClr>
                    </a:solidFill>
                  </a:tcPr>
                </a:tc>
                <a:tc>
                  <a:txBody>
                    <a:bodyPr/>
                    <a:lstStyle/>
                    <a:p>
                      <a:endParaRPr lang="en-US" dirty="0">
                        <a:ln>
                          <a:solidFill>
                            <a:sysClr val="windowText" lastClr="000000"/>
                          </a:solidFill>
                        </a:ln>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784218488"/>
                  </a:ext>
                </a:extLst>
              </a:tr>
              <a:tr h="3466179">
                <a:tc>
                  <a:txBody>
                    <a:bodyPr/>
                    <a:lstStyle/>
                    <a:p>
                      <a:endParaRPr lang="en-US" dirty="0">
                        <a:ln>
                          <a:solidFill>
                            <a:sysClr val="windowText" lastClr="000000"/>
                          </a:solidFill>
                        </a:ln>
                        <a:solidFill>
                          <a:schemeClr val="tx1"/>
                        </a:solidFill>
                      </a:endParaRPr>
                    </a:p>
                  </a:txBody>
                  <a:tcPr>
                    <a:solidFill>
                      <a:schemeClr val="accent1">
                        <a:lumMod val="20000"/>
                        <a:lumOff val="80000"/>
                      </a:schemeClr>
                    </a:solidFill>
                  </a:tcPr>
                </a:tc>
                <a:tc>
                  <a:txBody>
                    <a:bodyPr/>
                    <a:lstStyle/>
                    <a:p>
                      <a:endParaRPr lang="en-US" dirty="0">
                        <a:ln>
                          <a:solidFill>
                            <a:sysClr val="windowText" lastClr="000000"/>
                          </a:solidFill>
                        </a:ln>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206340755"/>
                  </a:ext>
                </a:extLst>
              </a:tr>
            </a:tbl>
          </a:graphicData>
        </a:graphic>
      </p:graphicFrame>
      <p:pic>
        <p:nvPicPr>
          <p:cNvPr id="26" name="图片 7">
            <a:extLst>
              <a:ext uri="{FF2B5EF4-FFF2-40B4-BE49-F238E27FC236}">
                <a16:creationId xmlns:a16="http://schemas.microsoft.com/office/drawing/2014/main" id="{BA8C8494-CE2C-4CD3-BD82-02B678386B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106" b="41388"/>
          <a:stretch/>
        </p:blipFill>
        <p:spPr>
          <a:xfrm>
            <a:off x="10027439" y="5450685"/>
            <a:ext cx="2428654" cy="2444367"/>
          </a:xfrm>
          <a:prstGeom prst="rect">
            <a:avLst/>
          </a:prstGeom>
        </p:spPr>
      </p:pic>
      <p:pic>
        <p:nvPicPr>
          <p:cNvPr id="2" name="图片 18">
            <a:extLst>
              <a:ext uri="{FF2B5EF4-FFF2-40B4-BE49-F238E27FC236}">
                <a16:creationId xmlns:a16="http://schemas.microsoft.com/office/drawing/2014/main" id="{AE8937D6-690E-46F7-A942-7ECAD7FA9E6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8250" r="83036" b="16883"/>
          <a:stretch/>
        </p:blipFill>
        <p:spPr>
          <a:xfrm>
            <a:off x="-92086" y="5285804"/>
            <a:ext cx="870992" cy="1639432"/>
          </a:xfrm>
          <a:prstGeom prst="rect">
            <a:avLst/>
          </a:prstGeom>
        </p:spPr>
      </p:pic>
      <p:pic>
        <p:nvPicPr>
          <p:cNvPr id="3" name="图片 20">
            <a:extLst>
              <a:ext uri="{FF2B5EF4-FFF2-40B4-BE49-F238E27FC236}">
                <a16:creationId xmlns:a16="http://schemas.microsoft.com/office/drawing/2014/main" id="{3B545B7B-B7F6-4F76-AAFD-B7DE6AA6453C}"/>
              </a:ext>
            </a:extLst>
          </p:cNvPr>
          <p:cNvPicPr>
            <a:picLocks noChangeAspect="1"/>
          </p:cNvPicPr>
          <p:nvPr/>
        </p:nvPicPr>
        <p:blipFill rotWithShape="1">
          <a:blip r:embed="rId4">
            <a:extLst>
              <a:ext uri="{28A0092B-C50C-407E-A947-70E740481C1C}">
                <a14:useLocalDpi xmlns:a14="http://schemas.microsoft.com/office/drawing/2010/main" val="0"/>
              </a:ext>
            </a:extLst>
          </a:blip>
          <a:srcRect l="21378" t="43462" r="72057" b="49712"/>
          <a:stretch/>
        </p:blipFill>
        <p:spPr>
          <a:xfrm>
            <a:off x="6009093" y="5490514"/>
            <a:ext cx="1771803" cy="1687187"/>
          </a:xfrm>
          <a:prstGeom prst="rect">
            <a:avLst/>
          </a:prstGeom>
        </p:spPr>
      </p:pic>
      <p:pic>
        <p:nvPicPr>
          <p:cNvPr id="4" name="图片 22">
            <a:extLst>
              <a:ext uri="{FF2B5EF4-FFF2-40B4-BE49-F238E27FC236}">
                <a16:creationId xmlns:a16="http://schemas.microsoft.com/office/drawing/2014/main" id="{B38F3F25-6DDF-4830-8469-CBF1C8929C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7200" t="10322" r="15207" b="75398"/>
          <a:stretch/>
        </p:blipFill>
        <p:spPr>
          <a:xfrm>
            <a:off x="10031492" y="-99685"/>
            <a:ext cx="2420549" cy="1799102"/>
          </a:xfrm>
          <a:prstGeom prst="rect">
            <a:avLst/>
          </a:prstGeom>
        </p:spPr>
      </p:pic>
      <p:sp>
        <p:nvSpPr>
          <p:cNvPr id="7" name="Text Box 134"/>
          <p:cNvSpPr txBox="1">
            <a:spLocks noChangeArrowheads="1"/>
          </p:cNvSpPr>
          <p:nvPr/>
        </p:nvSpPr>
        <p:spPr bwMode="auto">
          <a:xfrm>
            <a:off x="2725400" y="692296"/>
            <a:ext cx="82354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4800" dirty="0">
                <a:solidFill>
                  <a:schemeClr val="bg1"/>
                </a:solidFill>
                <a:latin typeface="Times New Roman" panose="02020603050405020304" pitchFamily="18" charset="0"/>
                <a:cs typeface="Times New Roman" panose="02020603050405020304" pitchFamily="18" charset="0"/>
              </a:rPr>
              <a:t> Bài tập 2a: Tìm các tính từ</a:t>
            </a:r>
            <a:r>
              <a:rPr lang="en-US" altLang="en-US" sz="3600" dirty="0">
                <a:solidFill>
                  <a:schemeClr val="bg1"/>
                </a:solidFill>
                <a:latin typeface="Times New Roman" panose="02020603050405020304" pitchFamily="18" charset="0"/>
                <a:cs typeface="Times New Roman" panose="02020603050405020304" pitchFamily="18" charset="0"/>
              </a:rPr>
              <a:t>:</a:t>
            </a:r>
          </a:p>
        </p:txBody>
      </p:sp>
      <p:sp>
        <p:nvSpPr>
          <p:cNvPr id="10" name="Text Box 273"/>
          <p:cNvSpPr txBox="1">
            <a:spLocks noChangeArrowheads="1"/>
          </p:cNvSpPr>
          <p:nvPr/>
        </p:nvSpPr>
        <p:spPr bwMode="auto">
          <a:xfrm>
            <a:off x="728192" y="4324785"/>
            <a:ext cx="22145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cs typeface="Times New Roman" panose="02020603050405020304" pitchFamily="18" charset="0"/>
              </a:rPr>
              <a:t>long lanh,</a:t>
            </a:r>
          </a:p>
        </p:txBody>
      </p:sp>
      <p:sp>
        <p:nvSpPr>
          <p:cNvPr id="11" name="Text Box 274"/>
          <p:cNvSpPr txBox="1">
            <a:spLocks noChangeArrowheads="1"/>
          </p:cNvSpPr>
          <p:nvPr/>
        </p:nvSpPr>
        <p:spPr bwMode="auto">
          <a:xfrm>
            <a:off x="2794409" y="4315294"/>
            <a:ext cx="2209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lóng lánh,</a:t>
            </a:r>
          </a:p>
        </p:txBody>
      </p:sp>
      <p:sp>
        <p:nvSpPr>
          <p:cNvPr id="12" name="Text Box 275"/>
          <p:cNvSpPr txBox="1">
            <a:spLocks noChangeArrowheads="1"/>
          </p:cNvSpPr>
          <p:nvPr/>
        </p:nvSpPr>
        <p:spPr bwMode="auto">
          <a:xfrm>
            <a:off x="732955" y="5060020"/>
            <a:ext cx="2209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t>lung linh,</a:t>
            </a:r>
          </a:p>
        </p:txBody>
      </p:sp>
      <p:sp>
        <p:nvSpPr>
          <p:cNvPr id="13" name="Text Box 276"/>
          <p:cNvSpPr txBox="1">
            <a:spLocks noChangeArrowheads="1"/>
          </p:cNvSpPr>
          <p:nvPr/>
        </p:nvSpPr>
        <p:spPr bwMode="auto">
          <a:xfrm>
            <a:off x="2794409" y="5115760"/>
            <a:ext cx="1835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lơ lửng ,</a:t>
            </a:r>
          </a:p>
        </p:txBody>
      </p:sp>
      <p:sp>
        <p:nvSpPr>
          <p:cNvPr id="14" name="Text Box 277"/>
          <p:cNvSpPr txBox="1">
            <a:spLocks noChangeArrowheads="1"/>
          </p:cNvSpPr>
          <p:nvPr/>
        </p:nvSpPr>
        <p:spPr bwMode="auto">
          <a:xfrm>
            <a:off x="728192" y="5736077"/>
            <a:ext cx="1447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lập lờ,</a:t>
            </a:r>
          </a:p>
        </p:txBody>
      </p:sp>
      <p:sp>
        <p:nvSpPr>
          <p:cNvPr id="15" name="Text Box 278"/>
          <p:cNvSpPr txBox="1">
            <a:spLocks noChangeArrowheads="1"/>
          </p:cNvSpPr>
          <p:nvPr/>
        </p:nvSpPr>
        <p:spPr bwMode="auto">
          <a:xfrm>
            <a:off x="2168166" y="5788055"/>
            <a:ext cx="15287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lọ lem,</a:t>
            </a:r>
          </a:p>
        </p:txBody>
      </p:sp>
      <p:sp>
        <p:nvSpPr>
          <p:cNvPr id="16" name="Text Box 280"/>
          <p:cNvSpPr txBox="1">
            <a:spLocks noChangeArrowheads="1"/>
          </p:cNvSpPr>
          <p:nvPr/>
        </p:nvSpPr>
        <p:spPr bwMode="auto">
          <a:xfrm>
            <a:off x="3711984" y="5736077"/>
            <a:ext cx="2124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lố lăng, ...</a:t>
            </a:r>
          </a:p>
        </p:txBody>
      </p:sp>
      <p:sp>
        <p:nvSpPr>
          <p:cNvPr id="17" name="Text Box 282"/>
          <p:cNvSpPr txBox="1">
            <a:spLocks noChangeArrowheads="1"/>
          </p:cNvSpPr>
          <p:nvPr/>
        </p:nvSpPr>
        <p:spPr bwMode="auto">
          <a:xfrm>
            <a:off x="6397866" y="4084175"/>
            <a:ext cx="21256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năng nổ,</a:t>
            </a:r>
          </a:p>
        </p:txBody>
      </p:sp>
      <p:sp>
        <p:nvSpPr>
          <p:cNvPr id="18" name="Text Box 285"/>
          <p:cNvSpPr txBox="1">
            <a:spLocks noChangeArrowheads="1"/>
          </p:cNvSpPr>
          <p:nvPr/>
        </p:nvSpPr>
        <p:spPr bwMode="auto">
          <a:xfrm>
            <a:off x="8251272" y="4095976"/>
            <a:ext cx="17605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no nê,</a:t>
            </a:r>
          </a:p>
        </p:txBody>
      </p:sp>
      <p:sp>
        <p:nvSpPr>
          <p:cNvPr id="19" name="Text Box 286"/>
          <p:cNvSpPr txBox="1">
            <a:spLocks noChangeArrowheads="1"/>
          </p:cNvSpPr>
          <p:nvPr/>
        </p:nvSpPr>
        <p:spPr bwMode="auto">
          <a:xfrm>
            <a:off x="9565367" y="4072374"/>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nô nức,</a:t>
            </a:r>
          </a:p>
        </p:txBody>
      </p:sp>
      <p:sp>
        <p:nvSpPr>
          <p:cNvPr id="20" name="Text Box 284"/>
          <p:cNvSpPr txBox="1">
            <a:spLocks noChangeArrowheads="1"/>
          </p:cNvSpPr>
          <p:nvPr/>
        </p:nvSpPr>
        <p:spPr bwMode="auto">
          <a:xfrm>
            <a:off x="6421282" y="4626149"/>
            <a:ext cx="18065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nõn nà,</a:t>
            </a:r>
          </a:p>
        </p:txBody>
      </p:sp>
      <p:sp>
        <p:nvSpPr>
          <p:cNvPr id="21" name="Text Box 283"/>
          <p:cNvSpPr txBox="1">
            <a:spLocks noChangeArrowheads="1"/>
          </p:cNvSpPr>
          <p:nvPr/>
        </p:nvSpPr>
        <p:spPr bwMode="auto">
          <a:xfrm>
            <a:off x="8066074" y="4657527"/>
            <a:ext cx="1897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non nớt, </a:t>
            </a:r>
          </a:p>
        </p:txBody>
      </p:sp>
      <p:sp>
        <p:nvSpPr>
          <p:cNvPr id="22" name="Text Box 287"/>
          <p:cNvSpPr txBox="1">
            <a:spLocks noChangeArrowheads="1"/>
          </p:cNvSpPr>
          <p:nvPr/>
        </p:nvSpPr>
        <p:spPr bwMode="auto">
          <a:xfrm>
            <a:off x="9750729" y="4665775"/>
            <a:ext cx="2438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latin typeface="Times New Roman" panose="02020603050405020304" pitchFamily="18" charset="0"/>
              </a:rPr>
              <a:t>nặng nề, ...</a:t>
            </a:r>
          </a:p>
        </p:txBody>
      </p:sp>
      <p:sp>
        <p:nvSpPr>
          <p:cNvPr id="24" name="TextBox 23"/>
          <p:cNvSpPr txBox="1">
            <a:spLocks noChangeArrowheads="1"/>
          </p:cNvSpPr>
          <p:nvPr/>
        </p:nvSpPr>
        <p:spPr bwMode="auto">
          <a:xfrm>
            <a:off x="728192" y="3570567"/>
            <a:ext cx="272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US" altLang="en-US" sz="3600" dirty="0">
                <a:solidFill>
                  <a:srgbClr val="FF0000"/>
                </a:solidFill>
                <a:latin typeface="Times New Roman" panose="02020603050405020304" pitchFamily="18" charset="0"/>
              </a:rPr>
              <a:t>M: lỏng lẻo</a:t>
            </a:r>
          </a:p>
        </p:txBody>
      </p:sp>
      <p:sp>
        <p:nvSpPr>
          <p:cNvPr id="25" name="TextBox 24"/>
          <p:cNvSpPr txBox="1">
            <a:spLocks noChangeArrowheads="1"/>
          </p:cNvSpPr>
          <p:nvPr/>
        </p:nvSpPr>
        <p:spPr bwMode="auto">
          <a:xfrm>
            <a:off x="6299441" y="3426261"/>
            <a:ext cx="2832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US" altLang="en-US" sz="3600" dirty="0">
                <a:solidFill>
                  <a:srgbClr val="FF0000"/>
                </a:solidFill>
                <a:latin typeface="Times New Roman" panose="02020603050405020304" pitchFamily="18" charset="0"/>
              </a:rPr>
              <a:t>M: nóng nảy</a:t>
            </a:r>
          </a:p>
        </p:txBody>
      </p:sp>
      <p:sp>
        <p:nvSpPr>
          <p:cNvPr id="28" name="Text Box 135"/>
          <p:cNvSpPr txBox="1">
            <a:spLocks noChangeArrowheads="1"/>
          </p:cNvSpPr>
          <p:nvPr/>
        </p:nvSpPr>
        <p:spPr bwMode="auto">
          <a:xfrm>
            <a:off x="648929" y="2280077"/>
            <a:ext cx="6096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solidFill>
                  <a:srgbClr val="3333FF"/>
                </a:solidFill>
                <a:latin typeface="Times New Roman" panose="02020603050405020304" pitchFamily="18" charset="0"/>
              </a:rPr>
              <a:t>Có hai tiếng bắt đầu bằng l</a:t>
            </a:r>
          </a:p>
        </p:txBody>
      </p:sp>
      <p:sp>
        <p:nvSpPr>
          <p:cNvPr id="9" name="Text Box 137"/>
          <p:cNvSpPr txBox="1">
            <a:spLocks noChangeArrowheads="1"/>
          </p:cNvSpPr>
          <p:nvPr/>
        </p:nvSpPr>
        <p:spPr bwMode="auto">
          <a:xfrm>
            <a:off x="6009093" y="2301401"/>
            <a:ext cx="6172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eaLnBrk="1" hangingPunct="1">
              <a:spcBef>
                <a:spcPct val="50000"/>
              </a:spcBef>
            </a:pPr>
            <a:r>
              <a:rPr lang="en-US" altLang="en-US" sz="3600" dirty="0">
                <a:solidFill>
                  <a:srgbClr val="3333FF"/>
                </a:solidFill>
                <a:latin typeface="Times New Roman" panose="02020603050405020304" pitchFamily="18" charset="0"/>
              </a:rPr>
              <a:t> Có hai tiếng bắt đầu bằng n</a:t>
            </a:r>
          </a:p>
        </p:txBody>
      </p:sp>
    </p:spTree>
    <p:extLst>
      <p:ext uri="{BB962C8B-B14F-4D97-AF65-F5344CB8AC3E}">
        <p14:creationId xmlns:p14="http://schemas.microsoft.com/office/powerpoint/2010/main" val="19974731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1000"/>
                                        <p:tgtEl>
                                          <p:spTgt spid="17"/>
                                        </p:tgtEl>
                                      </p:cBhvr>
                                    </p:animEffect>
                                    <p:anim calcmode="lin" valueType="num">
                                      <p:cBhvr>
                                        <p:cTn id="63" dur="1000" fill="hold"/>
                                        <p:tgtEl>
                                          <p:spTgt spid="17"/>
                                        </p:tgtEl>
                                        <p:attrNameLst>
                                          <p:attrName>ppt_x</p:attrName>
                                        </p:attrNameLst>
                                      </p:cBhvr>
                                      <p:tavLst>
                                        <p:tav tm="0">
                                          <p:val>
                                            <p:strVal val="#ppt_x"/>
                                          </p:val>
                                        </p:tav>
                                        <p:tav tm="100000">
                                          <p:val>
                                            <p:strVal val="#ppt_x"/>
                                          </p:val>
                                        </p:tav>
                                      </p:tavLst>
                                    </p:anim>
                                    <p:anim calcmode="lin" valueType="num">
                                      <p:cBhvr>
                                        <p:cTn id="64" dur="1000" fill="hold"/>
                                        <p:tgtEl>
                                          <p:spTgt spid="1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anim calcmode="lin" valueType="num">
                                      <p:cBhvr>
                                        <p:cTn id="73" dur="1000" fill="hold"/>
                                        <p:tgtEl>
                                          <p:spTgt spid="19"/>
                                        </p:tgtEl>
                                        <p:attrNameLst>
                                          <p:attrName>ppt_x</p:attrName>
                                        </p:attrNameLst>
                                      </p:cBhvr>
                                      <p:tavLst>
                                        <p:tav tm="0">
                                          <p:val>
                                            <p:strVal val="#ppt_x"/>
                                          </p:val>
                                        </p:tav>
                                        <p:tav tm="100000">
                                          <p:val>
                                            <p:strVal val="#ppt_x"/>
                                          </p:val>
                                        </p:tav>
                                      </p:tavLst>
                                    </p:anim>
                                    <p:anim calcmode="lin" valueType="num">
                                      <p:cBhvr>
                                        <p:cTn id="74" dur="1000" fill="hold"/>
                                        <p:tgtEl>
                                          <p:spTgt spid="19"/>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1000"/>
                                        <p:tgtEl>
                                          <p:spTgt spid="20"/>
                                        </p:tgtEl>
                                      </p:cBhvr>
                                    </p:animEffect>
                                    <p:anim calcmode="lin" valueType="num">
                                      <p:cBhvr>
                                        <p:cTn id="78" dur="1000" fill="hold"/>
                                        <p:tgtEl>
                                          <p:spTgt spid="20"/>
                                        </p:tgtEl>
                                        <p:attrNameLst>
                                          <p:attrName>ppt_x</p:attrName>
                                        </p:attrNameLst>
                                      </p:cBhvr>
                                      <p:tavLst>
                                        <p:tav tm="0">
                                          <p:val>
                                            <p:strVal val="#ppt_x"/>
                                          </p:val>
                                        </p:tav>
                                        <p:tav tm="100000">
                                          <p:val>
                                            <p:strVal val="#ppt_x"/>
                                          </p:val>
                                        </p:tav>
                                      </p:tavLst>
                                    </p:anim>
                                    <p:anim calcmode="lin" valueType="num">
                                      <p:cBhvr>
                                        <p:cTn id="79" dur="1000" fill="hold"/>
                                        <p:tgtEl>
                                          <p:spTgt spid="20"/>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1000"/>
                                        <p:tgtEl>
                                          <p:spTgt spid="21"/>
                                        </p:tgtEl>
                                      </p:cBhvr>
                                    </p:animEffect>
                                    <p:anim calcmode="lin" valueType="num">
                                      <p:cBhvr>
                                        <p:cTn id="83" dur="1000" fill="hold"/>
                                        <p:tgtEl>
                                          <p:spTgt spid="21"/>
                                        </p:tgtEl>
                                        <p:attrNameLst>
                                          <p:attrName>ppt_x</p:attrName>
                                        </p:attrNameLst>
                                      </p:cBhvr>
                                      <p:tavLst>
                                        <p:tav tm="0">
                                          <p:val>
                                            <p:strVal val="#ppt_x"/>
                                          </p:val>
                                        </p:tav>
                                        <p:tav tm="100000">
                                          <p:val>
                                            <p:strVal val="#ppt_x"/>
                                          </p:val>
                                        </p:tav>
                                      </p:tavLst>
                                    </p:anim>
                                    <p:anim calcmode="lin" valueType="num">
                                      <p:cBhvr>
                                        <p:cTn id="84" dur="1000" fill="hold"/>
                                        <p:tgtEl>
                                          <p:spTgt spid="21"/>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000"/>
                                        <p:tgtEl>
                                          <p:spTgt spid="22"/>
                                        </p:tgtEl>
                                      </p:cBhvr>
                                    </p:animEffect>
                                    <p:anim calcmode="lin" valueType="num">
                                      <p:cBhvr>
                                        <p:cTn id="88" dur="1000" fill="hold"/>
                                        <p:tgtEl>
                                          <p:spTgt spid="22"/>
                                        </p:tgtEl>
                                        <p:attrNameLst>
                                          <p:attrName>ppt_x</p:attrName>
                                        </p:attrNameLst>
                                      </p:cBhvr>
                                      <p:tavLst>
                                        <p:tav tm="0">
                                          <p:val>
                                            <p:strVal val="#ppt_x"/>
                                          </p:val>
                                        </p:tav>
                                        <p:tav tm="100000">
                                          <p:val>
                                            <p:strVal val="#ppt_x"/>
                                          </p:val>
                                        </p:tav>
                                      </p:tavLst>
                                    </p:anim>
                                    <p:anim calcmode="lin" valueType="num">
                                      <p:cBhvr>
                                        <p:cTn id="8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P spid="19" grpId="0"/>
      <p:bldP spid="20" grpId="0"/>
      <p:bldP spid="21" grpId="0"/>
      <p:bldP spid="22" grpId="0"/>
      <p:bldP spid="24" grpId="0"/>
      <p:bldP spid="25" grpId="0"/>
      <p:bldP spid="2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图片 14">
            <a:extLst>
              <a:ext uri="{FF2B5EF4-FFF2-40B4-BE49-F238E27FC236}">
                <a16:creationId xmlns:a16="http://schemas.microsoft.com/office/drawing/2014/main" id="{3AA50E4C-F1B2-460E-A829-EA8D042DCB56}"/>
              </a:ext>
            </a:extLst>
          </p:cNvPr>
          <p:cNvPicPr>
            <a:picLocks noChangeAspect="1"/>
          </p:cNvPicPr>
          <p:nvPr/>
        </p:nvPicPr>
        <p:blipFill rotWithShape="1">
          <a:blip r:embed="rId3">
            <a:extLst>
              <a:ext uri="{28A0092B-C50C-407E-A947-70E740481C1C}">
                <a14:useLocalDpi xmlns:a14="http://schemas.microsoft.com/office/drawing/2010/main" val="0"/>
              </a:ext>
            </a:extLst>
          </a:blip>
          <a:srcRect t="26094" r="75078" b="51111"/>
          <a:stretch/>
        </p:blipFill>
        <p:spPr>
          <a:xfrm flipH="1">
            <a:off x="9408795" y="-174576"/>
            <a:ext cx="2946417" cy="3897971"/>
          </a:xfrm>
          <a:prstGeom prst="rect">
            <a:avLst/>
          </a:prstGeom>
        </p:spPr>
      </p:pic>
      <p:sp>
        <p:nvSpPr>
          <p:cNvPr id="7" name="Text Box 5"/>
          <p:cNvSpPr txBox="1">
            <a:spLocks noChangeArrowheads="1"/>
          </p:cNvSpPr>
          <p:nvPr/>
        </p:nvSpPr>
        <p:spPr bwMode="auto">
          <a:xfrm>
            <a:off x="97005" y="2511472"/>
            <a:ext cx="10200657" cy="3046988"/>
          </a:xfrm>
          <a:prstGeom prst="rect">
            <a:avLst/>
          </a:prstGeom>
          <a:ln w="38100">
            <a:prstDash val="lgDash"/>
          </a:ln>
        </p:spPr>
        <p:style>
          <a:lnRef idx="2">
            <a:schemeClr val="accent4"/>
          </a:lnRef>
          <a:fillRef idx="1">
            <a:schemeClr val="lt1"/>
          </a:fillRef>
          <a:effectRef idx="0">
            <a:schemeClr val="accent4"/>
          </a:effectRef>
          <a:fontRef idx="minor">
            <a:schemeClr val="dk1"/>
          </a:fontRef>
        </p:style>
        <p:txBody>
          <a:bodyPr wrap="square">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eaLnBrk="1" fontAlgn="auto" hangingPunct="1">
              <a:spcBef>
                <a:spcPct val="50000"/>
              </a:spcBef>
              <a:spcAft>
                <a:spcPts val="0"/>
              </a:spcAft>
              <a:buClrTx/>
              <a:buSzTx/>
              <a:buFont typeface="Wingdings 2" panose="05020102010507070707" pitchFamily="18" charset="2"/>
              <a:buNone/>
              <a:defRPr/>
            </a:pPr>
            <a:r>
              <a:rPr lang="en-US" altLang="en-US" sz="3200" b="0" kern="0" dirty="0">
                <a:solidFill>
                  <a:srgbClr val="002060"/>
                </a:solidFill>
                <a:latin typeface="Times New Roman" panose="02020603050405020304" pitchFamily="18" charset="0"/>
                <a:cs typeface="Arial"/>
                <a:sym typeface="Arial"/>
              </a:rPr>
              <a:t>Ê- đi-xơn rất               khắc với bản thân. Để có được bất kì một phát           nào, ông cũng           trì làm hết thí                này đến thí                 khác cho tới khi đạt kết quả. Khi              cứu về ắc quy, ông thí              tới 5000 lần. Khi tìm vật liệu làm dây tóc bóng               con số thí                 lên đến 8000 lần.</a:t>
            </a:r>
            <a:r>
              <a:rPr lang="en-US" altLang="en-US" sz="3200" b="0" kern="0" dirty="0">
                <a:solidFill>
                  <a:schemeClr val="bg1"/>
                </a:solidFill>
                <a:latin typeface="Times New Roman" panose="02020603050405020304" pitchFamily="18" charset="0"/>
                <a:cs typeface="Arial"/>
                <a:sym typeface="Arial"/>
              </a:rPr>
              <a:t>.</a:t>
            </a:r>
          </a:p>
        </p:txBody>
      </p:sp>
      <p:pic>
        <p:nvPicPr>
          <p:cNvPr id="2" name="图片 12">
            <a:extLst>
              <a:ext uri="{FF2B5EF4-FFF2-40B4-BE49-F238E27FC236}">
                <a16:creationId xmlns:a16="http://schemas.microsoft.com/office/drawing/2014/main" id="{1D3F2C58-9703-4FBD-8B21-12CB8932A556}"/>
              </a:ext>
            </a:extLst>
          </p:cNvPr>
          <p:cNvPicPr>
            <a:picLocks noChangeAspect="1"/>
          </p:cNvPicPr>
          <p:nvPr/>
        </p:nvPicPr>
        <p:blipFill rotWithShape="1">
          <a:blip r:embed="rId4">
            <a:extLst>
              <a:ext uri="{28A0092B-C50C-407E-A947-70E740481C1C}">
                <a14:useLocalDpi xmlns:a14="http://schemas.microsoft.com/office/drawing/2010/main" val="0"/>
              </a:ext>
            </a:extLst>
          </a:blip>
          <a:srcRect l="69797" t="66237" b="12544"/>
          <a:stretch/>
        </p:blipFill>
        <p:spPr>
          <a:xfrm>
            <a:off x="7351245" y="3723395"/>
            <a:ext cx="4840755" cy="4534376"/>
          </a:xfrm>
          <a:prstGeom prst="rect">
            <a:avLst/>
          </a:prstGeom>
        </p:spPr>
      </p:pic>
      <p:sp>
        <p:nvSpPr>
          <p:cNvPr id="17" name="TextBox 1"/>
          <p:cNvSpPr txBox="1">
            <a:spLocks noChangeArrowheads="1"/>
          </p:cNvSpPr>
          <p:nvPr/>
        </p:nvSpPr>
        <p:spPr bwMode="auto">
          <a:xfrm>
            <a:off x="97005" y="441550"/>
            <a:ext cx="1020065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r>
              <a:rPr lang="en-US" altLang="en-US" sz="4800" dirty="0">
                <a:solidFill>
                  <a:schemeClr val="bg1"/>
                </a:solidFill>
                <a:latin typeface="Times New Roman" panose="02020603050405020304" pitchFamily="18" charset="0"/>
                <a:cs typeface="Times New Roman" panose="02020603050405020304" pitchFamily="18" charset="0"/>
              </a:rPr>
              <a:t>Bài tập 2b: Điền vào ô trống tiếng có âm i hay iê?</a:t>
            </a:r>
            <a:endParaRPr lang="vi-VN" altLang="en-US" sz="4800" dirty="0">
              <a:solidFill>
                <a:schemeClr val="bg1"/>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917182" y="3022311"/>
            <a:ext cx="2403342" cy="584775"/>
          </a:xfrm>
          <a:prstGeom prst="rect">
            <a:avLst/>
          </a:prstGeom>
          <a:noFill/>
        </p:spPr>
        <p:txBody>
          <a:bodyPr wrap="square" rtlCol="0">
            <a:spAutoFit/>
          </a:bodyPr>
          <a:lstStyle/>
          <a:p>
            <a:pPr algn="ctr"/>
            <a:r>
              <a:rPr lang="en-US" sz="3200" b="1" dirty="0">
                <a:solidFill>
                  <a:srgbClr val="FF0000"/>
                </a:solidFill>
              </a:rPr>
              <a:t>minh</a:t>
            </a:r>
          </a:p>
        </p:txBody>
      </p:sp>
      <p:sp>
        <p:nvSpPr>
          <p:cNvPr id="20" name="TextBox 19"/>
          <p:cNvSpPr txBox="1"/>
          <p:nvPr/>
        </p:nvSpPr>
        <p:spPr>
          <a:xfrm>
            <a:off x="1853332" y="2511472"/>
            <a:ext cx="2403342" cy="584775"/>
          </a:xfrm>
          <a:prstGeom prst="rect">
            <a:avLst/>
          </a:prstGeom>
          <a:noFill/>
        </p:spPr>
        <p:txBody>
          <a:bodyPr wrap="square" rtlCol="0">
            <a:spAutoFit/>
          </a:bodyPr>
          <a:lstStyle/>
          <a:p>
            <a:pPr algn="ctr"/>
            <a:r>
              <a:rPr lang="en-US" sz="3200" b="1" dirty="0">
                <a:solidFill>
                  <a:srgbClr val="FF0000"/>
                </a:solidFill>
              </a:rPr>
              <a:t>nghiệm</a:t>
            </a:r>
          </a:p>
        </p:txBody>
      </p:sp>
      <p:sp>
        <p:nvSpPr>
          <p:cNvPr id="21" name="TextBox 20"/>
          <p:cNvSpPr txBox="1"/>
          <p:nvPr/>
        </p:nvSpPr>
        <p:spPr>
          <a:xfrm>
            <a:off x="4418517" y="3022311"/>
            <a:ext cx="2403342" cy="584775"/>
          </a:xfrm>
          <a:prstGeom prst="rect">
            <a:avLst/>
          </a:prstGeom>
          <a:noFill/>
        </p:spPr>
        <p:txBody>
          <a:bodyPr wrap="square" rtlCol="0">
            <a:spAutoFit/>
          </a:bodyPr>
          <a:lstStyle/>
          <a:p>
            <a:pPr algn="ctr"/>
            <a:r>
              <a:rPr lang="en-US" sz="3200" b="1" dirty="0">
                <a:solidFill>
                  <a:srgbClr val="FF0000"/>
                </a:solidFill>
              </a:rPr>
              <a:t>kiên</a:t>
            </a:r>
          </a:p>
        </p:txBody>
      </p:sp>
      <p:sp>
        <p:nvSpPr>
          <p:cNvPr id="22" name="TextBox 21"/>
          <p:cNvSpPr txBox="1"/>
          <p:nvPr/>
        </p:nvSpPr>
        <p:spPr>
          <a:xfrm>
            <a:off x="7894320" y="3022311"/>
            <a:ext cx="2403342" cy="584775"/>
          </a:xfrm>
          <a:prstGeom prst="rect">
            <a:avLst/>
          </a:prstGeom>
          <a:noFill/>
        </p:spPr>
        <p:txBody>
          <a:bodyPr wrap="square" rtlCol="0">
            <a:spAutoFit/>
          </a:bodyPr>
          <a:lstStyle/>
          <a:p>
            <a:pPr algn="ctr"/>
            <a:r>
              <a:rPr lang="en-US" sz="3200" b="1" dirty="0">
                <a:solidFill>
                  <a:srgbClr val="FF0000"/>
                </a:solidFill>
              </a:rPr>
              <a:t>nghiệm</a:t>
            </a:r>
          </a:p>
        </p:txBody>
      </p:sp>
      <p:sp>
        <p:nvSpPr>
          <p:cNvPr id="23" name="TextBox 22"/>
          <p:cNvSpPr txBox="1"/>
          <p:nvPr/>
        </p:nvSpPr>
        <p:spPr>
          <a:xfrm>
            <a:off x="1494221" y="3479380"/>
            <a:ext cx="2403342" cy="584775"/>
          </a:xfrm>
          <a:prstGeom prst="rect">
            <a:avLst/>
          </a:prstGeom>
          <a:noFill/>
        </p:spPr>
        <p:txBody>
          <a:bodyPr wrap="square" rtlCol="0">
            <a:spAutoFit/>
          </a:bodyPr>
          <a:lstStyle/>
          <a:p>
            <a:pPr algn="ctr"/>
            <a:r>
              <a:rPr lang="en-US" sz="3200" b="1" dirty="0">
                <a:solidFill>
                  <a:srgbClr val="FF0000"/>
                </a:solidFill>
              </a:rPr>
              <a:t>nghiệm</a:t>
            </a:r>
          </a:p>
        </p:txBody>
      </p:sp>
      <p:sp>
        <p:nvSpPr>
          <p:cNvPr id="24" name="TextBox 23"/>
          <p:cNvSpPr txBox="1"/>
          <p:nvPr/>
        </p:nvSpPr>
        <p:spPr>
          <a:xfrm>
            <a:off x="8478661" y="3517543"/>
            <a:ext cx="2403342" cy="584775"/>
          </a:xfrm>
          <a:prstGeom prst="rect">
            <a:avLst/>
          </a:prstGeom>
          <a:noFill/>
        </p:spPr>
        <p:txBody>
          <a:bodyPr wrap="square" rtlCol="0">
            <a:spAutoFit/>
          </a:bodyPr>
          <a:lstStyle/>
          <a:p>
            <a:pPr algn="ctr"/>
            <a:r>
              <a:rPr lang="en-US" sz="3200" b="1" dirty="0">
                <a:solidFill>
                  <a:srgbClr val="FF0000"/>
                </a:solidFill>
              </a:rPr>
              <a:t>nghiên</a:t>
            </a:r>
          </a:p>
        </p:txBody>
      </p:sp>
      <p:sp>
        <p:nvSpPr>
          <p:cNvPr id="25" name="TextBox 24"/>
          <p:cNvSpPr txBox="1"/>
          <p:nvPr/>
        </p:nvSpPr>
        <p:spPr>
          <a:xfrm>
            <a:off x="3319441" y="4011978"/>
            <a:ext cx="2403342" cy="584775"/>
          </a:xfrm>
          <a:prstGeom prst="rect">
            <a:avLst/>
          </a:prstGeom>
          <a:noFill/>
        </p:spPr>
        <p:txBody>
          <a:bodyPr wrap="square" rtlCol="0">
            <a:spAutoFit/>
          </a:bodyPr>
          <a:lstStyle/>
          <a:p>
            <a:pPr algn="ctr"/>
            <a:r>
              <a:rPr lang="en-US" sz="3200" b="1" dirty="0">
                <a:solidFill>
                  <a:srgbClr val="FF0000"/>
                </a:solidFill>
              </a:rPr>
              <a:t>nghiệm</a:t>
            </a:r>
          </a:p>
        </p:txBody>
      </p:sp>
      <p:sp>
        <p:nvSpPr>
          <p:cNvPr id="26" name="TextBox 25"/>
          <p:cNvSpPr txBox="1"/>
          <p:nvPr/>
        </p:nvSpPr>
        <p:spPr>
          <a:xfrm>
            <a:off x="2522454" y="4533937"/>
            <a:ext cx="2403342" cy="584775"/>
          </a:xfrm>
          <a:prstGeom prst="rect">
            <a:avLst/>
          </a:prstGeom>
          <a:noFill/>
        </p:spPr>
        <p:txBody>
          <a:bodyPr wrap="square" rtlCol="0">
            <a:spAutoFit/>
          </a:bodyPr>
          <a:lstStyle/>
          <a:p>
            <a:pPr algn="ctr"/>
            <a:r>
              <a:rPr lang="en-US" sz="3200" b="1" dirty="0">
                <a:solidFill>
                  <a:srgbClr val="FF0000"/>
                </a:solidFill>
              </a:rPr>
              <a:t>điện</a:t>
            </a:r>
          </a:p>
        </p:txBody>
      </p:sp>
      <p:sp>
        <p:nvSpPr>
          <p:cNvPr id="27" name="TextBox 26"/>
          <p:cNvSpPr txBox="1"/>
          <p:nvPr/>
        </p:nvSpPr>
        <p:spPr>
          <a:xfrm>
            <a:off x="5717377" y="4492831"/>
            <a:ext cx="2403342" cy="584775"/>
          </a:xfrm>
          <a:prstGeom prst="rect">
            <a:avLst/>
          </a:prstGeom>
          <a:noFill/>
        </p:spPr>
        <p:txBody>
          <a:bodyPr wrap="square" rtlCol="0">
            <a:spAutoFit/>
          </a:bodyPr>
          <a:lstStyle/>
          <a:p>
            <a:pPr algn="ctr"/>
            <a:r>
              <a:rPr lang="en-US" sz="3200" b="1" dirty="0">
                <a:solidFill>
                  <a:srgbClr val="FF0000"/>
                </a:solidFill>
              </a:rPr>
              <a:t>nghiệm</a:t>
            </a:r>
          </a:p>
        </p:txBody>
      </p:sp>
    </p:spTree>
    <p:extLst>
      <p:ext uri="{BB962C8B-B14F-4D97-AF65-F5344CB8AC3E}">
        <p14:creationId xmlns:p14="http://schemas.microsoft.com/office/powerpoint/2010/main" val="39335047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500" fill="hold"/>
                                        <p:tgtEl>
                                          <p:spTgt spid="25"/>
                                        </p:tgtEl>
                                        <p:attrNameLst>
                                          <p:attrName>ppt_w</p:attrName>
                                        </p:attrNameLst>
                                      </p:cBhvr>
                                      <p:tavLst>
                                        <p:tav tm="0">
                                          <p:val>
                                            <p:fltVal val="0"/>
                                          </p:val>
                                        </p:tav>
                                        <p:tav tm="100000">
                                          <p:val>
                                            <p:strVal val="#ppt_w"/>
                                          </p:val>
                                        </p:tav>
                                      </p:tavLst>
                                    </p:anim>
                                    <p:anim calcmode="lin" valueType="num">
                                      <p:cBhvr>
                                        <p:cTn id="56"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p:cTn id="61" dur="500" fill="hold"/>
                                        <p:tgtEl>
                                          <p:spTgt spid="26"/>
                                        </p:tgtEl>
                                        <p:attrNameLst>
                                          <p:attrName>ppt_w</p:attrName>
                                        </p:attrNameLst>
                                      </p:cBhvr>
                                      <p:tavLst>
                                        <p:tav tm="0">
                                          <p:val>
                                            <p:fltVal val="0"/>
                                          </p:val>
                                        </p:tav>
                                        <p:tav tm="100000">
                                          <p:val>
                                            <p:strVal val="#ppt_w"/>
                                          </p:val>
                                        </p:tav>
                                      </p:tavLst>
                                    </p:anim>
                                    <p:anim calcmode="lin" valueType="num">
                                      <p:cBhvr>
                                        <p:cTn id="62"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p:cTn id="67" dur="500" fill="hold"/>
                                        <p:tgtEl>
                                          <p:spTgt spid="27"/>
                                        </p:tgtEl>
                                        <p:attrNameLst>
                                          <p:attrName>ppt_w</p:attrName>
                                        </p:attrNameLst>
                                      </p:cBhvr>
                                      <p:tavLst>
                                        <p:tav tm="0">
                                          <p:val>
                                            <p:fltVal val="0"/>
                                          </p:val>
                                        </p:tav>
                                        <p:tav tm="100000">
                                          <p:val>
                                            <p:strVal val="#ppt_w"/>
                                          </p:val>
                                        </p:tav>
                                      </p:tavLst>
                                    </p:anim>
                                    <p:anim calcmode="lin" valueType="num">
                                      <p:cBhvr>
                                        <p:cTn id="68" dur="5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19" grpId="0"/>
      <p:bldP spid="20" grpId="0"/>
      <p:bldP spid="21" grpId="0"/>
      <p:bldP spid="22" grpId="0"/>
      <p:bldP spid="23" grpId="0"/>
      <p:bldP spid="24" grpId="0"/>
      <p:bldP spid="25" grpId="0"/>
      <p:bldP spid="26"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524</Words>
  <Application>Microsoft Office PowerPoint</Application>
  <PresentationFormat>Widescreen</PresentationFormat>
  <Paragraphs>63</Paragraphs>
  <Slides>11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Wingdings</vt:lpstr>
      <vt:lpstr>Arial</vt:lpstr>
      <vt:lpstr>UVN Anh Hai</vt:lpstr>
      <vt:lpstr>Wingdings 2</vt:lpstr>
      <vt:lpstr>Calibri Light</vt:lpstr>
      <vt:lpstr>UTM Nokia</vt:lpstr>
      <vt:lpstr>UTM Showcard</vt:lpstr>
      <vt:lpstr>.VnTime</vt:lpstr>
      <vt:lpstr>Times New Roman</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MANGNON</dc:title>
  <dc:creator>Hi</dc:creator>
  <cp:lastModifiedBy>Lan Anh Dương</cp:lastModifiedBy>
  <cp:revision>19</cp:revision>
  <dcterms:created xsi:type="dcterms:W3CDTF">2021-12-02T16:04:45Z</dcterms:created>
  <dcterms:modified xsi:type="dcterms:W3CDTF">2023-07-21T07:42:00Z</dcterms:modified>
</cp:coreProperties>
</file>