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354" r:id="rId2"/>
    <p:sldId id="257" r:id="rId3"/>
    <p:sldId id="326" r:id="rId4"/>
    <p:sldId id="355" r:id="rId5"/>
    <p:sldId id="357" r:id="rId6"/>
    <p:sldId id="320" r:id="rId7"/>
    <p:sldId id="321" r:id="rId8"/>
    <p:sldId id="322" r:id="rId9"/>
    <p:sldId id="276" r:id="rId10"/>
    <p:sldId id="352" r:id="rId11"/>
    <p:sldId id="374" r:id="rId12"/>
    <p:sldId id="331" r:id="rId13"/>
    <p:sldId id="263" r:id="rId14"/>
    <p:sldId id="332" r:id="rId15"/>
    <p:sldId id="333" r:id="rId16"/>
    <p:sldId id="334" r:id="rId17"/>
    <p:sldId id="369" r:id="rId18"/>
    <p:sldId id="335" r:id="rId19"/>
    <p:sldId id="358" r:id="rId20"/>
    <p:sldId id="337" r:id="rId21"/>
    <p:sldId id="342" r:id="rId22"/>
    <p:sldId id="343" r:id="rId23"/>
    <p:sldId id="338" r:id="rId24"/>
    <p:sldId id="344" r:id="rId25"/>
    <p:sldId id="258" r:id="rId26"/>
    <p:sldId id="372" r:id="rId27"/>
    <p:sldId id="373" r:id="rId28"/>
    <p:sldId id="370" r:id="rId29"/>
    <p:sldId id="371" r:id="rId30"/>
    <p:sldId id="36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 Mai" initials="VM" lastIdx="1" clrIdx="0">
    <p:extLst>
      <p:ext uri="{19B8F6BF-5375-455C-9EA6-DF929625EA0E}">
        <p15:presenceInfo xmlns:p15="http://schemas.microsoft.com/office/powerpoint/2012/main" userId="bb34af7cd874810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39BE1"/>
    <a:srgbClr val="E1CCF0"/>
    <a:srgbClr val="FD6B6B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591" autoAdjust="0"/>
  </p:normalViewPr>
  <p:slideViewPr>
    <p:cSldViewPr snapToGrid="0">
      <p:cViewPr varScale="1">
        <p:scale>
          <a:sx n="60" d="100"/>
          <a:sy n="60" d="100"/>
        </p:scale>
        <p:origin x="14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81193-B7BC-4F19-B8BA-040BDD6AA6FC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D7809-DC70-48FE-B706-602638D86A9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01535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9A5E7-2A80-45E5-803A-8EC0212A1D4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06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62709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674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1715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044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788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4121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148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9046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769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792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161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09C3A-FBA4-4684-B69A-6375F40D084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F1FA2-502E-4C75-A072-59281040665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2661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Relationship Id="rId9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16.wdp"/><Relationship Id="rId17" Type="http://schemas.microsoft.com/office/2007/relationships/hdphoto" Target="../media/hdphoto18.wdp"/><Relationship Id="rId2" Type="http://schemas.openxmlformats.org/officeDocument/2006/relationships/audio" Target="../media/media2.wma"/><Relationship Id="rId16" Type="http://schemas.openxmlformats.org/officeDocument/2006/relationships/image" Target="../media/image3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35.png"/><Relationship Id="rId5" Type="http://schemas.microsoft.com/office/2007/relationships/media" Target="../media/media4.mp3"/><Relationship Id="rId15" Type="http://schemas.microsoft.com/office/2007/relationships/hdphoto" Target="../media/hdphoto17.wdp"/><Relationship Id="rId10" Type="http://schemas.microsoft.com/office/2007/relationships/hdphoto" Target="../media/hdphoto13.wdp"/><Relationship Id="rId19" Type="http://schemas.openxmlformats.org/officeDocument/2006/relationships/image" Target="../media/image39.png"/><Relationship Id="rId4" Type="http://schemas.openxmlformats.org/officeDocument/2006/relationships/audio" Target="../media/media3.WAV"/><Relationship Id="rId9" Type="http://schemas.openxmlformats.org/officeDocument/2006/relationships/image" Target="../media/image29.pn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16.wdp"/><Relationship Id="rId17" Type="http://schemas.microsoft.com/office/2007/relationships/hdphoto" Target="../media/hdphoto18.wdp"/><Relationship Id="rId2" Type="http://schemas.openxmlformats.org/officeDocument/2006/relationships/audio" Target="../media/media2.wma"/><Relationship Id="rId16" Type="http://schemas.openxmlformats.org/officeDocument/2006/relationships/image" Target="../media/image3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35.png"/><Relationship Id="rId5" Type="http://schemas.microsoft.com/office/2007/relationships/media" Target="../media/media4.mp3"/><Relationship Id="rId15" Type="http://schemas.microsoft.com/office/2007/relationships/hdphoto" Target="../media/hdphoto17.wdp"/><Relationship Id="rId10" Type="http://schemas.microsoft.com/office/2007/relationships/hdphoto" Target="../media/hdphoto13.wdp"/><Relationship Id="rId19" Type="http://schemas.openxmlformats.org/officeDocument/2006/relationships/image" Target="../media/image39.png"/><Relationship Id="rId4" Type="http://schemas.openxmlformats.org/officeDocument/2006/relationships/audio" Target="../media/media3.WAV"/><Relationship Id="rId9" Type="http://schemas.openxmlformats.org/officeDocument/2006/relationships/image" Target="../media/image29.png"/><Relationship Id="rId1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16.wdp"/><Relationship Id="rId17" Type="http://schemas.microsoft.com/office/2007/relationships/hdphoto" Target="../media/hdphoto18.wdp"/><Relationship Id="rId2" Type="http://schemas.openxmlformats.org/officeDocument/2006/relationships/audio" Target="../media/media2.wma"/><Relationship Id="rId16" Type="http://schemas.openxmlformats.org/officeDocument/2006/relationships/image" Target="../media/image3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35.png"/><Relationship Id="rId5" Type="http://schemas.microsoft.com/office/2007/relationships/media" Target="../media/media4.mp3"/><Relationship Id="rId15" Type="http://schemas.microsoft.com/office/2007/relationships/hdphoto" Target="../media/hdphoto17.wdp"/><Relationship Id="rId10" Type="http://schemas.microsoft.com/office/2007/relationships/hdphoto" Target="../media/hdphoto13.wdp"/><Relationship Id="rId19" Type="http://schemas.openxmlformats.org/officeDocument/2006/relationships/image" Target="../media/image39.png"/><Relationship Id="rId4" Type="http://schemas.openxmlformats.org/officeDocument/2006/relationships/audio" Target="../media/media3.WAV"/><Relationship Id="rId9" Type="http://schemas.openxmlformats.org/officeDocument/2006/relationships/image" Target="../media/image29.png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3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16.wdp"/><Relationship Id="rId17" Type="http://schemas.microsoft.com/office/2007/relationships/hdphoto" Target="../media/hdphoto18.wdp"/><Relationship Id="rId2" Type="http://schemas.openxmlformats.org/officeDocument/2006/relationships/audio" Target="../media/media2.wma"/><Relationship Id="rId16" Type="http://schemas.openxmlformats.org/officeDocument/2006/relationships/image" Target="../media/image38.png"/><Relationship Id="rId1" Type="http://schemas.microsoft.com/office/2007/relationships/media" Target="../media/media2.wma"/><Relationship Id="rId6" Type="http://schemas.openxmlformats.org/officeDocument/2006/relationships/audio" Target="../media/media4.mp3"/><Relationship Id="rId11" Type="http://schemas.openxmlformats.org/officeDocument/2006/relationships/image" Target="../media/image35.png"/><Relationship Id="rId5" Type="http://schemas.microsoft.com/office/2007/relationships/media" Target="../media/media4.mp3"/><Relationship Id="rId15" Type="http://schemas.microsoft.com/office/2007/relationships/hdphoto" Target="../media/hdphoto17.wdp"/><Relationship Id="rId10" Type="http://schemas.microsoft.com/office/2007/relationships/hdphoto" Target="../media/hdphoto13.wdp"/><Relationship Id="rId19" Type="http://schemas.openxmlformats.org/officeDocument/2006/relationships/image" Target="../media/image39.png"/><Relationship Id="rId4" Type="http://schemas.openxmlformats.org/officeDocument/2006/relationships/audio" Target="../media/media3.WAV"/><Relationship Id="rId9" Type="http://schemas.openxmlformats.org/officeDocument/2006/relationships/image" Target="../media/image29.png"/><Relationship Id="rId1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3.gif"/><Relationship Id="rId12" Type="http://schemas.openxmlformats.org/officeDocument/2006/relationships/image" Target="../media/image27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42.gif"/><Relationship Id="rId11" Type="http://schemas.openxmlformats.org/officeDocument/2006/relationships/image" Target="../media/image47.gif"/><Relationship Id="rId5" Type="http://schemas.openxmlformats.org/officeDocument/2006/relationships/image" Target="../media/image41.gif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3" Type="http://schemas.openxmlformats.org/officeDocument/2006/relationships/image" Target="../media/image40.png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3.gif"/><Relationship Id="rId10" Type="http://schemas.openxmlformats.org/officeDocument/2006/relationships/image" Target="../media/image42.gif"/><Relationship Id="rId4" Type="http://schemas.openxmlformats.org/officeDocument/2006/relationships/image" Target="../media/image41.gif"/><Relationship Id="rId9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9.png"/><Relationship Id="rId18" Type="http://schemas.openxmlformats.org/officeDocument/2006/relationships/image" Target="../media/image46.png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17" Type="http://schemas.openxmlformats.org/officeDocument/2006/relationships/image" Target="../media/image45.png"/><Relationship Id="rId2" Type="http://schemas.openxmlformats.org/officeDocument/2006/relationships/audio" Target="../media/media6.wav"/><Relationship Id="rId16" Type="http://schemas.openxmlformats.org/officeDocument/2006/relationships/image" Target="../media/image52.png"/><Relationship Id="rId1" Type="http://schemas.microsoft.com/office/2007/relationships/media" Target="../media/media6.wav"/><Relationship Id="rId6" Type="http://schemas.openxmlformats.org/officeDocument/2006/relationships/audio" Target="../media/audio3.wav"/><Relationship Id="rId11" Type="http://schemas.openxmlformats.org/officeDocument/2006/relationships/image" Target="../media/image43.gif"/><Relationship Id="rId5" Type="http://schemas.openxmlformats.org/officeDocument/2006/relationships/audio" Target="../media/audio2.wav"/><Relationship Id="rId15" Type="http://schemas.openxmlformats.org/officeDocument/2006/relationships/image" Target="../media/image51.png"/><Relationship Id="rId10" Type="http://schemas.openxmlformats.org/officeDocument/2006/relationships/image" Target="../media/image42.gif"/><Relationship Id="rId19" Type="http://schemas.openxmlformats.org/officeDocument/2006/relationships/image" Target="../media/image47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1.gif"/><Relationship Id="rId1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7.wdp"/><Relationship Id="rId7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8.wdp"/><Relationship Id="rId4" Type="http://schemas.openxmlformats.org/officeDocument/2006/relationships/image" Target="../media/image15.pn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EF07C-FE75-46F3-A1B8-AC6B55014C8F}"/>
              </a:ext>
            </a:extLst>
          </p:cNvPr>
          <p:cNvSpPr/>
          <p:nvPr/>
        </p:nvSpPr>
        <p:spPr>
          <a:xfrm>
            <a:off x="1566967" y="3558208"/>
            <a:ext cx="4320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66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>
            <a:extLst>
              <a:ext uri="{FF2B5EF4-FFF2-40B4-BE49-F238E27FC236}">
                <a16:creationId xmlns:a16="http://schemas.microsoft.com/office/drawing/2014/main" id="{4E61E4A8-BD87-45EA-A2C0-5E6B93F9C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148" y="1444483"/>
            <a:ext cx="8786191" cy="453970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Font typeface="+mj-lt"/>
              <a:buAutoNum type="alphaLcParenR"/>
            </a:pP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Font typeface="+mj-lt"/>
              <a:buAutoNum type="alphaLcParenR"/>
            </a:pP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Nam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giường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giục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Font typeface="+mj-lt"/>
              <a:buAutoNum type="alphaLcParenR"/>
            </a:pP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Font typeface="+mj-lt"/>
              <a:buAutoNum type="alphaLcParenR"/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trâuThành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Font typeface="+mj-lt"/>
              <a:buAutoNum type="alphaLcParenR"/>
            </a:pP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</a:t>
            </a:r>
          </a:p>
          <a:p>
            <a:pPr marL="0" indent="0" algn="just" eaLnBrk="1" hangingPunct="1">
              <a:spcBef>
                <a:spcPts val="6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g) 	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Quang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7345852-7FB1-41A3-A2F6-3F19F9CDD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846" y="364504"/>
            <a:ext cx="878619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8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tập1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:Em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vi-VN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?.</a:t>
            </a:r>
          </a:p>
        </p:txBody>
      </p:sp>
    </p:spTree>
    <p:extLst>
      <p:ext uri="{BB962C8B-B14F-4D97-AF65-F5344CB8AC3E}">
        <p14:creationId xmlns:p14="http://schemas.microsoft.com/office/powerpoint/2010/main" val="139862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2D2C47F-B90B-4CDC-B331-2CD2CC3F7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542657"/>
              </p:ext>
            </p:extLst>
          </p:nvPr>
        </p:nvGraphicFramePr>
        <p:xfrm>
          <a:off x="100361" y="81280"/>
          <a:ext cx="8943278" cy="65027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610">
                  <a:extLst>
                    <a:ext uri="{9D8B030D-6E8A-4147-A177-3AD203B41FA5}">
                      <a16:colId xmlns:a16="http://schemas.microsoft.com/office/drawing/2014/main" val="3220560339"/>
                    </a:ext>
                  </a:extLst>
                </a:gridCol>
                <a:gridCol w="1301744">
                  <a:extLst>
                    <a:ext uri="{9D8B030D-6E8A-4147-A177-3AD203B41FA5}">
                      <a16:colId xmlns:a16="http://schemas.microsoft.com/office/drawing/2014/main" val="2225799125"/>
                    </a:ext>
                  </a:extLst>
                </a:gridCol>
                <a:gridCol w="1430924">
                  <a:extLst>
                    <a:ext uri="{9D8B030D-6E8A-4147-A177-3AD203B41FA5}">
                      <a16:colId xmlns:a16="http://schemas.microsoft.com/office/drawing/2014/main" val="597440274"/>
                    </a:ext>
                  </a:extLst>
                </a:gridCol>
              </a:tblGrid>
              <a:tr h="7563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 horzOverflow="overflow"/>
                </a:tc>
                <a:extLst>
                  <a:ext uri="{0D108BD9-81ED-4DB2-BD59-A6C34878D82A}">
                    <a16:rowId xmlns:a16="http://schemas.microsoft.com/office/drawing/2014/main" val="365987185"/>
                  </a:ext>
                </a:extLst>
              </a:tr>
              <a:tr h="122842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vi-VN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5733891"/>
                  </a:ext>
                </a:extLst>
              </a:tr>
              <a:tr h="111208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vi-V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910376"/>
                  </a:ext>
                </a:extLst>
              </a:tr>
              <a:tr h="86979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vi-V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863952"/>
                  </a:ext>
                </a:extLst>
              </a:tr>
              <a:tr h="84538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vi-V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543400"/>
                  </a:ext>
                </a:extLst>
              </a:tr>
              <a:tr h="84538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vi-V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437266"/>
                  </a:ext>
                </a:extLst>
              </a:tr>
              <a:tr h="84538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vi-V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11377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E74FA7E-B22E-4DB6-BF5E-3AF4466B0634}"/>
              </a:ext>
            </a:extLst>
          </p:cNvPr>
          <p:cNvSpPr txBox="1"/>
          <p:nvPr/>
        </p:nvSpPr>
        <p:spPr>
          <a:xfrm>
            <a:off x="100362" y="840838"/>
            <a:ext cx="61443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27" descr="hinh1">
            <a:extLst>
              <a:ext uri="{FF2B5EF4-FFF2-40B4-BE49-F238E27FC236}">
                <a16:creationId xmlns:a16="http://schemas.microsoft.com/office/drawing/2014/main" id="{A4C7E826-6B20-4219-A662-9EB36242F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82" b="956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504" y="947575"/>
            <a:ext cx="485471" cy="89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899663-C572-47EA-86C2-A91D85ADE449}"/>
              </a:ext>
            </a:extLst>
          </p:cNvPr>
          <p:cNvSpPr txBox="1"/>
          <p:nvPr/>
        </p:nvSpPr>
        <p:spPr>
          <a:xfrm>
            <a:off x="100362" y="2041167"/>
            <a:ext cx="61443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defRPr/>
            </a:pP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Nam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giường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giục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26" descr="hinh3">
            <a:extLst>
              <a:ext uri="{FF2B5EF4-FFF2-40B4-BE49-F238E27FC236}">
                <a16:creationId xmlns:a16="http://schemas.microsoft.com/office/drawing/2014/main" id="{B54535F5-69CC-4317-9623-5F1DDB43B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8" b="97455" l="9375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529" y="2088988"/>
            <a:ext cx="533400" cy="106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3DE8AB-BDA6-4F64-A950-743E19E72408}"/>
              </a:ext>
            </a:extLst>
          </p:cNvPr>
          <p:cNvSpPr txBox="1"/>
          <p:nvPr/>
        </p:nvSpPr>
        <p:spPr>
          <a:xfrm>
            <a:off x="122662" y="3249027"/>
            <a:ext cx="6144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defRPr/>
            </a:pP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7" descr="hinh1">
            <a:extLst>
              <a:ext uri="{FF2B5EF4-FFF2-40B4-BE49-F238E27FC236}">
                <a16:creationId xmlns:a16="http://schemas.microsoft.com/office/drawing/2014/main" id="{8922DB0D-A07F-415A-BCA5-893365998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82" b="956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503" y="3149163"/>
            <a:ext cx="485471" cy="89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6ED3B2-AC4B-4591-8131-789223A394B6}"/>
              </a:ext>
            </a:extLst>
          </p:cNvPr>
          <p:cNvSpPr txBox="1"/>
          <p:nvPr/>
        </p:nvSpPr>
        <p:spPr>
          <a:xfrm>
            <a:off x="100362" y="4036562"/>
            <a:ext cx="6144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defRPr/>
            </a:pP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trâuThành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7" descr="hinh1">
            <a:extLst>
              <a:ext uri="{FF2B5EF4-FFF2-40B4-BE49-F238E27FC236}">
                <a16:creationId xmlns:a16="http://schemas.microsoft.com/office/drawing/2014/main" id="{6D936E67-5199-4D45-A40A-6605E5B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82" b="956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503" y="4005885"/>
            <a:ext cx="485471" cy="867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280018-F317-45BF-8FBE-8A79100B00D6}"/>
              </a:ext>
            </a:extLst>
          </p:cNvPr>
          <p:cNvSpPr txBox="1"/>
          <p:nvPr/>
        </p:nvSpPr>
        <p:spPr>
          <a:xfrm>
            <a:off x="100360" y="4934940"/>
            <a:ext cx="6144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defRPr/>
            </a:pP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vi.</a:t>
            </a:r>
          </a:p>
        </p:txBody>
      </p:sp>
      <p:pic>
        <p:nvPicPr>
          <p:cNvPr id="14" name="Picture 26" descr="hinh3">
            <a:extLst>
              <a:ext uri="{FF2B5EF4-FFF2-40B4-BE49-F238E27FC236}">
                <a16:creationId xmlns:a16="http://schemas.microsoft.com/office/drawing/2014/main" id="{A1C3CB94-4DD7-4443-A760-94E422676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8" b="97455" l="9375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529" y="4934940"/>
            <a:ext cx="533400" cy="80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3A7151-0E40-4195-921D-C6935B333D3F}"/>
              </a:ext>
            </a:extLst>
          </p:cNvPr>
          <p:cNvSpPr txBox="1"/>
          <p:nvPr/>
        </p:nvSpPr>
        <p:spPr>
          <a:xfrm>
            <a:off x="100360" y="5771905"/>
            <a:ext cx="6144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>
              <a:defRPr/>
            </a:pP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Quang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26" descr="hinh3">
            <a:extLst>
              <a:ext uri="{FF2B5EF4-FFF2-40B4-BE49-F238E27FC236}">
                <a16:creationId xmlns:a16="http://schemas.microsoft.com/office/drawing/2014/main" id="{8F937A40-2B1D-4B9C-B1DB-EBEBA0C7D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8" b="97455" l="9375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529" y="5752433"/>
            <a:ext cx="533400" cy="80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1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BBA6989D-FF81-4D43-B9D6-83EA1470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91" y="216446"/>
            <a:ext cx="83455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</a:rPr>
              <a:t>Bài tập </a:t>
            </a:r>
            <a:r>
              <a:rPr lang="vi-VN" sz="2800" b="1" dirty="0">
                <a:solidFill>
                  <a:srgbClr val="0033CC"/>
                </a:solidFill>
                <a:latin typeface="+mj-lt"/>
              </a:rPr>
              <a:t>2</a:t>
            </a:r>
            <a:r>
              <a:rPr lang="vi-VN" sz="2800" dirty="0">
                <a:latin typeface="+mj-lt"/>
              </a:rPr>
              <a:t>: </a:t>
            </a:r>
            <a:r>
              <a:rPr lang="vi-VN" sz="2800" b="1" i="1" dirty="0">
                <a:solidFill>
                  <a:srgbClr val="FF0000"/>
                </a:solidFill>
                <a:latin typeface="+mj-lt"/>
              </a:rPr>
              <a:t>Theo em, điều gì sẽ xảy ra trong mỗi tình huống dưới đây: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078E0-B54C-4AF6-9808-3DCAC823A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47" y="1719468"/>
            <a:ext cx="8534400" cy="394583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1. </a:t>
            </a:r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 gì sẽ xảy ra nếu HS đến phòng thi bị muộn. 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 hành khách đến muộn giờ tàu, máy bay thì điều gì sẽ xảy ra?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NL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nl-NL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Điều gì sẽ xảy ra nếu người bệnh được đưa đến bệnh viện cấp cứu chậm?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Giờ – Wikipedia tiếng Việt">
            <a:extLst>
              <a:ext uri="{FF2B5EF4-FFF2-40B4-BE49-F238E27FC236}">
                <a16:creationId xmlns:a16="http://schemas.microsoft.com/office/drawing/2014/main" id="{0819C5F7-6D13-4304-B011-D6462DB2A9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303" y="5279893"/>
            <a:ext cx="1361661" cy="136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50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30018" y="3233122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THẢO LUẬN NHÓM </a:t>
            </a:r>
          </a:p>
        </p:txBody>
      </p:sp>
    </p:spTree>
    <p:extLst>
      <p:ext uri="{BB962C8B-B14F-4D97-AF65-F5344CB8AC3E}">
        <p14:creationId xmlns:p14="http://schemas.microsoft.com/office/powerpoint/2010/main" val="1745748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7FA63C-EBBC-4E6A-9D90-8D0EA092A8D4}"/>
              </a:ext>
            </a:extLst>
          </p:cNvPr>
          <p:cNvSpPr txBox="1"/>
          <p:nvPr/>
        </p:nvSpPr>
        <p:spPr>
          <a:xfrm>
            <a:off x="1781047" y="1377521"/>
            <a:ext cx="49795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1. </a:t>
            </a:r>
            <a:r>
              <a:rPr lang="nl-NL" sz="28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 gì sẽ xảy ra nếu HS đến phòng thi bị muộn. </a:t>
            </a:r>
            <a:endParaRPr lang="vi-VN" sz="28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9C87D7-F107-467D-A1AC-8353712BFEBE}"/>
              </a:ext>
            </a:extLst>
          </p:cNvPr>
          <p:cNvSpPr txBox="1">
            <a:spLocks noChangeArrowheads="1"/>
          </p:cNvSpPr>
          <p:nvPr/>
        </p:nvSpPr>
        <p:spPr>
          <a:xfrm>
            <a:off x="1631503" y="2698531"/>
            <a:ext cx="5880994" cy="1460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4138" lvl="2" indent="0" algn="just">
              <a:buNone/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phòng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muộn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phòng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hưởng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xấu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vi-VN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44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5ABE5AC-EAA2-4CE0-84D6-DAC418128284}"/>
              </a:ext>
            </a:extLst>
          </p:cNvPr>
          <p:cNvSpPr txBox="1">
            <a:spLocks noChangeArrowheads="1"/>
          </p:cNvSpPr>
          <p:nvPr/>
        </p:nvSpPr>
        <p:spPr>
          <a:xfrm>
            <a:off x="630622" y="2112578"/>
            <a:ext cx="7914290" cy="8198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khách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muộn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nhỡ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tàu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nhỡ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máy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bay.</a:t>
            </a:r>
            <a:endParaRPr lang="en-US" altLang="vi-VN" dirty="0">
              <a:latin typeface="Times New Roman" panose="02020603050405020304" pitchFamily="18" charset="0"/>
            </a:endParaRPr>
          </a:p>
          <a:p>
            <a:pPr lvl="1"/>
            <a:endParaRPr lang="en-US" altLang="vi-VN" dirty="0">
              <a:solidFill>
                <a:schemeClr val="hlink"/>
              </a:solidFill>
              <a:latin typeface="Times New Roman" panose="02020603050405020304" pitchFamily="18" charset="0"/>
            </a:endParaRPr>
          </a:p>
          <a:p>
            <a:pPr lvl="1"/>
            <a:endParaRPr lang="en-US" altLang="vi-VN" dirty="0">
              <a:latin typeface="Times New Roman" panose="02020603050405020304" pitchFamily="18" charset="0"/>
            </a:endParaRPr>
          </a:p>
        </p:txBody>
      </p:sp>
      <p:pic>
        <p:nvPicPr>
          <p:cNvPr id="3" name="Picture 4" descr="Kết quả hình ảnh cho ảnh trể máy bay, tàu lửa">
            <a:extLst>
              <a:ext uri="{FF2B5EF4-FFF2-40B4-BE49-F238E27FC236}">
                <a16:creationId xmlns:a16="http://schemas.microsoft.com/office/drawing/2014/main" id="{F79EEDA0-D2D0-45CD-AAAC-E8E0CFFEB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4800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Kết quả hình ảnh cho ảnh trể máy bay, tàu lửa">
            <a:extLst>
              <a:ext uri="{FF2B5EF4-FFF2-40B4-BE49-F238E27FC236}">
                <a16:creationId xmlns:a16="http://schemas.microsoft.com/office/drawing/2014/main" id="{B80C6811-FAFE-4439-B0EA-C4E40A250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4038600"/>
            <a:ext cx="38989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B9859D-D4AF-4D0F-853D-AFAC0E10F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21" y="543910"/>
            <a:ext cx="7914290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2. </a:t>
            </a: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 hành khách đến muộn giờ tàu, máy bay thì điều gì sẽ xảy ra?</a:t>
            </a:r>
            <a:endParaRPr lang="vi-VN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1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5C38C99-460E-4766-A908-C11A45E87362}"/>
              </a:ext>
            </a:extLst>
          </p:cNvPr>
          <p:cNvSpPr txBox="1">
            <a:spLocks noChangeArrowheads="1"/>
          </p:cNvSpPr>
          <p:nvPr/>
        </p:nvSpPr>
        <p:spPr>
          <a:xfrm>
            <a:off x="993912" y="2686879"/>
            <a:ext cx="7156175" cy="10005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lvl="1" indent="0" algn="just">
              <a:buNone/>
            </a:pP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bệnh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đưa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bệnh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viện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nguy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hiểm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mạng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CAD05-6E9A-45B7-B954-FD26C18025BD}"/>
              </a:ext>
            </a:extLst>
          </p:cNvPr>
          <p:cNvSpPr txBox="1"/>
          <p:nvPr/>
        </p:nvSpPr>
        <p:spPr>
          <a:xfrm>
            <a:off x="993912" y="1389967"/>
            <a:ext cx="71561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3. </a:t>
            </a:r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 gì sẽ xảy ra nếu người bệnh được đưa đến bệnh viện cấp cứu chậm?</a:t>
            </a:r>
            <a:endParaRPr lang="vi-VN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Emergencia gif 9 » GIF Images Download">
            <a:extLst>
              <a:ext uri="{FF2B5EF4-FFF2-40B4-BE49-F238E27FC236}">
                <a16:creationId xmlns:a16="http://schemas.microsoft.com/office/drawing/2014/main" id="{15D96BEE-32FD-442A-9E2B-322073675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98" y="4671599"/>
            <a:ext cx="30384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Flat Medical Ambulance And Hospital Vector Emergeny Clinic Illustration  Cliparts, Vector, Và Stock Hình ảnh Minh Họa Miễn Phí Bản Quyền. Image  73611776.">
            <a:extLst>
              <a:ext uri="{FF2B5EF4-FFF2-40B4-BE49-F238E27FC236}">
                <a16:creationId xmlns:a16="http://schemas.microsoft.com/office/drawing/2014/main" id="{EE30A1F2-AEA2-48DE-A6BA-2A7BC8EF18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9" b="100000" l="0" r="99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31"/>
          <a:stretch/>
        </p:blipFill>
        <p:spPr bwMode="auto">
          <a:xfrm>
            <a:off x="5025886" y="4131151"/>
            <a:ext cx="4118114" cy="267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BBA6989D-FF81-4D43-B9D6-83EA1470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91" y="216446"/>
            <a:ext cx="83455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</a:rPr>
              <a:t>Bài tập 3</a:t>
            </a:r>
            <a:r>
              <a:rPr lang="vi-VN" sz="2800" dirty="0">
                <a:latin typeface="+mj-lt"/>
              </a:rPr>
              <a:t>: </a:t>
            </a:r>
            <a:r>
              <a:rPr lang="vi-VN" sz="2800" b="1" i="1" dirty="0">
                <a:latin typeface="+mj-lt"/>
              </a:rPr>
              <a:t>Em</a:t>
            </a:r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tán thành </a:t>
            </a:r>
            <a:r>
              <a:rPr lang="vi-VN" sz="2800" b="1" i="1" dirty="0">
                <a:latin typeface="+mj-lt"/>
              </a:rPr>
              <a:t>hoặc</a:t>
            </a:r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không tán thành </a:t>
            </a:r>
            <a:r>
              <a:rPr lang="vi-VN" sz="2800" b="1" i="1" dirty="0">
                <a:latin typeface="+mj-lt"/>
              </a:rPr>
              <a:t>về các ý kiến dưới đây:</a:t>
            </a:r>
            <a:endParaRPr lang="en-US" sz="2800" b="1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078E0-B54C-4AF6-9808-3DCAC823A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47" y="1282390"/>
            <a:ext cx="8534400" cy="4471639"/>
          </a:xfrm>
          <a:prstGeom prst="rect">
            <a:avLst/>
          </a:prstGeom>
          <a:solidFill>
            <a:schemeClr val="bg1"/>
          </a:solidFill>
          <a:ln w="3810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273050" lvl="2" indent="-273050" algn="just" eaLnBrk="1" hangingPunct="1">
              <a:buClr>
                <a:srgbClr val="0BD0D9"/>
              </a:buClr>
              <a:buSzPct val="95000"/>
              <a:buFont typeface="Wingdings 2" panose="05020102010507070707" pitchFamily="18" charset="2"/>
              <a:buNone/>
            </a:pP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vi-VN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Tiết kiệm thời giờ là tranh thủ làm nhiều việc một lúc.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vi-VN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Tiết kiệm thời giờ là sử dụng thời giờ một cách hợp lí, có hiệu quả.</a:t>
            </a:r>
          </a:p>
        </p:txBody>
      </p:sp>
      <p:pic>
        <p:nvPicPr>
          <p:cNvPr id="7" name="Picture 2" descr="Giờ – Wikipedia tiếng Việt">
            <a:extLst>
              <a:ext uri="{FF2B5EF4-FFF2-40B4-BE49-F238E27FC236}">
                <a16:creationId xmlns:a16="http://schemas.microsoft.com/office/drawing/2014/main" id="{0819C5F7-6D13-4304-B011-D6462DB2A9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303" y="5279893"/>
            <a:ext cx="1361661" cy="136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621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id="{75FE17B7-0B29-42F7-9F5D-E9FC82F61E90}"/>
              </a:ext>
            </a:extLst>
          </p:cNvPr>
          <p:cNvSpPr/>
          <p:nvPr/>
        </p:nvSpPr>
        <p:spPr>
          <a:xfrm>
            <a:off x="2988128" y="1547729"/>
            <a:ext cx="3167743" cy="343393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8F67B-0360-4E64-A353-BF62688823B3}"/>
              </a:ext>
            </a:extLst>
          </p:cNvPr>
          <p:cNvSpPr/>
          <p:nvPr/>
        </p:nvSpPr>
        <p:spPr>
          <a:xfrm>
            <a:off x="509873" y="420210"/>
            <a:ext cx="242893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TRÒ CHƠI:</a:t>
            </a:r>
          </a:p>
        </p:txBody>
      </p:sp>
      <p:pic>
        <p:nvPicPr>
          <p:cNvPr id="11" name="Crystal">
            <a:hlinkClick r:id="" action="ppaction://media"/>
            <a:extLst>
              <a:ext uri="{FF2B5EF4-FFF2-40B4-BE49-F238E27FC236}">
                <a16:creationId xmlns:a16="http://schemas.microsoft.com/office/drawing/2014/main" id="{F17243AC-922B-42FE-B1BA-1DBD71D04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4371" y="1869620"/>
            <a:ext cx="457200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1AB153-E932-4E4F-A79D-63DB8B2AC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3" y="3264694"/>
            <a:ext cx="371475" cy="3286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34" y="2756859"/>
            <a:ext cx="371475" cy="3286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19" y="1998208"/>
            <a:ext cx="371475" cy="328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76" y="1705314"/>
            <a:ext cx="371475" cy="328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5" y="2326820"/>
            <a:ext cx="371475" cy="328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96" y="2817018"/>
            <a:ext cx="371475" cy="328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652712"/>
            <a:ext cx="371475" cy="328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42830" y="3307217"/>
            <a:ext cx="2742277" cy="36901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5089053" y="4237398"/>
            <a:ext cx="4054947" cy="262060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E429FBD-C62A-4B78-B188-3CE5FC4520CC}"/>
              </a:ext>
            </a:extLst>
          </p:cNvPr>
          <p:cNvSpPr/>
          <p:nvPr/>
        </p:nvSpPr>
        <p:spPr>
          <a:xfrm>
            <a:off x="1613986" y="3403073"/>
            <a:ext cx="6606360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TẬP LÀM THỦ MÔN</a:t>
            </a:r>
          </a:p>
        </p:txBody>
      </p:sp>
    </p:spTree>
    <p:extLst>
      <p:ext uri="{BB962C8B-B14F-4D97-AF65-F5344CB8AC3E}">
        <p14:creationId xmlns:p14="http://schemas.microsoft.com/office/powerpoint/2010/main" val="4678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0B1386-5B22-4414-A5AD-1E3DC8B1635F}"/>
              </a:ext>
            </a:extLst>
          </p:cNvPr>
          <p:cNvSpPr/>
          <p:nvPr/>
        </p:nvSpPr>
        <p:spPr>
          <a:xfrm>
            <a:off x="3140040" y="274908"/>
            <a:ext cx="3042821" cy="923330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4"/>
                </a:solidFill>
                <a:effectLst/>
              </a:rPr>
              <a:t>Luật</a:t>
            </a:r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4"/>
                </a:solidFill>
                <a:effectLst/>
              </a:rPr>
              <a:t>chơi</a:t>
            </a:r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D81739-D637-4104-8EA3-9D061AF89B65}"/>
              </a:ext>
            </a:extLst>
          </p:cNvPr>
          <p:cNvSpPr txBox="1"/>
          <p:nvPr/>
        </p:nvSpPr>
        <p:spPr>
          <a:xfrm>
            <a:off x="1221299" y="2765499"/>
            <a:ext cx="68803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ผู้รักษาประตู ดาวน์โหลดรูปภาพ (รหัส) 401385230_ขนาด 2.3 MB_รูปแบบรูปภาพ PSD  _th.lovepik.com">
            <a:extLst>
              <a:ext uri="{FF2B5EF4-FFF2-40B4-BE49-F238E27FC236}">
                <a16:creationId xmlns:a16="http://schemas.microsoft.com/office/drawing/2014/main" id="{28E7A603-8391-4528-9439-8B576975E5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47" b="95000" l="0" r="90000">
                        <a14:foregroundMark x1="13605" y1="44070" x2="24651" y2="52326"/>
                        <a14:foregroundMark x1="20233" y1="45814" x2="20233" y2="45814"/>
                        <a14:foregroundMark x1="19884" y1="45581" x2="19884" y2="45581"/>
                        <a14:foregroundMark x1="23140" y1="40814" x2="26628" y2="47442"/>
                        <a14:foregroundMark x1="16512" y1="53837" x2="21744" y2="54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1" t="8780" r="11626" b="9756"/>
          <a:stretch/>
        </p:blipFill>
        <p:spPr bwMode="auto">
          <a:xfrm flipH="1">
            <a:off x="129356" y="418159"/>
            <a:ext cx="1826087" cy="25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xercise Four - Học toán với OnlineMath">
            <a:extLst>
              <a:ext uri="{FF2B5EF4-FFF2-40B4-BE49-F238E27FC236}">
                <a16:creationId xmlns:a16="http://schemas.microsoft.com/office/drawing/2014/main" id="{A9AD634D-7D27-48BD-B339-88ACB29A5E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252" y="4292111"/>
            <a:ext cx="2793621" cy="288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99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6767" y="864331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10541" cmpd="sng">
                  <a:noFill/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400" b="1" dirty="0">
                <a:ln w="10541" cmpd="sng">
                  <a:noFill/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n w="10541" cmpd="sng">
                  <a:noFill/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endParaRPr lang="en-US" sz="4400" b="1" dirty="0">
              <a:ln w="10541" cmpd="sng">
                <a:noFill/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1763" y="1729409"/>
            <a:ext cx="8061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pic>
        <p:nvPicPr>
          <p:cNvPr id="6146" name="Picture 2" descr="Presentación de PowerPoint">
            <a:extLst>
              <a:ext uri="{FF2B5EF4-FFF2-40B4-BE49-F238E27FC236}">
                <a16:creationId xmlns:a16="http://schemas.microsoft.com/office/drawing/2014/main" id="{7B7ED3D7-DAEE-4902-B4B3-D495F7598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660" r="97925">
                        <a14:foregroundMark x1="17012" y1="7619" x2="34855" y2="21905"/>
                        <a14:foregroundMark x1="29876" y1="25714" x2="29876" y2="30000"/>
                        <a14:foregroundMark x1="14523" y1="7619" x2="14523" y2="20476"/>
                        <a14:foregroundMark x1="21162" y1="36190" x2="22822" y2="55238"/>
                        <a14:foregroundMark x1="15353" y1="36667" x2="15353" y2="70952"/>
                        <a14:foregroundMark x1="37759" y1="41905" x2="59336" y2="46190"/>
                        <a14:foregroundMark x1="48133" y1="13810" x2="61826" y2="20000"/>
                        <a14:foregroundMark x1="50207" y1="11905" x2="62656" y2="6190"/>
                        <a14:foregroundMark x1="60996" y1="12857" x2="61826" y2="20476"/>
                        <a14:foregroundMark x1="73444" y1="13810" x2="86722" y2="38095"/>
                        <a14:foregroundMark x1="75934" y1="25714" x2="76349" y2="39524"/>
                        <a14:foregroundMark x1="73029" y1="55238" x2="89212" y2="66667"/>
                        <a14:foregroundMark x1="75104" y1="80952" x2="82573" y2="90952"/>
                        <a14:foregroundMark x1="86722" y1="81429" x2="92116" y2="80952"/>
                        <a14:foregroundMark x1="87137" y1="81905" x2="80498" y2="85714"/>
                        <a14:foregroundMark x1="65975" y1="75238" x2="69295" y2="77143"/>
                        <a14:foregroundMark x1="59336" y1="85238" x2="55602" y2="92381"/>
                        <a14:foregroundMark x1="52282" y1="83333" x2="58506" y2="88095"/>
                        <a14:foregroundMark x1="59751" y1="87619" x2="63485" y2="84762"/>
                        <a14:foregroundMark x1="63900" y1="84286" x2="68880" y2="90476"/>
                        <a14:foregroundMark x1="38174" y1="87619" x2="45643" y2="91429"/>
                        <a14:foregroundMark x1="23651" y1="79048" x2="15768" y2="90952"/>
                        <a14:foregroundMark x1="43568" y1="89048" x2="45643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8891"/>
            <a:ext cx="3437992" cy="294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obin Run Cycle | Running illustration, Run cycle, Character design">
            <a:extLst>
              <a:ext uri="{FF2B5EF4-FFF2-40B4-BE49-F238E27FC236}">
                <a16:creationId xmlns:a16="http://schemas.microsoft.com/office/drawing/2014/main" id="{2A1F7A70-6439-4414-9582-1488D56A79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95" y="3887871"/>
            <a:ext cx="3606324" cy="294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Giờ – Wikipedia tiếng Việt">
            <a:extLst>
              <a:ext uri="{FF2B5EF4-FFF2-40B4-BE49-F238E27FC236}">
                <a16:creationId xmlns:a16="http://schemas.microsoft.com/office/drawing/2014/main" id="{38C840B8-33D9-4B2A-A5C9-070D6B9668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632" y="2646220"/>
            <a:ext cx="1812378" cy="181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0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862C0F-CC9C-4C39-B3A8-F396CB0BF118}"/>
              </a:ext>
            </a:extLst>
          </p:cNvPr>
          <p:cNvSpPr/>
          <p:nvPr/>
        </p:nvSpPr>
        <p:spPr>
          <a:xfrm>
            <a:off x="0" y="857250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2B0EA7-893C-47BB-A159-7BBAE4D9E03F}"/>
              </a:ext>
            </a:extLst>
          </p:cNvPr>
          <p:cNvSpPr/>
          <p:nvPr/>
        </p:nvSpPr>
        <p:spPr>
          <a:xfrm>
            <a:off x="0" y="1274509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10281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id="{1BAB9FC1-6344-4332-9C92-BB881858EAD3}"/>
              </a:ext>
            </a:extLst>
          </p:cNvPr>
          <p:cNvSpPr/>
          <p:nvPr/>
        </p:nvSpPr>
        <p:spPr>
          <a:xfrm>
            <a:off x="1500188" y="4464954"/>
            <a:ext cx="7286460" cy="1257130"/>
          </a:xfrm>
          <a:prstGeom prst="snip2DiagRect">
            <a:avLst/>
          </a:prstGeom>
          <a:gradFill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giờ là thứ ai cũng có, chẳng mất tiền mua nên không cần tiết kiệm. </a:t>
            </a:r>
            <a:endParaRPr lang="en-US" alt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4011989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EB8284A-4D28-49B2-A303-3B1FF507BC37}"/>
              </a:ext>
            </a:extLst>
          </p:cNvPr>
          <p:cNvSpPr/>
          <p:nvPr/>
        </p:nvSpPr>
        <p:spPr>
          <a:xfrm>
            <a:off x="5086039" y="5881509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20F417C-22B5-41CB-9376-E9C0C14AEF57}"/>
              </a:ext>
            </a:extLst>
          </p:cNvPr>
          <p:cNvSpPr/>
          <p:nvPr/>
        </p:nvSpPr>
        <p:spPr>
          <a:xfrm>
            <a:off x="1495069" y="5880746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6585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8685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8390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14409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23788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862C0F-CC9C-4C39-B3A8-F396CB0BF118}"/>
              </a:ext>
            </a:extLst>
          </p:cNvPr>
          <p:cNvSpPr/>
          <p:nvPr/>
        </p:nvSpPr>
        <p:spPr>
          <a:xfrm>
            <a:off x="0" y="857250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2B0EA7-893C-47BB-A159-7BBAE4D9E03F}"/>
              </a:ext>
            </a:extLst>
          </p:cNvPr>
          <p:cNvSpPr/>
          <p:nvPr/>
        </p:nvSpPr>
        <p:spPr>
          <a:xfrm>
            <a:off x="0" y="1274509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10281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id="{1BAB9FC1-6344-4332-9C92-BB881858EAD3}"/>
              </a:ext>
            </a:extLst>
          </p:cNvPr>
          <p:cNvSpPr/>
          <p:nvPr/>
        </p:nvSpPr>
        <p:spPr>
          <a:xfrm>
            <a:off x="1500188" y="4464954"/>
            <a:ext cx="7286460" cy="1257130"/>
          </a:xfrm>
          <a:prstGeom prst="snip2DiagRect">
            <a:avLst/>
          </a:prstGeom>
          <a:gradFill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thời giờ là học suốt ngày, không làm việc gì khác. </a:t>
            </a:r>
            <a:endParaRPr lang="en-US" alt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4011989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EB8284A-4D28-49B2-A303-3B1FF507BC37}"/>
              </a:ext>
            </a:extLst>
          </p:cNvPr>
          <p:cNvSpPr/>
          <p:nvPr/>
        </p:nvSpPr>
        <p:spPr>
          <a:xfrm>
            <a:off x="5086039" y="5881509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20F417C-22B5-41CB-9376-E9C0C14AEF57}"/>
              </a:ext>
            </a:extLst>
          </p:cNvPr>
          <p:cNvSpPr/>
          <p:nvPr/>
        </p:nvSpPr>
        <p:spPr>
          <a:xfrm>
            <a:off x="1495069" y="5880746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6585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8685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8390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14409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23788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9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862C0F-CC9C-4C39-B3A8-F396CB0BF118}"/>
              </a:ext>
            </a:extLst>
          </p:cNvPr>
          <p:cNvSpPr/>
          <p:nvPr/>
        </p:nvSpPr>
        <p:spPr>
          <a:xfrm>
            <a:off x="0" y="857250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2B0EA7-893C-47BB-A159-7BBAE4D9E03F}"/>
              </a:ext>
            </a:extLst>
          </p:cNvPr>
          <p:cNvSpPr/>
          <p:nvPr/>
        </p:nvSpPr>
        <p:spPr>
          <a:xfrm>
            <a:off x="0" y="1274509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10281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id="{1BAB9FC1-6344-4332-9C92-BB881858EAD3}"/>
              </a:ext>
            </a:extLst>
          </p:cNvPr>
          <p:cNvSpPr/>
          <p:nvPr/>
        </p:nvSpPr>
        <p:spPr>
          <a:xfrm>
            <a:off x="1500188" y="4464954"/>
            <a:ext cx="7286460" cy="1257130"/>
          </a:xfrm>
          <a:prstGeom prst="snip2DiagRect">
            <a:avLst/>
          </a:prstGeom>
          <a:gradFill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thời giờ là tranh thủ làm nhiều việc trong cùng 1 lúc. </a:t>
            </a:r>
            <a:endParaRPr lang="en-US" alt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4011989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EB8284A-4D28-49B2-A303-3B1FF507BC37}"/>
              </a:ext>
            </a:extLst>
          </p:cNvPr>
          <p:cNvSpPr/>
          <p:nvPr/>
        </p:nvSpPr>
        <p:spPr>
          <a:xfrm>
            <a:off x="5086039" y="5881509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20F417C-22B5-41CB-9376-E9C0C14AEF57}"/>
              </a:ext>
            </a:extLst>
          </p:cNvPr>
          <p:cNvSpPr/>
          <p:nvPr/>
        </p:nvSpPr>
        <p:spPr>
          <a:xfrm>
            <a:off x="1495069" y="5880746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6585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8685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8390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14409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23788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6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6A9AF83-E759-4661-8F42-DBBC94F92754}"/>
              </a:ext>
            </a:extLst>
          </p:cNvPr>
          <p:cNvSpPr/>
          <p:nvPr/>
        </p:nvSpPr>
        <p:spPr>
          <a:xfrm>
            <a:off x="0" y="26858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862C0F-CC9C-4C39-B3A8-F396CB0BF118}"/>
              </a:ext>
            </a:extLst>
          </p:cNvPr>
          <p:cNvSpPr/>
          <p:nvPr/>
        </p:nvSpPr>
        <p:spPr>
          <a:xfrm>
            <a:off x="0" y="857250"/>
            <a:ext cx="9144000" cy="5246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2B0EA7-893C-47BB-A159-7BBAE4D9E03F}"/>
              </a:ext>
            </a:extLst>
          </p:cNvPr>
          <p:cNvSpPr/>
          <p:nvPr/>
        </p:nvSpPr>
        <p:spPr>
          <a:xfrm>
            <a:off x="-42863" y="1274509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id="{61A8B587-1253-4A9C-ABB9-C09E27EB15A4}"/>
              </a:ext>
            </a:extLst>
          </p:cNvPr>
          <p:cNvSpPr/>
          <p:nvPr/>
        </p:nvSpPr>
        <p:spPr>
          <a:xfrm>
            <a:off x="79780" y="27127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7FBA35E-4957-4116-B49B-049A2FA3DD14}"/>
              </a:ext>
            </a:extLst>
          </p:cNvPr>
          <p:cNvSpPr/>
          <p:nvPr/>
        </p:nvSpPr>
        <p:spPr>
          <a:xfrm>
            <a:off x="4593890" y="42536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10281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id="{1BAB9FC1-6344-4332-9C92-BB881858EAD3}"/>
              </a:ext>
            </a:extLst>
          </p:cNvPr>
          <p:cNvSpPr/>
          <p:nvPr/>
        </p:nvSpPr>
        <p:spPr>
          <a:xfrm>
            <a:off x="1579969" y="4469347"/>
            <a:ext cx="7021658" cy="1298447"/>
          </a:xfrm>
          <a:prstGeom prst="snip2DiagRect">
            <a:avLst/>
          </a:prstGeom>
          <a:gradFill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thời giờ là sử dụng thời giờ một cách hợp lí, có hiệu quả. </a:t>
            </a:r>
            <a:endParaRPr lang="vi-VN" alt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4011989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EB8284A-4D28-49B2-A303-3B1FF507BC37}"/>
              </a:ext>
            </a:extLst>
          </p:cNvPr>
          <p:cNvSpPr/>
          <p:nvPr/>
        </p:nvSpPr>
        <p:spPr>
          <a:xfrm>
            <a:off x="1662820" y="5829818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20F417C-22B5-41CB-9376-E9C0C14AEF57}"/>
              </a:ext>
            </a:extLst>
          </p:cNvPr>
          <p:cNvSpPr/>
          <p:nvPr/>
        </p:nvSpPr>
        <p:spPr>
          <a:xfrm>
            <a:off x="5201201" y="5829818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6585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8685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8390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14409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1841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11651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30398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23788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7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L -0.18194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5739162-ACE9-472D-9FD4-8663A92AC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77147"/>
              </p:ext>
            </p:extLst>
          </p:nvPr>
        </p:nvGraphicFramePr>
        <p:xfrm>
          <a:off x="0" y="1"/>
          <a:ext cx="9143998" cy="685799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313259">
                  <a:extLst>
                    <a:ext uri="{9D8B030D-6E8A-4147-A177-3AD203B41FA5}">
                      <a16:colId xmlns:a16="http://schemas.microsoft.com/office/drawing/2014/main" val="3302080959"/>
                    </a:ext>
                  </a:extLst>
                </a:gridCol>
                <a:gridCol w="1634015">
                  <a:extLst>
                    <a:ext uri="{9D8B030D-6E8A-4147-A177-3AD203B41FA5}">
                      <a16:colId xmlns:a16="http://schemas.microsoft.com/office/drawing/2014/main" val="2043632641"/>
                    </a:ext>
                  </a:extLst>
                </a:gridCol>
                <a:gridCol w="2196724">
                  <a:extLst>
                    <a:ext uri="{9D8B030D-6E8A-4147-A177-3AD203B41FA5}">
                      <a16:colId xmlns:a16="http://schemas.microsoft.com/office/drawing/2014/main" val="2470258182"/>
                    </a:ext>
                  </a:extLst>
                </a:gridCol>
              </a:tblGrid>
              <a:tr h="1192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 marT="45717" marB="4571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 horzOverflow="overflow"/>
                </a:tc>
                <a:extLst>
                  <a:ext uri="{0D108BD9-81ED-4DB2-BD59-A6C34878D82A}">
                    <a16:rowId xmlns:a16="http://schemas.microsoft.com/office/drawing/2014/main" val="1503832093"/>
                  </a:ext>
                </a:extLst>
              </a:tr>
              <a:tr h="1500856">
                <a:tc>
                  <a:txBody>
                    <a:bodyPr/>
                    <a:lstStyle/>
                    <a:p>
                      <a:pPr algn="ctr"/>
                      <a:r>
                        <a:rPr lang="nl-NL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giờ là thứ ai cũng có, chẳng mất tiền mua nên không cần tiết kiệm. </a:t>
                      </a:r>
                      <a:endParaRPr lang="vi-VN" sz="28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2695284"/>
                  </a:ext>
                </a:extLst>
              </a:tr>
              <a:tr h="1388054">
                <a:tc>
                  <a:txBody>
                    <a:bodyPr/>
                    <a:lstStyle/>
                    <a:p>
                      <a:pPr algn="ctr"/>
                      <a:r>
                        <a:rPr lang="nl-NL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 kiệm thời giờ là học suốt ngày, không làm việc gì khác. </a:t>
                      </a:r>
                      <a:endParaRPr lang="vi-VN" sz="28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4109699"/>
                  </a:ext>
                </a:extLst>
              </a:tr>
              <a:tr h="1388054">
                <a:tc>
                  <a:txBody>
                    <a:bodyPr/>
                    <a:lstStyle/>
                    <a:p>
                      <a:pPr algn="ctr"/>
                      <a:r>
                        <a:rPr lang="nl-NL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 kiệm thời giờ là tranh thủ làm nhiều việc trong cùng 1 lúc. </a:t>
                      </a:r>
                      <a:endParaRPr lang="vi-VN" sz="28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0554909"/>
                  </a:ext>
                </a:extLst>
              </a:tr>
              <a:tr h="13880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 kiệm thời giờ là sử dụng thời giờ một cách hợp lí, có hiệu quả. </a:t>
                      </a:r>
                      <a:endParaRPr lang="vi-VN" sz="28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7631574"/>
                  </a:ext>
                </a:extLst>
              </a:tr>
            </a:tbl>
          </a:graphicData>
        </a:graphic>
      </p:graphicFrame>
      <p:sp>
        <p:nvSpPr>
          <p:cNvPr id="6" name="AutoShape 98">
            <a:extLst>
              <a:ext uri="{FF2B5EF4-FFF2-40B4-BE49-F238E27FC236}">
                <a16:creationId xmlns:a16="http://schemas.microsoft.com/office/drawing/2014/main" id="{05465A89-7D52-4D2C-BF3C-DE3D223E6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3008" y="2986858"/>
            <a:ext cx="773151" cy="725114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solidFill>
                <a:srgbClr val="000000"/>
              </a:solidFill>
            </a:endParaRPr>
          </a:p>
        </p:txBody>
      </p:sp>
      <p:sp>
        <p:nvSpPr>
          <p:cNvPr id="7" name="AutoShape 99">
            <a:extLst>
              <a:ext uri="{FF2B5EF4-FFF2-40B4-BE49-F238E27FC236}">
                <a16:creationId xmlns:a16="http://schemas.microsoft.com/office/drawing/2014/main" id="{0B890011-6FDB-4D7C-ACF9-B5DF93804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3008" y="1542574"/>
            <a:ext cx="773151" cy="727185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solidFill>
                <a:srgbClr val="000000"/>
              </a:solidFill>
            </a:endParaRPr>
          </a:p>
        </p:txBody>
      </p:sp>
      <p:sp>
        <p:nvSpPr>
          <p:cNvPr id="8" name="AutoShape 130">
            <a:extLst>
              <a:ext uri="{FF2B5EF4-FFF2-40B4-BE49-F238E27FC236}">
                <a16:creationId xmlns:a16="http://schemas.microsoft.com/office/drawing/2014/main" id="{88703400-13D3-44BF-B0FB-2737AABAE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7253" y="4395618"/>
            <a:ext cx="773151" cy="727185"/>
          </a:xfrm>
          <a:prstGeom prst="smileyFace">
            <a:avLst>
              <a:gd name="adj" fmla="val -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solidFill>
                <a:srgbClr val="000000"/>
              </a:solidFill>
            </a:endParaRPr>
          </a:p>
        </p:txBody>
      </p:sp>
      <p:sp>
        <p:nvSpPr>
          <p:cNvPr id="9" name="AutoShape 131">
            <a:extLst>
              <a:ext uri="{FF2B5EF4-FFF2-40B4-BE49-F238E27FC236}">
                <a16:creationId xmlns:a16="http://schemas.microsoft.com/office/drawing/2014/main" id="{6D95B5B0-6ED2-4271-ADC8-5D6BE3E0A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4028" y="5720573"/>
            <a:ext cx="758283" cy="747132"/>
          </a:xfrm>
          <a:prstGeom prst="smileyFace">
            <a:avLst>
              <a:gd name="adj" fmla="val 4653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34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15975"/>
            <a:ext cx="638175" cy="6381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1480" y="1140692"/>
            <a:ext cx="2097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sz="36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TRÒ CHƠI</a:t>
            </a:r>
          </a:p>
        </p:txBody>
      </p:sp>
      <p:pic>
        <p:nvPicPr>
          <p:cNvPr id="11" name="nhacankhetrav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-483778"/>
            <a:ext cx="457200" cy="457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48" y="2177150"/>
            <a:ext cx="2985775" cy="28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7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3715483" y="3700178"/>
            <a:ext cx="4356740" cy="1395869"/>
          </a:xfrm>
          <a:prstGeom prst="wedgeRectCallout">
            <a:avLst>
              <a:gd name="adj1" fmla="val -71619"/>
              <a:gd name="adj2" fmla="val -48531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>
                <a:solidFill>
                  <a:srgbClr val="FF0066"/>
                </a:solidFill>
                <a:latin typeface="Calibri" panose="020F0502020204030204"/>
              </a:rPr>
              <a:t>Ăn một quả khế trả một cục vàng, may túi ba gang mang theo mà đựng.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4678477" y="974533"/>
            <a:ext cx="4336935" cy="1395869"/>
          </a:xfrm>
          <a:prstGeom prst="wedgeRectCallout">
            <a:avLst>
              <a:gd name="adj1" fmla="val -101261"/>
              <a:gd name="adj2" fmla="val 57470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100" dirty="0" err="1">
                <a:solidFill>
                  <a:schemeClr val="bg1"/>
                </a:solidFill>
              </a:rPr>
              <a:t>Đấy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là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xưa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rồi</a:t>
            </a:r>
            <a:r>
              <a:rPr lang="en-US" sz="2100" dirty="0">
                <a:solidFill>
                  <a:schemeClr val="bg1"/>
                </a:solidFill>
              </a:rPr>
              <a:t>. </a:t>
            </a:r>
            <a:r>
              <a:rPr lang="en-US" sz="2100" dirty="0" err="1">
                <a:solidFill>
                  <a:schemeClr val="bg1"/>
                </a:solidFill>
              </a:rPr>
              <a:t>Những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quả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khế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ngon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ngọt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này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bây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giờ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là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của</a:t>
            </a:r>
            <a:r>
              <a:rPr lang="en-US" sz="2100" dirty="0">
                <a:solidFill>
                  <a:schemeClr val="bg1"/>
                </a:solidFill>
              </a:rPr>
              <a:t> ta. </a:t>
            </a:r>
            <a:r>
              <a:rPr lang="en-US" sz="2100" dirty="0" err="1">
                <a:solidFill>
                  <a:schemeClr val="bg1"/>
                </a:solidFill>
              </a:rPr>
              <a:t>Muốn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ăn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khế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thì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phải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trả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lời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đúng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những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câu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hỏi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mà</a:t>
            </a:r>
            <a:r>
              <a:rPr lang="en-US" sz="2100" dirty="0">
                <a:solidFill>
                  <a:schemeClr val="bg1"/>
                </a:solidFill>
              </a:rPr>
              <a:t> ta </a:t>
            </a:r>
            <a:r>
              <a:rPr lang="en-US" sz="2100" dirty="0" err="1">
                <a:solidFill>
                  <a:schemeClr val="bg1"/>
                </a:solidFill>
              </a:rPr>
              <a:t>đưa</a:t>
            </a:r>
            <a:r>
              <a:rPr lang="en-US" sz="2100" dirty="0">
                <a:solidFill>
                  <a:schemeClr val="bg1"/>
                </a:solidFill>
              </a:rPr>
              <a:t> ra.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15975"/>
            <a:ext cx="638175" cy="63817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2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sp>
        <p:nvSpPr>
          <p:cNvPr id="6" name="1a"/>
          <p:cNvSpPr/>
          <p:nvPr/>
        </p:nvSpPr>
        <p:spPr>
          <a:xfrm>
            <a:off x="5000806" y="996827"/>
            <a:ext cx="3967089" cy="170349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vi-VN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1b"/>
          <p:cNvSpPr/>
          <p:nvPr/>
        </p:nvSpPr>
        <p:spPr>
          <a:xfrm>
            <a:off x="5000806" y="2848428"/>
            <a:ext cx="3967089" cy="170349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vi-VN" altLang="vi-VN" sz="2800" b="1" i="1" dirty="0">
                <a:latin typeface="+mj-lt"/>
              </a:rPr>
              <a:t>Tiết kiệm thời giờ là sử dụng thời giờ một cách hợp lí, có hiệu quả.</a:t>
            </a:r>
            <a:endParaRPr lang="vi-VN" altLang="vi-VN" sz="2800" b="1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12473" y="5543550"/>
            <a:ext cx="457200" cy="457200"/>
          </a:xfrm>
          <a:prstGeom prst="rect">
            <a:avLst/>
          </a:prstGeom>
        </p:spPr>
      </p:pic>
      <p:sp>
        <p:nvSpPr>
          <p:cNvPr id="82" name="2a"/>
          <p:cNvSpPr/>
          <p:nvPr/>
        </p:nvSpPr>
        <p:spPr>
          <a:xfrm>
            <a:off x="4996801" y="996827"/>
            <a:ext cx="3967089" cy="1703499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vi-VN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2b"/>
          <p:cNvSpPr/>
          <p:nvPr/>
        </p:nvSpPr>
        <p:spPr>
          <a:xfrm>
            <a:off x="4889641" y="2820391"/>
            <a:ext cx="4150482" cy="1703499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vi-VN" altLang="vi-VN" sz="2800" b="1" i="1" dirty="0">
                <a:latin typeface="+mj-lt"/>
              </a:rPr>
              <a:t>Em cần tiết kiệm thời giờ vì thời gian trôi đi không trở lại.</a:t>
            </a:r>
            <a:endParaRPr lang="vi-VN" altLang="vi-VN" sz="2800" b="1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3" name="3a"/>
          <p:cNvSpPr/>
          <p:nvPr/>
        </p:nvSpPr>
        <p:spPr>
          <a:xfrm>
            <a:off x="5021104" y="1010845"/>
            <a:ext cx="3967089" cy="170349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vi-VN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3b"/>
          <p:cNvSpPr/>
          <p:nvPr/>
        </p:nvSpPr>
        <p:spPr>
          <a:xfrm>
            <a:off x="4689947" y="2796778"/>
            <a:ext cx="4354856" cy="170349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vi-VN" altLang="vi-VN" sz="2800" b="1" i="1" dirty="0">
                <a:solidFill>
                  <a:schemeClr val="tx1"/>
                </a:solidFill>
                <a:latin typeface="+mj-lt"/>
              </a:rPr>
              <a:t>Để tiết kiệm thời giờ em cần l</a:t>
            </a:r>
            <a:r>
              <a:rPr lang="vi-VN" altLang="vi-VN" sz="2800" b="1" i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à</a:t>
            </a:r>
            <a:r>
              <a:rPr lang="vi-VN" altLang="vi-VN" sz="2800" b="1" i="1" dirty="0">
                <a:solidFill>
                  <a:schemeClr val="tx1"/>
                </a:solidFill>
                <a:latin typeface="+mj-lt"/>
              </a:rPr>
              <a:t>m giờ n</a:t>
            </a:r>
            <a:r>
              <a:rPr lang="vi-VN" altLang="vi-VN" sz="2800" b="1" i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à</a:t>
            </a:r>
            <a:r>
              <a:rPr lang="vi-VN" altLang="vi-VN" sz="2800" b="1" i="1" dirty="0">
                <a:solidFill>
                  <a:schemeClr val="tx1"/>
                </a:solidFill>
                <a:latin typeface="+mj-lt"/>
              </a:rPr>
              <a:t>o việc nấy.</a:t>
            </a:r>
            <a:endParaRPr lang="vi-VN" altLang="vi-VN" sz="2800" b="1" i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5" name="khe3a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41" y="2717595"/>
            <a:ext cx="400509" cy="635590"/>
          </a:xfrm>
          <a:prstGeom prst="rect">
            <a:avLst/>
          </a:prstGeom>
        </p:spPr>
      </p:pic>
      <p:sp>
        <p:nvSpPr>
          <p:cNvPr id="96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7" name="khe3b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41" y="2717595"/>
            <a:ext cx="400509" cy="635590"/>
          </a:xfrm>
          <a:prstGeom prst="rect">
            <a:avLst/>
          </a:prstGeom>
        </p:spPr>
      </p:pic>
      <p:sp>
        <p:nvSpPr>
          <p:cNvPr id="98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9" name="4a"/>
          <p:cNvSpPr/>
          <p:nvPr/>
        </p:nvSpPr>
        <p:spPr>
          <a:xfrm>
            <a:off x="5041402" y="980297"/>
            <a:ext cx="3967089" cy="1703499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vi-VN" altLang="vi-VN" sz="2800" b="1" i="1" dirty="0">
                <a:solidFill>
                  <a:schemeClr val="bg1"/>
                </a:solidFill>
                <a:latin typeface="+mj-lt"/>
              </a:rPr>
              <a:t>Em hãy đọc câu ca dao, tục ngữ nói về tiết kiệm thời giờ.</a:t>
            </a:r>
            <a:endParaRPr lang="vi-VN" altLang="vi-VN" sz="2800" b="1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0" name="4b"/>
          <p:cNvSpPr/>
          <p:nvPr/>
        </p:nvSpPr>
        <p:spPr>
          <a:xfrm>
            <a:off x="4170277" y="2790393"/>
            <a:ext cx="4928839" cy="1703499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spcBef>
                <a:spcPct val="50000"/>
              </a:spcBef>
            </a:pPr>
            <a:r>
              <a:rPr lang="vi-VN" altLang="vi-VN" sz="2800" b="1" i="1" dirty="0">
                <a:solidFill>
                  <a:schemeClr val="bg1"/>
                </a:solidFill>
                <a:latin typeface="+mj-lt"/>
              </a:rPr>
              <a:t>Thời gian thấm thoắt thoi đưa</a:t>
            </a:r>
          </a:p>
          <a:p>
            <a:pPr algn="ctr" eaLnBrk="0" hangingPunct="0">
              <a:spcBef>
                <a:spcPct val="50000"/>
              </a:spcBef>
            </a:pPr>
            <a:r>
              <a:rPr lang="vi-VN" altLang="vi-VN" sz="2800" b="1" i="1" dirty="0">
                <a:solidFill>
                  <a:schemeClr val="bg1"/>
                </a:solidFill>
                <a:latin typeface="+mj-lt"/>
              </a:rPr>
              <a:t>Nó đi đi mãi không chờ đợi ai</a:t>
            </a:r>
            <a:endParaRPr lang="vi-VN" altLang="vi-VN" sz="2800" b="1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2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8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0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khe1a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</p:spPr>
      </p:pic>
      <p:pic>
        <p:nvPicPr>
          <p:cNvPr id="41" name="khe1b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</p:spPr>
      </p:pic>
      <p:pic>
        <p:nvPicPr>
          <p:cNvPr id="84" name="khe2a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21" y="1553783"/>
            <a:ext cx="400509" cy="638175"/>
          </a:xfrm>
          <a:prstGeom prst="rect">
            <a:avLst/>
          </a:prstGeom>
        </p:spPr>
      </p:pic>
      <p:pic>
        <p:nvPicPr>
          <p:cNvPr id="86" name="khe2b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21" y="1553783"/>
            <a:ext cx="400509" cy="638175"/>
          </a:xfrm>
          <a:prstGeom prst="rect">
            <a:avLst/>
          </a:prstGeom>
        </p:spPr>
      </p:pic>
      <p:pic>
        <p:nvPicPr>
          <p:cNvPr id="101" name="khe4a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83" y="1452316"/>
            <a:ext cx="396155" cy="635590"/>
          </a:xfrm>
          <a:prstGeom prst="rect">
            <a:avLst/>
          </a:prstGeom>
        </p:spPr>
      </p:pic>
      <p:pic>
        <p:nvPicPr>
          <p:cNvPr id="103" name="khe4b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83" y="1452316"/>
            <a:ext cx="396155" cy="6355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81733" y="2965246"/>
            <a:ext cx="1302253" cy="951292"/>
            <a:chOff x="1975644" y="2810661"/>
            <a:chExt cx="1736337" cy="126838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099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C 0.06016 0.0169 0.07722 0.01389 0.12956 0.0537 C 0.17253 0.08055 0.20209 0.09977 0.22604 0.17153 C 0.22735 0.21111 0.23724 0.2956 0.1918 0.30741 " pathEditMode="relative" rAng="0" ptsTypes="AAAA">
                                      <p:cBhvr>
                                        <p:cTn id="7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4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3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8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142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4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3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2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5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50"/>
                            </p:stCondLst>
                            <p:childTnLst>
                              <p:par>
                                <p:cTn id="16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25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211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3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3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0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1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2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50"/>
                            </p:stCondLst>
                            <p:childTnLst>
                              <p:par>
                                <p:cTn id="23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250"/>
                            </p:stCondLst>
                            <p:childTnLst>
                              <p:par>
                                <p:cTn id="2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500"/>
                            </p:stCondLst>
                            <p:childTnLst>
                              <p:par>
                                <p:cTn id="2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7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7" fill="hold">
                      <p:stCondLst>
                        <p:cond delay="0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80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82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4" dur="3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9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00"/>
                            </p:stCondLst>
                            <p:childTnLst>
                              <p:par>
                                <p:cTn id="3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  <p:bldP spid="15" grpId="1" animBg="1"/>
      <p:bldP spid="3" grpId="0" animBg="1"/>
      <p:bldP spid="3" grpId="1" animBg="1"/>
      <p:bldP spid="80" grpId="0" animBg="1"/>
      <p:bldP spid="80" grpId="1" animBg="1"/>
      <p:bldP spid="82" grpId="0" animBg="1"/>
      <p:bldP spid="82" grpId="1" animBg="1"/>
      <p:bldP spid="83" grpId="0" animBg="1"/>
      <p:bldP spid="83" grpId="1" animBg="1"/>
      <p:bldP spid="85" grpId="0" animBg="1"/>
      <p:bldP spid="85" grpId="1" animBg="1"/>
      <p:bldP spid="87" grpId="0" animBg="1"/>
      <p:bldP spid="87" grpId="1" animBg="1"/>
      <p:bldP spid="93" grpId="0" animBg="1"/>
      <p:bldP spid="93" grpId="1" animBg="1"/>
      <p:bldP spid="94" grpId="0" animBg="1"/>
      <p:bldP spid="94" grpId="1" animBg="1"/>
      <p:bldP spid="96" grpId="0" animBg="1"/>
      <p:bldP spid="96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2" grpId="0" animBg="1"/>
      <p:bldP spid="102" grpId="1" animBg="1"/>
      <p:bldP spid="104" grpId="0" animBg="1"/>
      <p:bldP spid="104" grpId="1" animBg="1"/>
      <p:bldP spid="108" grpId="0" animBg="1"/>
      <p:bldP spid="108" grpId="1" animBg="1"/>
      <p:bldP spid="110" grpId="0" animBg="1"/>
      <p:bldP spid="110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ểu sử Chủ tịch Hồ Chí Minh | C. Mác; Ph. Ăngghen; V. I. Lênin; Hồ Chí Minh">
            <a:extLst>
              <a:ext uri="{FF2B5EF4-FFF2-40B4-BE49-F238E27FC236}">
                <a16:creationId xmlns:a16="http://schemas.microsoft.com/office/drawing/2014/main" id="{CB605E36-D8FB-48E8-8EEC-73A14D315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66" y="468352"/>
            <a:ext cx="3265403" cy="456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95C1C76F-9DF9-48B8-BA5D-CB57DE8DD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263" y="5347808"/>
            <a:ext cx="4329410" cy="1169551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  <a:p>
            <a:pPr algn="ctr">
              <a:spcBef>
                <a:spcPct val="50000"/>
              </a:spcBef>
            </a:pPr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19/5/1890-2/9/1969)</a:t>
            </a:r>
            <a:endParaRPr lang="en-US" altLang="vi-VN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ình ảnh màu hiếm về Chủ tịch Hồ Chí Minh (P3) - Giáo dục Việt Nam">
            <a:extLst>
              <a:ext uri="{FF2B5EF4-FFF2-40B4-BE49-F238E27FC236}">
                <a16:creationId xmlns:a16="http://schemas.microsoft.com/office/drawing/2014/main" id="{FC446951-016A-4992-A6BC-6693E98BF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354" y="468352"/>
            <a:ext cx="3496689" cy="456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575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52BBB-970C-4852-98DA-04ED7824AF7F}"/>
              </a:ext>
            </a:extLst>
          </p:cNvPr>
          <p:cNvSpPr txBox="1"/>
          <p:nvPr/>
        </p:nvSpPr>
        <p:spPr>
          <a:xfrm>
            <a:off x="1818861" y="1445999"/>
            <a:ext cx="5257800" cy="3460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 algn="just">
              <a:lnSpc>
                <a:spcPct val="114000"/>
              </a:lnSpc>
            </a:pP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Thời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giờ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là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thứ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quý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nhất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,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vì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khi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nó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đã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trôi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qua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thì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không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bao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giờ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trở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lại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được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. Do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đó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,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chúng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ta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cần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phải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biết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sử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dụng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thời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giờ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vào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những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việc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có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ích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một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cách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hiệu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b="1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quả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570219-1911-4A21-AD95-C3BEFDB9AA0F}"/>
              </a:ext>
            </a:extLst>
          </p:cNvPr>
          <p:cNvSpPr txBox="1"/>
          <p:nvPr/>
        </p:nvSpPr>
        <p:spPr>
          <a:xfrm>
            <a:off x="2713382" y="337759"/>
            <a:ext cx="2815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Ghi</a:t>
            </a:r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nhớ</a:t>
            </a:r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  <a:endParaRPr lang="vi-VN" sz="40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7F391-2D3E-4A3F-8146-89579090AB8C}"/>
              </a:ext>
            </a:extLst>
          </p:cNvPr>
          <p:cNvSpPr txBox="1"/>
          <p:nvPr/>
        </p:nvSpPr>
        <p:spPr>
          <a:xfrm>
            <a:off x="3802565" y="5181168"/>
            <a:ext cx="4304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-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Thời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gian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là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vàng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bạc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-</a:t>
            </a:r>
            <a:endParaRPr lang="vi-VN" sz="2400" b="1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51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5000" r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DDC248-8CF4-48CA-BEF2-CCA74FC9D282}"/>
              </a:ext>
            </a:extLst>
          </p:cNvPr>
          <p:cNvSpPr txBox="1"/>
          <p:nvPr/>
        </p:nvSpPr>
        <p:spPr>
          <a:xfrm>
            <a:off x="3120888" y="2778104"/>
            <a:ext cx="40849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Truyện kể: </a:t>
            </a:r>
            <a:r>
              <a:rPr lang="vi-VN" sz="54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D6B6B"/>
                </a:solidFill>
                <a:latin typeface="+mj-lt"/>
                <a:cs typeface="Times New Roman" panose="02020603050405020304" pitchFamily="18" charset="0"/>
              </a:rPr>
              <a:t>“Một phút”</a:t>
            </a:r>
          </a:p>
        </p:txBody>
      </p:sp>
      <p:pic>
        <p:nvPicPr>
          <p:cNvPr id="27650" name="Picture 2" descr="Hình ảnh Chồng Sách, Giáo Viên, Giáo Dục, Người Làm Vườn Vector và PNG với  nền trong suốt để tải xuống miễn phí">
            <a:extLst>
              <a:ext uri="{FF2B5EF4-FFF2-40B4-BE49-F238E27FC236}">
                <a16:creationId xmlns:a16="http://schemas.microsoft.com/office/drawing/2014/main" id="{C09A3BB2-EDC4-41E6-AE7D-2F9808D53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59" t="26100" r="14655" b="26940"/>
          <a:stretch/>
        </p:blipFill>
        <p:spPr bwMode="auto">
          <a:xfrm>
            <a:off x="227801" y="4925675"/>
            <a:ext cx="2575034" cy="183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Clock Alarm Sticker by Light for iOS &amp; Android | GIPHY">
            <a:extLst>
              <a:ext uri="{FF2B5EF4-FFF2-40B4-BE49-F238E27FC236}">
                <a16:creationId xmlns:a16="http://schemas.microsoft.com/office/drawing/2014/main" id="{71EFF9CD-F9FF-4FC7-9CB1-E9D5243507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4" y="3655267"/>
            <a:ext cx="1792014" cy="179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05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612AE70-D65D-425E-A5D0-0FB50DA26D54}"/>
              </a:ext>
            </a:extLst>
          </p:cNvPr>
          <p:cNvSpPr/>
          <p:nvPr/>
        </p:nvSpPr>
        <p:spPr>
          <a:xfrm>
            <a:off x="607670" y="3025207"/>
            <a:ext cx="7928659" cy="177958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Xin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chân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thành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cảm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ơn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các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thầy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cô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cùng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các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con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học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sinh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083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 Một Bữa ăn Của Gia đình , Một Gia đình., Ăn Tối, Nghe Hay đấy.  miễn phí tải tập tin PNG PSDComment và Vector">
            <a:extLst>
              <a:ext uri="{FF2B5EF4-FFF2-40B4-BE49-F238E27FC236}">
                <a16:creationId xmlns:a16="http://schemas.microsoft.com/office/drawing/2014/main" id="{7F773B59-8028-4C28-9A7B-347209BE4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13" b="90000" l="3125" r="93125">
                        <a14:backgroundMark x1="24219" y1="30625" x2="24219" y2="32344"/>
                        <a14:backgroundMark x1="74844" y1="43594" x2="75469" y2="44688"/>
                        <a14:backgroundMark x1="86875" y1="45469" x2="86875" y2="45469"/>
                        <a14:backgroundMark x1="86875" y1="45469" x2="86875" y2="4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1" t="14714" r="6626" b="15708"/>
          <a:stretch/>
        </p:blipFill>
        <p:spPr bwMode="auto">
          <a:xfrm>
            <a:off x="-77119" y="2743200"/>
            <a:ext cx="5376231" cy="42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6653408-EA68-4DF0-9A76-154615AA54FE}"/>
              </a:ext>
            </a:extLst>
          </p:cNvPr>
          <p:cNvGrpSpPr/>
          <p:nvPr/>
        </p:nvGrpSpPr>
        <p:grpSpPr>
          <a:xfrm>
            <a:off x="2440868" y="458118"/>
            <a:ext cx="2858244" cy="1447800"/>
            <a:chOff x="6462396" y="1508818"/>
            <a:chExt cx="2675876" cy="1447800"/>
          </a:xfrm>
          <a:noFill/>
        </p:grpSpPr>
        <p:sp>
          <p:nvSpPr>
            <p:cNvPr id="4" name="AutoShape 28" descr="White marble">
              <a:extLst>
                <a:ext uri="{FF2B5EF4-FFF2-40B4-BE49-F238E27FC236}">
                  <a16:creationId xmlns:a16="http://schemas.microsoft.com/office/drawing/2014/main" id="{52BB6D1D-3276-49C7-B144-7DD270DC6A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980" flipH="1">
              <a:off x="6462396" y="1508818"/>
              <a:ext cx="2675876" cy="1447800"/>
            </a:xfrm>
            <a:prstGeom prst="wedgeEllipseCallout">
              <a:avLst>
                <a:gd name="adj1" fmla="val -12919"/>
                <a:gd name="adj2" fmla="val 119652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>
                <a:defRPr/>
              </a:pPr>
              <a:endPara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4C1E24-822D-46D9-B98B-E4CA0B2A9856}"/>
                </a:ext>
              </a:extLst>
            </p:cNvPr>
            <p:cNvSpPr txBox="1"/>
            <p:nvPr/>
          </p:nvSpPr>
          <p:spPr>
            <a:xfrm rot="342239">
              <a:off x="6746509" y="1622752"/>
              <a:ext cx="2280169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Mi-chi-a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ơi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!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cơm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nhanh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con!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B5744F-20AB-460A-8E87-04A6AA35C661}"/>
              </a:ext>
            </a:extLst>
          </p:cNvPr>
          <p:cNvGrpSpPr/>
          <p:nvPr/>
        </p:nvGrpSpPr>
        <p:grpSpPr>
          <a:xfrm>
            <a:off x="6468124" y="388984"/>
            <a:ext cx="2675876" cy="1447800"/>
            <a:chOff x="6462396" y="1508818"/>
            <a:chExt cx="2675876" cy="1447800"/>
          </a:xfrm>
        </p:grpSpPr>
        <p:sp>
          <p:nvSpPr>
            <p:cNvPr id="7" name="AutoShape 28" descr="White marble">
              <a:extLst>
                <a:ext uri="{FF2B5EF4-FFF2-40B4-BE49-F238E27FC236}">
                  <a16:creationId xmlns:a16="http://schemas.microsoft.com/office/drawing/2014/main" id="{9BDEFBF1-5030-4911-A7B5-EA9B12EA0B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2591" flipH="1">
              <a:off x="6462396" y="1508818"/>
              <a:ext cx="2675876" cy="1447800"/>
            </a:xfrm>
            <a:prstGeom prst="wedgeEllipseCallout">
              <a:avLst>
                <a:gd name="adj1" fmla="val -54121"/>
                <a:gd name="adj2" fmla="val 62869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>
                <a:defRPr/>
              </a:pPr>
              <a:endPara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BD00CA-554F-475B-9B39-1D58FD6BA3DD}"/>
                </a:ext>
              </a:extLst>
            </p:cNvPr>
            <p:cNvSpPr txBox="1"/>
            <p:nvPr/>
          </p:nvSpPr>
          <p:spPr>
            <a:xfrm rot="342239">
              <a:off x="6746509" y="1838196"/>
              <a:ext cx="2280169" cy="7694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nữa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thôi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ạ!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D9F2A26-8E49-4367-9CDA-5D48E1D74D4B}"/>
              </a:ext>
            </a:extLst>
          </p:cNvPr>
          <p:cNvGrpSpPr/>
          <p:nvPr/>
        </p:nvGrpSpPr>
        <p:grpSpPr>
          <a:xfrm>
            <a:off x="367860" y="357861"/>
            <a:ext cx="2858244" cy="1447800"/>
            <a:chOff x="6462396" y="1508818"/>
            <a:chExt cx="2675876" cy="1447800"/>
          </a:xfrm>
          <a:noFill/>
        </p:grpSpPr>
        <p:sp>
          <p:nvSpPr>
            <p:cNvPr id="10" name="AutoShape 28" descr="White marble">
              <a:extLst>
                <a:ext uri="{FF2B5EF4-FFF2-40B4-BE49-F238E27FC236}">
                  <a16:creationId xmlns:a16="http://schemas.microsoft.com/office/drawing/2014/main" id="{165B18AF-6458-437F-93AC-234DD2A008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980" flipH="1">
              <a:off x="6462396" y="1508818"/>
              <a:ext cx="2675876" cy="1447800"/>
            </a:xfrm>
            <a:prstGeom prst="wedgeEllipseCallout">
              <a:avLst>
                <a:gd name="adj1" fmla="val 35028"/>
                <a:gd name="adj2" fmla="val 130417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>
                <a:defRPr/>
              </a:pPr>
              <a:endPara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FCA878-192E-4BA1-A3A0-9267B79FB4E9}"/>
                </a:ext>
              </a:extLst>
            </p:cNvPr>
            <p:cNvSpPr txBox="1"/>
            <p:nvPr/>
          </p:nvSpPr>
          <p:spPr>
            <a:xfrm rot="342239">
              <a:off x="6746509" y="1622753"/>
              <a:ext cx="2280169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mới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quý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3074" name="Picture 2" descr="44.146 mẫu vector trẻ em cực kỳ ngộ nghĩnh và dễ thương - Mua bán hình ảnh  shutterstock giá rẻ chỉ từ 3.000 đ trong 2 phút">
            <a:extLst>
              <a:ext uri="{FF2B5EF4-FFF2-40B4-BE49-F238E27FC236}">
                <a16:creationId xmlns:a16="http://schemas.microsoft.com/office/drawing/2014/main" id="{1994027E-EB17-4A40-8E21-E9F4CF274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889" b="90222" l="52392" r="883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840" r="6835" b="8940"/>
          <a:stretch/>
        </p:blipFill>
        <p:spPr bwMode="auto">
          <a:xfrm>
            <a:off x="7397144" y="3034119"/>
            <a:ext cx="1667855" cy="321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8DE9E4A-2360-40DD-8F75-E9E5F69826BD}"/>
              </a:ext>
            </a:extLst>
          </p:cNvPr>
          <p:cNvGrpSpPr/>
          <p:nvPr/>
        </p:nvGrpSpPr>
        <p:grpSpPr>
          <a:xfrm>
            <a:off x="5900596" y="875310"/>
            <a:ext cx="2675876" cy="1447800"/>
            <a:chOff x="6462396" y="1508818"/>
            <a:chExt cx="2675876" cy="1447800"/>
          </a:xfrm>
        </p:grpSpPr>
        <p:sp>
          <p:nvSpPr>
            <p:cNvPr id="14" name="AutoShape 28" descr="White marble">
              <a:extLst>
                <a:ext uri="{FF2B5EF4-FFF2-40B4-BE49-F238E27FC236}">
                  <a16:creationId xmlns:a16="http://schemas.microsoft.com/office/drawing/2014/main" id="{E7455C95-3B3C-4948-A929-2042975CB6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2591" flipH="1">
              <a:off x="6462396" y="1508818"/>
              <a:ext cx="2675876" cy="1447800"/>
            </a:xfrm>
            <a:prstGeom prst="wedgeEllipseCallout">
              <a:avLst>
                <a:gd name="adj1" fmla="val -28775"/>
                <a:gd name="adj2" fmla="val 10514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>
                <a:defRPr/>
              </a:pPr>
              <a:endPara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1065D7-CA90-4E86-82AB-B73F807AA3CC}"/>
                </a:ext>
              </a:extLst>
            </p:cNvPr>
            <p:cNvSpPr txBox="1"/>
            <p:nvPr/>
          </p:nvSpPr>
          <p:spPr>
            <a:xfrm rot="342239">
              <a:off x="6746509" y="1838196"/>
              <a:ext cx="2280169" cy="7694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bao, 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à!</a:t>
              </a:r>
            </a:p>
          </p:txBody>
        </p:sp>
      </p:grpSp>
      <p:pic>
        <p:nvPicPr>
          <p:cNvPr id="2" name="Picture 2" descr="Snow skiing clipart 6 » Clipart Station">
            <a:extLst>
              <a:ext uri="{FF2B5EF4-FFF2-40B4-BE49-F238E27FC236}">
                <a16:creationId xmlns:a16="http://schemas.microsoft.com/office/drawing/2014/main" id="{EDC8B415-A83B-4BAD-B72D-58454E3B4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65" y="0"/>
            <a:ext cx="9235565" cy="68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14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uộc thi trượt tuyết olympic Hình ảnh | Định dạng hình ảnh PSD 401445839|  vn.lovepik.com">
            <a:extLst>
              <a:ext uri="{FF2B5EF4-FFF2-40B4-BE49-F238E27FC236}">
                <a16:creationId xmlns:a16="http://schemas.microsoft.com/office/drawing/2014/main" id="{1CAEBF61-1C0C-42BB-BE7B-67EBDE6A1A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628" l="1163" r="989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5" t="8406" r="5362" b="7391"/>
          <a:stretch/>
        </p:blipFill>
        <p:spPr bwMode="auto">
          <a:xfrm rot="20994152">
            <a:off x="-1619993" y="3037595"/>
            <a:ext cx="2139945" cy="2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uộc Thi Trượt Tuyết Olympic Hình ảnh | Định dạng hình ảnh PSD 401445844|  vn.lovepik.com">
            <a:extLst>
              <a:ext uri="{FF2B5EF4-FFF2-40B4-BE49-F238E27FC236}">
                <a16:creationId xmlns:a16="http://schemas.microsoft.com/office/drawing/2014/main" id="{6690366C-6073-47F6-B59A-731AAB7E3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3488" l="6047" r="90000">
                        <a14:backgroundMark x1="24535" y1="87442" x2="31395" y2="898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2968" y="3861412"/>
            <a:ext cx="3285935" cy="288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68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44392 3.7037E-7 C 0.64306 3.7037E-7 0.88802 -0.07569 0.88802 -0.13681 L 0.88802 -0.2733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92" y="-136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3257 -2.96296E-6 C 0.4717 -2.96296E-6 0.65156 -0.01481 0.65156 -0.02754 L 0.65156 -0.0548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69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463B72-57F2-4822-89FB-78A1E5190E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" b="61965" l="0" r="100000">
                        <a14:foregroundMark x1="37773" y1="3883" x2="23035" y2="10337"/>
                        <a14:foregroundMark x1="6223" y1="1656" x2="88319" y2="22387"/>
                        <a14:foregroundMark x1="13755" y1="457" x2="78930" y2="857"/>
                        <a14:foregroundMark x1="36026" y1="7938" x2="36026" y2="25814"/>
                        <a14:foregroundMark x1="29803" y1="20388" x2="81878" y2="41005"/>
                        <a14:foregroundMark x1="43450" y1="15248" x2="93996" y2="45688"/>
                        <a14:foregroundMark x1="7969" y1="6054" x2="25328" y2="47116"/>
                        <a14:foregroundMark x1="1856" y1="34209" x2="85808" y2="53569"/>
                        <a14:foregroundMark x1="20524" y1="28212" x2="73035" y2="43004"/>
                        <a14:foregroundMark x1="68450" y1="32610" x2="76965" y2="48030"/>
                        <a14:foregroundMark x1="74891" y1="31239" x2="98144" y2="42776"/>
                        <a14:foregroundMark x1="81004" y1="40834" x2="94214" y2="50885"/>
                        <a14:foregroundMark x1="67140" y1="35580" x2="43450" y2="42776"/>
                        <a14:foregroundMark x1="20197" y1="35294" x2="71288" y2="47459"/>
                        <a14:foregroundMark x1="56769" y1="34894" x2="64956" y2="38664"/>
                        <a14:foregroundMark x1="54694" y1="39349" x2="61354" y2="44375"/>
                        <a14:foregroundMark x1="41157" y1="36779" x2="49454" y2="40320"/>
                        <a14:foregroundMark x1="26965" y1="34495" x2="34716" y2="38664"/>
                        <a14:foregroundMark x1="16812" y1="41690" x2="37336" y2="54255"/>
                        <a14:foregroundMark x1="17140" y1="46830" x2="39410" y2="58766"/>
                        <a14:foregroundMark x1="37555" y1="49001" x2="81659" y2="61965"/>
                        <a14:foregroundMark x1="91376" y1="51171" x2="62664" y2="56996"/>
                        <a14:foregroundMark x1="91921" y1="56139" x2="71507" y2="57110"/>
                        <a14:foregroundMark x1="21288" y1="56996" x2="64956" y2="56996"/>
                        <a14:foregroundMark x1="21943" y1="58195" x2="71943" y2="58481"/>
                        <a14:foregroundMark x1="79258" y1="58024" x2="88865" y2="58024"/>
                        <a14:foregroundMark x1="71179" y1="4797" x2="64738" y2="20674"/>
                        <a14:foregroundMark x1="66594" y1="15648" x2="83624" y2="33409"/>
                        <a14:foregroundMark x1="82424" y1="31354" x2="96288" y2="38435"/>
                        <a14:foregroundMark x1="72052" y1="4397" x2="73581" y2="18047"/>
                        <a14:foregroundMark x1="77183" y1="15762" x2="76638" y2="18789"/>
                        <a14:foregroundMark x1="75437" y1="18104" x2="80022" y2="19417"/>
                        <a14:backgroundMark x1="82860" y1="15534" x2="89083" y2="29298"/>
                        <a14:backgroundMark x1="764" y1="53569" x2="14192" y2="52370"/>
                        <a14:backgroundMark x1="84716" y1="21302" x2="84389" y2="23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42199"/>
          <a:stretch/>
        </p:blipFill>
        <p:spPr>
          <a:xfrm>
            <a:off x="3371056" y="3078234"/>
            <a:ext cx="3400506" cy="3757248"/>
          </a:xfrm>
          <a:prstGeom prst="rect">
            <a:avLst/>
          </a:prstGeom>
        </p:spPr>
      </p:pic>
      <p:pic>
        <p:nvPicPr>
          <p:cNvPr id="6146" name="Picture 2" descr="Cartoon Sad Boy Royalty Free Cliparts, Vectors, And Stock Illustration.  Image 37538595.">
            <a:extLst>
              <a:ext uri="{FF2B5EF4-FFF2-40B4-BE49-F238E27FC236}">
                <a16:creationId xmlns:a16="http://schemas.microsoft.com/office/drawing/2014/main" id="{624681F4-ADD5-4E95-8305-9214BB81B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0462" l="3308" r="100000">
                        <a14:foregroundMark x1="46858" y1="28077" x2="46858" y2="36692"/>
                        <a14:foregroundMark x1="50496" y1="72308" x2="52481" y2="78846"/>
                        <a14:foregroundMark x1="42117" y1="68923" x2="40132" y2="77154"/>
                        <a14:foregroundMark x1="58214" y1="73538" x2="60309" y2="80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303"/>
          <a:stretch/>
        </p:blipFill>
        <p:spPr bwMode="auto">
          <a:xfrm flipH="1">
            <a:off x="1520686" y="3607318"/>
            <a:ext cx="2295939" cy="322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D38D08E1-0C2F-444E-9034-AADB4A3F1A3B}"/>
              </a:ext>
            </a:extLst>
          </p:cNvPr>
          <p:cNvSpPr/>
          <p:nvPr/>
        </p:nvSpPr>
        <p:spPr>
          <a:xfrm>
            <a:off x="984140" y="0"/>
            <a:ext cx="4551956" cy="3254059"/>
          </a:xfrm>
          <a:prstGeom prst="cloudCallout">
            <a:avLst>
              <a:gd name="adj1" fmla="val 15401"/>
              <a:gd name="adj2" fmla="val 7954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noFill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79D8D0-64C6-452A-93C0-D6C9822958EC}"/>
              </a:ext>
            </a:extLst>
          </p:cNvPr>
          <p:cNvGrpSpPr/>
          <p:nvPr/>
        </p:nvGrpSpPr>
        <p:grpSpPr>
          <a:xfrm>
            <a:off x="179604" y="452288"/>
            <a:ext cx="1604630" cy="859676"/>
            <a:chOff x="828814" y="156591"/>
            <a:chExt cx="1818047" cy="828788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6DA6D4F-C9A9-4FAB-BEE6-8C0E85350A2A}"/>
                </a:ext>
              </a:extLst>
            </p:cNvPr>
            <p:cNvCxnSpPr>
              <a:cxnSpLocks/>
            </p:cNvCxnSpPr>
            <p:nvPr/>
          </p:nvCxnSpPr>
          <p:spPr>
            <a:xfrm>
              <a:off x="890319" y="820468"/>
              <a:ext cx="1692585" cy="16491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890F03-B4A0-496B-B64E-104F06CC5424}"/>
                </a:ext>
              </a:extLst>
            </p:cNvPr>
            <p:cNvSpPr txBox="1"/>
            <p:nvPr/>
          </p:nvSpPr>
          <p:spPr>
            <a:xfrm rot="428648" flipH="1">
              <a:off x="828814" y="156591"/>
              <a:ext cx="18180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vi-VN" sz="1800" b="1" dirty="0" err="1">
                  <a:solidFill>
                    <a:srgbClr val="0070C0"/>
                  </a:solidFill>
                </a:rPr>
                <a:t>Bạn</a:t>
              </a:r>
              <a:r>
                <a:rPr lang="en-US" altLang="vi-VN" sz="1800" b="1" dirty="0">
                  <a:solidFill>
                    <a:srgbClr val="0070C0"/>
                  </a:solidFill>
                </a:rPr>
                <a:t> Mi-chi-a </a:t>
              </a:r>
              <a:r>
                <a:rPr lang="en-US" altLang="vi-VN" sz="1800" b="1" dirty="0" err="1">
                  <a:solidFill>
                    <a:srgbClr val="0070C0"/>
                  </a:solidFill>
                </a:rPr>
                <a:t>về</a:t>
              </a:r>
              <a:r>
                <a:rPr lang="en-US" altLang="vi-VN" sz="1800" b="1" dirty="0">
                  <a:solidFill>
                    <a:srgbClr val="0070C0"/>
                  </a:solidFill>
                </a:rPr>
                <a:t> </a:t>
              </a:r>
              <a:r>
                <a:rPr lang="en-US" altLang="vi-VN" sz="1800" b="1" dirty="0" err="1">
                  <a:solidFill>
                    <a:srgbClr val="0070C0"/>
                  </a:solidFill>
                </a:rPr>
                <a:t>sau</a:t>
              </a:r>
              <a:endParaRPr lang="en-US" altLang="vi-VN" sz="1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F7A500E-F564-4756-832F-9576015477E4}"/>
              </a:ext>
            </a:extLst>
          </p:cNvPr>
          <p:cNvGrpSpPr/>
          <p:nvPr/>
        </p:nvGrpSpPr>
        <p:grpSpPr>
          <a:xfrm>
            <a:off x="6391274" y="1827163"/>
            <a:ext cx="2675876" cy="1447800"/>
            <a:chOff x="6462396" y="1508818"/>
            <a:chExt cx="2675876" cy="1447800"/>
          </a:xfrm>
        </p:grpSpPr>
        <p:sp>
          <p:nvSpPr>
            <p:cNvPr id="16" name="AutoShape 28" descr="White marble">
              <a:extLst>
                <a:ext uri="{FF2B5EF4-FFF2-40B4-BE49-F238E27FC236}">
                  <a16:creationId xmlns:a16="http://schemas.microsoft.com/office/drawing/2014/main" id="{08063EC9-FBEA-4295-A09A-B7F4F661E0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2591" flipH="1">
              <a:off x="6462396" y="1508818"/>
              <a:ext cx="2675876" cy="1447800"/>
            </a:xfrm>
            <a:prstGeom prst="wedgeEllipseCallout">
              <a:avLst>
                <a:gd name="adj1" fmla="val 57450"/>
                <a:gd name="adj2" fmla="val 83234"/>
              </a:avLst>
            </a:prstGeom>
            <a:solidFill>
              <a:schemeClr val="bg1">
                <a:lumMod val="9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just">
                <a:defRPr/>
              </a:pPr>
              <a:endPara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2C7D025-ED79-425A-B047-38677B009478}"/>
                </a:ext>
              </a:extLst>
            </p:cNvPr>
            <p:cNvSpPr txBox="1"/>
            <p:nvPr/>
          </p:nvSpPr>
          <p:spPr>
            <a:xfrm rot="746561">
              <a:off x="6746509" y="1668919"/>
              <a:ext cx="228016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…con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Vich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-to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phút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thôi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22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28FE72F-0D4C-4DC6-BB80-D25C1CC5C2BA}"/>
              </a:ext>
            </a:extLst>
          </p:cNvPr>
          <p:cNvGrpSpPr/>
          <p:nvPr/>
        </p:nvGrpSpPr>
        <p:grpSpPr>
          <a:xfrm>
            <a:off x="1736672" y="162740"/>
            <a:ext cx="3295935" cy="2778649"/>
            <a:chOff x="326453" y="267994"/>
            <a:chExt cx="3295935" cy="2778649"/>
          </a:xfrm>
        </p:grpSpPr>
        <p:pic>
          <p:nvPicPr>
            <p:cNvPr id="2050" name="Picture 2" descr="cuộc thi trượt tuyết olympic Hình ảnh | Định dạng hình ảnh PSD 401445839|  vn.lovepik.com">
              <a:extLst>
                <a:ext uri="{FF2B5EF4-FFF2-40B4-BE49-F238E27FC236}">
                  <a16:creationId xmlns:a16="http://schemas.microsoft.com/office/drawing/2014/main" id="{B8232A2D-1281-4735-9AAF-FB035C3AC2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6628" l="1163" r="9895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5" t="8406" r="5362" b="7391"/>
            <a:stretch/>
          </p:blipFill>
          <p:spPr bwMode="auto">
            <a:xfrm rot="20994152">
              <a:off x="326453" y="267994"/>
              <a:ext cx="1781276" cy="2180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Cuộc Thi Trượt Tuyết Olympic Hình ảnh | Định dạng hình ảnh PSD 401445844|  vn.lovepik.com">
              <a:extLst>
                <a:ext uri="{FF2B5EF4-FFF2-40B4-BE49-F238E27FC236}">
                  <a16:creationId xmlns:a16="http://schemas.microsoft.com/office/drawing/2014/main" id="{882A3209-57AD-43C3-B50D-5E05452D3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000" b="93488" l="6047" r="90000">
                          <a14:backgroundMark x1="24535" y1="87442" x2="31395" y2="89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7277" y="651532"/>
              <a:ext cx="2395111" cy="2395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9474F6-8B79-445E-9297-57FF3E779D3F}"/>
              </a:ext>
            </a:extLst>
          </p:cNvPr>
          <p:cNvGrpSpPr/>
          <p:nvPr/>
        </p:nvGrpSpPr>
        <p:grpSpPr>
          <a:xfrm>
            <a:off x="5008577" y="484830"/>
            <a:ext cx="1808970" cy="1142199"/>
            <a:chOff x="5015496" y="148519"/>
            <a:chExt cx="1808970" cy="1142199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5922DB7-AC97-47CD-A3F4-0C6F04F657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5496" y="660768"/>
              <a:ext cx="1808970" cy="62995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E1FEDE-45DD-4D24-83D8-7EF7FC88B8CC}"/>
                </a:ext>
              </a:extLst>
            </p:cNvPr>
            <p:cNvSpPr txBox="1"/>
            <p:nvPr/>
          </p:nvSpPr>
          <p:spPr>
            <a:xfrm rot="20390799">
              <a:off x="5410965" y="148519"/>
              <a:ext cx="1314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vi-VN" sz="1800" b="1" dirty="0" err="1">
                  <a:solidFill>
                    <a:srgbClr val="FF0000"/>
                  </a:solidFill>
                </a:rPr>
                <a:t>Bạn</a:t>
              </a:r>
              <a:r>
                <a:rPr lang="en-US" altLang="vi-VN" sz="1800" b="1" dirty="0">
                  <a:solidFill>
                    <a:srgbClr val="FF0000"/>
                  </a:solidFill>
                </a:rPr>
                <a:t> </a:t>
              </a:r>
              <a:r>
                <a:rPr lang="en-US" altLang="vi-VN" sz="1800" b="1" dirty="0" err="1">
                  <a:solidFill>
                    <a:srgbClr val="FF0000"/>
                  </a:solidFill>
                </a:rPr>
                <a:t>Vích</a:t>
              </a:r>
              <a:r>
                <a:rPr lang="en-US" altLang="vi-VN" sz="1800" b="1" dirty="0">
                  <a:solidFill>
                    <a:srgbClr val="FF0000"/>
                  </a:solidFill>
                </a:rPr>
                <a:t>-to </a:t>
              </a:r>
              <a:r>
                <a:rPr lang="en-US" altLang="vi-VN" sz="1800" b="1" dirty="0" err="1">
                  <a:solidFill>
                    <a:srgbClr val="FF0000"/>
                  </a:solidFill>
                </a:rPr>
                <a:t>về</a:t>
              </a:r>
              <a:r>
                <a:rPr lang="en-US" altLang="vi-VN" sz="1800" b="1" dirty="0">
                  <a:solidFill>
                    <a:srgbClr val="FF0000"/>
                  </a:solidFill>
                </a:rPr>
                <a:t> </a:t>
              </a:r>
              <a:r>
                <a:rPr lang="en-US" altLang="vi-VN" sz="1800" b="1" dirty="0" err="1">
                  <a:solidFill>
                    <a:srgbClr val="FF0000"/>
                  </a:solidFill>
                </a:rPr>
                <a:t>đầu</a:t>
              </a:r>
              <a:endParaRPr lang="en-US" altLang="vi-VN" sz="1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85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hòng Giáo Dục Và Đào Tạo quận Thanh Xuân">
            <a:extLst>
              <a:ext uri="{FF2B5EF4-FFF2-40B4-BE49-F238E27FC236}">
                <a16:creationId xmlns:a16="http://schemas.microsoft.com/office/drawing/2014/main" id="{D81FFB8F-367A-4DC6-BA93-5AD0E2EFF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78" l="0" r="100000">
                        <a14:backgroundMark x1="769" y1="40399" x2="1538" y2="57757"/>
                        <a14:backgroundMark x1="7692" y1="66359" x2="8462" y2="70200"/>
                        <a14:backgroundMark x1="26308" y1="49923" x2="22769" y2="58833"/>
                        <a14:backgroundMark x1="45385" y1="43164" x2="46462" y2="59293"/>
                        <a14:backgroundMark x1="70615" y1="38249" x2="71077" y2="52074"/>
                        <a14:backgroundMark x1="86923" y1="56068" x2="88000" y2="56528"/>
                        <a14:backgroundMark x1="84462" y1="69124" x2="84615" y2="73272"/>
                        <a14:backgroundMark x1="75077" y1="64516" x2="73846" y2="640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598" r="1432" b="8806"/>
          <a:stretch/>
        </p:blipFill>
        <p:spPr bwMode="auto">
          <a:xfrm>
            <a:off x="2082246" y="4174435"/>
            <a:ext cx="5138531" cy="277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1C87D9-B4A0-4753-B1A3-7DB164CC14DB}"/>
              </a:ext>
            </a:extLst>
          </p:cNvPr>
          <p:cNvSpPr txBox="1"/>
          <p:nvPr/>
        </p:nvSpPr>
        <p:spPr>
          <a:xfrm>
            <a:off x="834887" y="228599"/>
            <a:ext cx="7553739" cy="851654"/>
          </a:xfrm>
          <a:prstGeom prst="ribbon">
            <a:avLst>
              <a:gd name="adj1" fmla="val 17296"/>
              <a:gd name="adj2" fmla="val 6698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8" descr="White marble">
            <a:extLst>
              <a:ext uri="{FF2B5EF4-FFF2-40B4-BE49-F238E27FC236}">
                <a16:creationId xmlns:a16="http://schemas.microsoft.com/office/drawing/2014/main" id="{5C40CCAF-CA61-4993-BEA9-22C6875CA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09" y="1353930"/>
            <a:ext cx="855759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1. Mi-chi-a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thói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quen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giờ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5" name="Text Box 11" descr="White marble">
            <a:extLst>
              <a:ext uri="{FF2B5EF4-FFF2-40B4-BE49-F238E27FC236}">
                <a16:creationId xmlns:a16="http://schemas.microsoft.com/office/drawing/2014/main" id="{35B4569D-12AA-493F-A51F-947EDF1C2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440" y="1899258"/>
            <a:ext cx="843030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xảy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ra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Mi-chi-a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trượt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tuyết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" name="Text Box 13" descr="White marble">
            <a:extLst>
              <a:ext uri="{FF2B5EF4-FFF2-40B4-BE49-F238E27FC236}">
                <a16:creationId xmlns:a16="http://schemas.microsoft.com/office/drawing/2014/main" id="{ECC5F8E8-965E-478D-92EF-F24062581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630" y="2810788"/>
            <a:ext cx="818225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3. Sau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Mi-chi-a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ra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" name="Text Box 13" descr="White marble">
            <a:extLst>
              <a:ext uri="{FF2B5EF4-FFF2-40B4-BE49-F238E27FC236}">
                <a16:creationId xmlns:a16="http://schemas.microsoft.com/office/drawing/2014/main" id="{4C340B99-D50C-49D8-9D12-8F8658182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440" y="3329901"/>
            <a:ext cx="818225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4.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Mi-chi-a,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rút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ra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9771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 descr="White marble">
            <a:extLst>
              <a:ext uri="{FF2B5EF4-FFF2-40B4-BE49-F238E27FC236}">
                <a16:creationId xmlns:a16="http://schemas.microsoft.com/office/drawing/2014/main" id="{F507456C-56D8-49DC-9731-065428C32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319" y="1984126"/>
            <a:ext cx="705716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1. Mi-chi-a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thường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chậm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trễ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	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Text Box 12" descr="White marble">
            <a:extLst>
              <a:ext uri="{FF2B5EF4-FFF2-40B4-BE49-F238E27FC236}">
                <a16:creationId xmlns:a16="http://schemas.microsoft.com/office/drawing/2014/main" id="{258D0A3D-0C42-417E-9FC2-C23B0701E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318" y="3050926"/>
            <a:ext cx="67628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2. Mi-chi-a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thua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trượt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	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tuyết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" name="Text Box 14" descr="White marble">
            <a:extLst>
              <a:ext uri="{FF2B5EF4-FFF2-40B4-BE49-F238E27FC236}">
                <a16:creationId xmlns:a16="http://schemas.microsoft.com/office/drawing/2014/main" id="{F6286B19-57E3-47B1-939A-3234DC8FC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504" y="4128144"/>
            <a:ext cx="67628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vi-VN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Sau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, Mi-chi-a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rằng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: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vi-VN" sz="32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phút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cũng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vi-VN" sz="3200" b="1" i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vi-VN" sz="3200" b="1" i="1" dirty="0">
                <a:solidFill>
                  <a:srgbClr val="FF3300"/>
                </a:solidFill>
                <a:latin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35163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52BBB-970C-4852-98DA-04ED7824AF7F}"/>
              </a:ext>
            </a:extLst>
          </p:cNvPr>
          <p:cNvSpPr txBox="1"/>
          <p:nvPr/>
        </p:nvSpPr>
        <p:spPr>
          <a:xfrm>
            <a:off x="1818861" y="1445999"/>
            <a:ext cx="5257800" cy="3460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 algn="ctr">
              <a:lnSpc>
                <a:spcPct val="114000"/>
              </a:lnSpc>
            </a:pP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Thời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giờ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là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thứ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quý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nhất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,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vì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khi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nó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đã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trôi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qua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thì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không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bao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giờ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trở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lại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được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. Do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đó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,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chúng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ta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cần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phải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biết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sử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dụng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thời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giờ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vào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những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việc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có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ích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một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cách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hiệu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 </a:t>
            </a:r>
            <a:r>
              <a:rPr lang="en-US" altLang="zh-CN" sz="3200" dirty="0" err="1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quả</a:t>
            </a:r>
            <a:r>
              <a:rPr lang="en-US" altLang="zh-CN" sz="3200" dirty="0">
                <a:ln>
                  <a:solidFill>
                    <a:schemeClr val="tx1"/>
                  </a:solidFill>
                </a:ln>
                <a:latin typeface="HP001 5 hàng" panose="020B06030503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570219-1911-4A21-AD95-C3BEFDB9AA0F}"/>
              </a:ext>
            </a:extLst>
          </p:cNvPr>
          <p:cNvSpPr txBox="1"/>
          <p:nvPr/>
        </p:nvSpPr>
        <p:spPr>
          <a:xfrm>
            <a:off x="3164262" y="738113"/>
            <a:ext cx="2815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Ghi</a:t>
            </a:r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nhớ</a:t>
            </a:r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  <a:endParaRPr lang="vi-VN" sz="40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709FB3-B585-48A8-9C82-D38A81A97192}"/>
              </a:ext>
            </a:extLst>
          </p:cNvPr>
          <p:cNvSpPr txBox="1"/>
          <p:nvPr/>
        </p:nvSpPr>
        <p:spPr>
          <a:xfrm>
            <a:off x="3802565" y="5181168"/>
            <a:ext cx="4304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-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Thời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gian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là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vàng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bạc</a:t>
            </a:r>
            <a:r>
              <a:rPr lang="en-US" sz="24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 hàng" panose="020B0603050302020204" pitchFamily="34" charset="0"/>
              </a:rPr>
              <a:t> -</a:t>
            </a:r>
            <a:endParaRPr lang="vi-VN" sz="2400" b="1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1390</TotalTime>
  <Words>1287</Words>
  <Application>Microsoft Office PowerPoint</Application>
  <PresentationFormat>On-screen Show (4:3)</PresentationFormat>
  <Paragraphs>96</Paragraphs>
  <Slides>30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HP001 4 hàng</vt:lpstr>
      <vt:lpstr>HP001 5 hàng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Mai</dc:creator>
  <cp:lastModifiedBy>phuonganhnguyen7040@gmail.com</cp:lastModifiedBy>
  <cp:revision>38</cp:revision>
  <dcterms:created xsi:type="dcterms:W3CDTF">2020-10-13T03:16:56Z</dcterms:created>
  <dcterms:modified xsi:type="dcterms:W3CDTF">2023-07-24T10:21:12Z</dcterms:modified>
</cp:coreProperties>
</file>