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73" r:id="rId2"/>
    <p:sldId id="258" r:id="rId3"/>
    <p:sldId id="259" r:id="rId4"/>
    <p:sldId id="277" r:id="rId5"/>
    <p:sldId id="314" r:id="rId6"/>
    <p:sldId id="285" r:id="rId7"/>
    <p:sldId id="283" r:id="rId8"/>
    <p:sldId id="265" r:id="rId9"/>
    <p:sldId id="268" r:id="rId10"/>
    <p:sldId id="263" r:id="rId11"/>
    <p:sldId id="286" r:id="rId12"/>
    <p:sldId id="274" r:id="rId13"/>
    <p:sldId id="299" r:id="rId14"/>
    <p:sldId id="284" r:id="rId15"/>
    <p:sldId id="269" r:id="rId16"/>
    <p:sldId id="301" r:id="rId17"/>
    <p:sldId id="270" r:id="rId18"/>
    <p:sldId id="271" r:id="rId19"/>
    <p:sldId id="272" r:id="rId20"/>
    <p:sldId id="302" r:id="rId21"/>
    <p:sldId id="303" r:id="rId22"/>
    <p:sldId id="262" r:id="rId23"/>
    <p:sldId id="282" r:id="rId24"/>
    <p:sldId id="287" r:id="rId25"/>
    <p:sldId id="278" r:id="rId26"/>
    <p:sldId id="289" r:id="rId27"/>
    <p:sldId id="261" r:id="rId28"/>
    <p:sldId id="280" r:id="rId29"/>
    <p:sldId id="304" r:id="rId30"/>
    <p:sldId id="305" r:id="rId31"/>
    <p:sldId id="306" r:id="rId32"/>
    <p:sldId id="281" r:id="rId33"/>
    <p:sldId id="307" r:id="rId34"/>
    <p:sldId id="308" r:id="rId35"/>
    <p:sldId id="309" r:id="rId36"/>
    <p:sldId id="310" r:id="rId37"/>
    <p:sldId id="311" r:id="rId38"/>
    <p:sldId id="312" r:id="rId39"/>
    <p:sldId id="288" r:id="rId40"/>
    <p:sldId id="313" r:id="rId41"/>
  </p:sldIdLst>
  <p:sldSz cx="12192000" cy="6858000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C984D-C7C7-408A-8907-67E8C21E4CB4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E2426-750F-4016-A1D4-A6822466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29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6DCCA9-15D1-4D45-BAEA-DD029C13C87D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862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6DCCA9-15D1-4D45-BAEA-DD029C13C87D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8628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6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1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88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5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5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77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4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1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70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1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1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B6799-C535-436A-BD3B-32676579F7F2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045D-4254-4CBE-9683-8266E680F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3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2.wav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microsoft.com/office/2007/relationships/hdphoto" Target="../media/hdphoto1.wdp"/><Relationship Id="rId10" Type="http://schemas.openxmlformats.org/officeDocument/2006/relationships/image" Target="../media/image15.jpeg"/><Relationship Id="rId4" Type="http://schemas.openxmlformats.org/officeDocument/2006/relationships/image" Target="../media/image6.png"/><Relationship Id="rId9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slide" Target="slide34.xml"/><Relationship Id="rId18" Type="http://schemas.openxmlformats.org/officeDocument/2006/relationships/image" Target="../media/image35.png"/><Relationship Id="rId26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37.png"/><Relationship Id="rId34" Type="http://schemas.openxmlformats.org/officeDocument/2006/relationships/image" Target="../media/image46.gif"/><Relationship Id="rId7" Type="http://schemas.openxmlformats.org/officeDocument/2006/relationships/slide" Target="slide32.xml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5" Type="http://schemas.openxmlformats.org/officeDocument/2006/relationships/slide" Target="slide38.xml"/><Relationship Id="rId33" Type="http://schemas.openxmlformats.org/officeDocument/2006/relationships/image" Target="../media/image45.png"/><Relationship Id="rId2" Type="http://schemas.openxmlformats.org/officeDocument/2006/relationships/image" Target="../media/image24.jpeg"/><Relationship Id="rId16" Type="http://schemas.openxmlformats.org/officeDocument/2006/relationships/slide" Target="slide35.xml"/><Relationship Id="rId20" Type="http://schemas.openxmlformats.org/officeDocument/2006/relationships/image" Target="../media/image36.pn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24" Type="http://schemas.openxmlformats.org/officeDocument/2006/relationships/image" Target="../media/image39.png"/><Relationship Id="rId32" Type="http://schemas.openxmlformats.org/officeDocument/2006/relationships/image" Target="../media/image44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23" Type="http://schemas.openxmlformats.org/officeDocument/2006/relationships/image" Target="../media/image38.png"/><Relationship Id="rId28" Type="http://schemas.openxmlformats.org/officeDocument/2006/relationships/slide" Target="slide39.xml"/><Relationship Id="rId10" Type="http://schemas.openxmlformats.org/officeDocument/2006/relationships/slide" Target="slide33.xml"/><Relationship Id="rId19" Type="http://schemas.openxmlformats.org/officeDocument/2006/relationships/slide" Target="slide36.xml"/><Relationship Id="rId31" Type="http://schemas.openxmlformats.org/officeDocument/2006/relationships/slide" Target="slide40.xml"/><Relationship Id="rId4" Type="http://schemas.openxmlformats.org/officeDocument/2006/relationships/slide" Target="slide31.xml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slide" Target="slide37.xml"/><Relationship Id="rId27" Type="http://schemas.openxmlformats.org/officeDocument/2006/relationships/image" Target="../media/image41.png"/><Relationship Id="rId30" Type="http://schemas.openxmlformats.org/officeDocument/2006/relationships/image" Target="../media/image43.png"/><Relationship Id="rId8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gif"/><Relationship Id="rId3" Type="http://schemas.openxmlformats.org/officeDocument/2006/relationships/audio" Target="../media/audio4.wav"/><Relationship Id="rId7" Type="http://schemas.openxmlformats.org/officeDocument/2006/relationships/image" Target="../media/image48.gif"/><Relationship Id="rId12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51.gif"/><Relationship Id="rId5" Type="http://schemas.openxmlformats.org/officeDocument/2006/relationships/image" Target="../media/image26.png"/><Relationship Id="rId15" Type="http://schemas.openxmlformats.org/officeDocument/2006/relationships/image" Target="../media/image55.gif"/><Relationship Id="rId10" Type="http://schemas.openxmlformats.org/officeDocument/2006/relationships/image" Target="../media/image50.gif"/><Relationship Id="rId4" Type="http://schemas.openxmlformats.org/officeDocument/2006/relationships/image" Target="../media/image47.jpeg"/><Relationship Id="rId9" Type="http://schemas.openxmlformats.org/officeDocument/2006/relationships/slide" Target="slide30.xml"/><Relationship Id="rId14" Type="http://schemas.openxmlformats.org/officeDocument/2006/relationships/image" Target="../media/image54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gif"/><Relationship Id="rId3" Type="http://schemas.openxmlformats.org/officeDocument/2006/relationships/audio" Target="../media/audio4.wav"/><Relationship Id="rId7" Type="http://schemas.openxmlformats.org/officeDocument/2006/relationships/image" Target="../media/image29.png"/><Relationship Id="rId12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51.gif"/><Relationship Id="rId5" Type="http://schemas.openxmlformats.org/officeDocument/2006/relationships/image" Target="../media/image48.gif"/><Relationship Id="rId15" Type="http://schemas.openxmlformats.org/officeDocument/2006/relationships/image" Target="../media/image55.gif"/><Relationship Id="rId10" Type="http://schemas.openxmlformats.org/officeDocument/2006/relationships/image" Target="../media/image50.gif"/><Relationship Id="rId4" Type="http://schemas.openxmlformats.org/officeDocument/2006/relationships/image" Target="../media/image47.jpeg"/><Relationship Id="rId9" Type="http://schemas.openxmlformats.org/officeDocument/2006/relationships/slide" Target="slide30.xml"/><Relationship Id="rId14" Type="http://schemas.openxmlformats.org/officeDocument/2006/relationships/image" Target="../media/image54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gif"/><Relationship Id="rId3" Type="http://schemas.openxmlformats.org/officeDocument/2006/relationships/audio" Target="../media/audio4.wav"/><Relationship Id="rId7" Type="http://schemas.openxmlformats.org/officeDocument/2006/relationships/image" Target="../media/image31.png"/><Relationship Id="rId12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51.gif"/><Relationship Id="rId5" Type="http://schemas.openxmlformats.org/officeDocument/2006/relationships/image" Target="../media/image48.gif"/><Relationship Id="rId15" Type="http://schemas.openxmlformats.org/officeDocument/2006/relationships/image" Target="../media/image55.gif"/><Relationship Id="rId10" Type="http://schemas.openxmlformats.org/officeDocument/2006/relationships/image" Target="../media/image50.gif"/><Relationship Id="rId4" Type="http://schemas.openxmlformats.org/officeDocument/2006/relationships/image" Target="../media/image47.jpeg"/><Relationship Id="rId9" Type="http://schemas.openxmlformats.org/officeDocument/2006/relationships/slide" Target="slide30.xml"/><Relationship Id="rId14" Type="http://schemas.openxmlformats.org/officeDocument/2006/relationships/image" Target="../media/image54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gif"/><Relationship Id="rId3" Type="http://schemas.openxmlformats.org/officeDocument/2006/relationships/audio" Target="../media/audio4.wav"/><Relationship Id="rId7" Type="http://schemas.openxmlformats.org/officeDocument/2006/relationships/image" Target="../media/image33.png"/><Relationship Id="rId12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51.gif"/><Relationship Id="rId5" Type="http://schemas.openxmlformats.org/officeDocument/2006/relationships/image" Target="../media/image48.gif"/><Relationship Id="rId15" Type="http://schemas.openxmlformats.org/officeDocument/2006/relationships/image" Target="../media/image55.gif"/><Relationship Id="rId10" Type="http://schemas.openxmlformats.org/officeDocument/2006/relationships/image" Target="../media/image50.gif"/><Relationship Id="rId4" Type="http://schemas.openxmlformats.org/officeDocument/2006/relationships/image" Target="../media/image47.jpeg"/><Relationship Id="rId9" Type="http://schemas.openxmlformats.org/officeDocument/2006/relationships/slide" Target="slide30.xml"/><Relationship Id="rId14" Type="http://schemas.openxmlformats.org/officeDocument/2006/relationships/image" Target="../media/image54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gif"/><Relationship Id="rId3" Type="http://schemas.openxmlformats.org/officeDocument/2006/relationships/audio" Target="../media/audio4.wav"/><Relationship Id="rId7" Type="http://schemas.openxmlformats.org/officeDocument/2006/relationships/image" Target="../media/image48.gif"/><Relationship Id="rId12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51.gif"/><Relationship Id="rId5" Type="http://schemas.openxmlformats.org/officeDocument/2006/relationships/image" Target="../media/image34.png"/><Relationship Id="rId15" Type="http://schemas.openxmlformats.org/officeDocument/2006/relationships/image" Target="../media/image55.gif"/><Relationship Id="rId10" Type="http://schemas.openxmlformats.org/officeDocument/2006/relationships/image" Target="../media/image50.gif"/><Relationship Id="rId4" Type="http://schemas.openxmlformats.org/officeDocument/2006/relationships/image" Target="../media/image47.jpeg"/><Relationship Id="rId9" Type="http://schemas.openxmlformats.org/officeDocument/2006/relationships/slide" Target="slide30.xml"/><Relationship Id="rId14" Type="http://schemas.openxmlformats.org/officeDocument/2006/relationships/image" Target="../media/image54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image" Target="../media/image55.gif"/><Relationship Id="rId3" Type="http://schemas.openxmlformats.org/officeDocument/2006/relationships/audio" Target="../media/audio4.wav"/><Relationship Id="rId7" Type="http://schemas.openxmlformats.org/officeDocument/2006/relationships/slide" Target="slide30.xml"/><Relationship Id="rId12" Type="http://schemas.openxmlformats.org/officeDocument/2006/relationships/image" Target="../media/image5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openxmlformats.org/officeDocument/2006/relationships/image" Target="../media/image53.gif"/><Relationship Id="rId5" Type="http://schemas.openxmlformats.org/officeDocument/2006/relationships/image" Target="../media/image48.gif"/><Relationship Id="rId15" Type="http://schemas.openxmlformats.org/officeDocument/2006/relationships/image" Target="../media/image37.png"/><Relationship Id="rId10" Type="http://schemas.openxmlformats.org/officeDocument/2006/relationships/image" Target="../media/image52.gif"/><Relationship Id="rId4" Type="http://schemas.openxmlformats.org/officeDocument/2006/relationships/image" Target="../media/image47.jpeg"/><Relationship Id="rId9" Type="http://schemas.openxmlformats.org/officeDocument/2006/relationships/image" Target="../media/image51.gif"/><Relationship Id="rId1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image" Target="../media/image55.gif"/><Relationship Id="rId3" Type="http://schemas.openxmlformats.org/officeDocument/2006/relationships/audio" Target="../media/audio4.wav"/><Relationship Id="rId7" Type="http://schemas.openxmlformats.org/officeDocument/2006/relationships/slide" Target="slide30.xml"/><Relationship Id="rId12" Type="http://schemas.openxmlformats.org/officeDocument/2006/relationships/image" Target="../media/image5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openxmlformats.org/officeDocument/2006/relationships/image" Target="../media/image53.gif"/><Relationship Id="rId5" Type="http://schemas.openxmlformats.org/officeDocument/2006/relationships/image" Target="../media/image48.gif"/><Relationship Id="rId15" Type="http://schemas.openxmlformats.org/officeDocument/2006/relationships/image" Target="../media/image39.png"/><Relationship Id="rId10" Type="http://schemas.openxmlformats.org/officeDocument/2006/relationships/image" Target="../media/image52.gif"/><Relationship Id="rId4" Type="http://schemas.openxmlformats.org/officeDocument/2006/relationships/image" Target="../media/image47.jpeg"/><Relationship Id="rId9" Type="http://schemas.openxmlformats.org/officeDocument/2006/relationships/image" Target="../media/image51.gif"/><Relationship Id="rId1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image" Target="../media/image55.gif"/><Relationship Id="rId3" Type="http://schemas.openxmlformats.org/officeDocument/2006/relationships/audio" Target="../media/audio4.wav"/><Relationship Id="rId7" Type="http://schemas.openxmlformats.org/officeDocument/2006/relationships/slide" Target="slide30.xml"/><Relationship Id="rId12" Type="http://schemas.openxmlformats.org/officeDocument/2006/relationships/image" Target="../media/image5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openxmlformats.org/officeDocument/2006/relationships/image" Target="../media/image53.gif"/><Relationship Id="rId5" Type="http://schemas.openxmlformats.org/officeDocument/2006/relationships/image" Target="../media/image48.gif"/><Relationship Id="rId15" Type="http://schemas.openxmlformats.org/officeDocument/2006/relationships/image" Target="../media/image41.png"/><Relationship Id="rId10" Type="http://schemas.openxmlformats.org/officeDocument/2006/relationships/image" Target="../media/image52.gif"/><Relationship Id="rId4" Type="http://schemas.openxmlformats.org/officeDocument/2006/relationships/image" Target="../media/image47.jpeg"/><Relationship Id="rId9" Type="http://schemas.openxmlformats.org/officeDocument/2006/relationships/image" Target="../media/image51.gif"/><Relationship Id="rId1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image" Target="../media/image55.gif"/><Relationship Id="rId3" Type="http://schemas.openxmlformats.org/officeDocument/2006/relationships/audio" Target="../media/audio4.wav"/><Relationship Id="rId7" Type="http://schemas.openxmlformats.org/officeDocument/2006/relationships/slide" Target="slide30.xml"/><Relationship Id="rId12" Type="http://schemas.openxmlformats.org/officeDocument/2006/relationships/image" Target="../media/image5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openxmlformats.org/officeDocument/2006/relationships/image" Target="../media/image53.gif"/><Relationship Id="rId5" Type="http://schemas.openxmlformats.org/officeDocument/2006/relationships/image" Target="../media/image48.gif"/><Relationship Id="rId15" Type="http://schemas.openxmlformats.org/officeDocument/2006/relationships/image" Target="../media/image43.png"/><Relationship Id="rId10" Type="http://schemas.openxmlformats.org/officeDocument/2006/relationships/image" Target="../media/image52.gif"/><Relationship Id="rId4" Type="http://schemas.openxmlformats.org/officeDocument/2006/relationships/image" Target="../media/image47.jpeg"/><Relationship Id="rId9" Type="http://schemas.openxmlformats.org/officeDocument/2006/relationships/image" Target="../media/image51.gif"/><Relationship Id="rId1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gif"/><Relationship Id="rId3" Type="http://schemas.openxmlformats.org/officeDocument/2006/relationships/audio" Target="../media/audio4.wav"/><Relationship Id="rId7" Type="http://schemas.openxmlformats.org/officeDocument/2006/relationships/image" Target="../media/image45.png"/><Relationship Id="rId12" Type="http://schemas.openxmlformats.org/officeDocument/2006/relationships/image" Target="../media/image5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51.gif"/><Relationship Id="rId5" Type="http://schemas.openxmlformats.org/officeDocument/2006/relationships/image" Target="../media/image48.gif"/><Relationship Id="rId15" Type="http://schemas.openxmlformats.org/officeDocument/2006/relationships/image" Target="../media/image55.gif"/><Relationship Id="rId10" Type="http://schemas.openxmlformats.org/officeDocument/2006/relationships/image" Target="../media/image50.gif"/><Relationship Id="rId4" Type="http://schemas.openxmlformats.org/officeDocument/2006/relationships/image" Target="../media/image47.jpeg"/><Relationship Id="rId9" Type="http://schemas.openxmlformats.org/officeDocument/2006/relationships/slide" Target="slide30.xml"/><Relationship Id="rId14" Type="http://schemas.openxmlformats.org/officeDocument/2006/relationships/image" Target="../media/image54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img3.tamtay.vn/files/photo2/2013/8/19/14/42642/5211c8b1_20cb609d_hinh-nen-dep-nhat-cho-may-tin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93" y="0"/>
            <a:ext cx="11662116" cy="6858000"/>
          </a:xfrm>
          <a:prstGeom prst="rect">
            <a:avLst/>
          </a:prstGeom>
          <a:noFill/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ADBBEB45-7254-4452-A9F8-CB20170E1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367" y="1612435"/>
            <a:ext cx="104596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33CC"/>
                </a:solidFill>
              </a:rPr>
              <a:t>KÍNH TRỌNG, BIẾT ƠN NGƯỜI LAO ĐỘNG</a:t>
            </a:r>
            <a:endParaRPr lang="en-US" sz="4000" b="1" dirty="0">
              <a:solidFill>
                <a:srgbClr val="0033CC"/>
              </a:solidFill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C7368B0-0AD6-4082-931F-8474C2739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833" y="692419"/>
            <a:ext cx="493797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C00000"/>
                </a:solidFill>
              </a:rPr>
              <a:t>ĐẠO ĐỨC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6689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hdd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4" y="71436"/>
            <a:ext cx="11208774" cy="678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1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87" y="204827"/>
            <a:ext cx="10957544" cy="641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55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Box 5"/>
          <p:cNvSpPr txBox="1">
            <a:spLocks noChangeArrowheads="1"/>
          </p:cNvSpPr>
          <p:nvPr/>
        </p:nvSpPr>
        <p:spPr bwMode="auto">
          <a:xfrm>
            <a:off x="770726" y="1040688"/>
            <a:ext cx="1174413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1004084" y="3554364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076112" y="308273"/>
            <a:ext cx="833651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NHỮNG NGƯỜI LAO ĐỘNG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856995"/>
              </p:ext>
            </p:extLst>
          </p:nvPr>
        </p:nvGraphicFramePr>
        <p:xfrm>
          <a:off x="999469" y="1645948"/>
          <a:ext cx="11028784" cy="5085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6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2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5184"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buFontTx/>
                        <a:buAutoNum type="alphaLcPeriod"/>
                      </a:pP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</a:t>
                      </a: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buFontTx/>
                        <a:buAutoNum type="alphaLcPeriod"/>
                      </a:pP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en-US" altLang="en-US" sz="2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 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lang="en-US" altLang="en-US" sz="2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 Ng</a:t>
                      </a:r>
                      <a:r>
                        <a:rPr lang="vi-VN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lái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ôm</a:t>
                      </a:r>
                      <a:endParaRPr lang="en-US" altLang="en-US" sz="2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đ. 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Giám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đốc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</a:t>
                      </a:r>
                      <a:endParaRPr lang="en-US" altLang="en-US" sz="2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altLang="en-US" sz="26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altLang="en-US" sz="2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g. 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đạp</a:t>
                      </a: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xích</a:t>
                      </a: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lô</a:t>
                      </a: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26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h.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defTabSz="914400" rtl="0" eaLnBrk="1" latinLnBrk="0" hangingPunct="1">
                        <a:lnSpc>
                          <a:spcPct val="150000"/>
                        </a:lnSpc>
                      </a:pP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defTabSz="914400" rtl="0" eaLnBrk="1" latinLnBrk="0" hangingPunct="1">
                        <a:lnSpc>
                          <a:spcPct val="150000"/>
                        </a:lnSpc>
                      </a:pP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defTabSz="914400" rtl="0" eaLnBrk="1" latinLnBrk="0" hangingPunct="1">
                        <a:lnSpc>
                          <a:spcPct val="150000"/>
                        </a:lnSpc>
                      </a:pP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14350" indent="-514350" algn="l" defTabSz="914400" rtl="0" eaLnBrk="1" latinLnBrk="0" hangingPunct="1">
                        <a:lnSpc>
                          <a:spcPct val="150000"/>
                        </a:lnSpc>
                        <a:buAutoNum type="alphaLcPeriod" startAt="13"/>
                      </a:pP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14350" indent="-51435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n.  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en-US" altLang="en-US" sz="26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altLang="en-US" sz="26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altLang="en-US" sz="26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14350" indent="-51435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26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o.</a:t>
                      </a:r>
                      <a:r>
                        <a:rPr lang="en-US" altLang="en-US" sz="26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en-US" sz="26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6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altLang="en-US" sz="26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6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6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6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thơ</a:t>
                      </a:r>
                      <a:endParaRPr lang="en-US" altLang="en-US" sz="26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Oval 11"/>
          <p:cNvSpPr>
            <a:spLocks noChangeArrowheads="1"/>
          </p:cNvSpPr>
          <p:nvPr/>
        </p:nvSpPr>
        <p:spPr bwMode="auto">
          <a:xfrm>
            <a:off x="1007194" y="2922992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028965" y="2291621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" name="Oval 11"/>
          <p:cNvSpPr>
            <a:spLocks noChangeArrowheads="1"/>
          </p:cNvSpPr>
          <p:nvPr/>
        </p:nvSpPr>
        <p:spPr bwMode="auto">
          <a:xfrm>
            <a:off x="994753" y="1622927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" name="Oval 11"/>
          <p:cNvSpPr>
            <a:spLocks noChangeArrowheads="1"/>
          </p:cNvSpPr>
          <p:nvPr/>
        </p:nvSpPr>
        <p:spPr bwMode="auto">
          <a:xfrm>
            <a:off x="6307284" y="1827397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" name="Oval 11"/>
          <p:cNvSpPr>
            <a:spLocks noChangeArrowheads="1"/>
          </p:cNvSpPr>
          <p:nvPr/>
        </p:nvSpPr>
        <p:spPr bwMode="auto">
          <a:xfrm>
            <a:off x="1041406" y="4089522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" name="Oval 11"/>
          <p:cNvSpPr>
            <a:spLocks noChangeArrowheads="1"/>
          </p:cNvSpPr>
          <p:nvPr/>
        </p:nvSpPr>
        <p:spPr bwMode="auto">
          <a:xfrm>
            <a:off x="1004083" y="4810389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" name="Oval 11"/>
          <p:cNvSpPr>
            <a:spLocks noChangeArrowheads="1"/>
          </p:cNvSpPr>
          <p:nvPr/>
        </p:nvSpPr>
        <p:spPr bwMode="auto">
          <a:xfrm>
            <a:off x="985421" y="545661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" name="Oval 11"/>
          <p:cNvSpPr>
            <a:spLocks noChangeArrowheads="1"/>
          </p:cNvSpPr>
          <p:nvPr/>
        </p:nvSpPr>
        <p:spPr bwMode="auto">
          <a:xfrm>
            <a:off x="6373401" y="4818214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6373410" y="2222499"/>
            <a:ext cx="36904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lnSpc>
                <a:spcPct val="150000"/>
              </a:lnSpc>
              <a:defRPr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18558" y="3541422"/>
            <a:ext cx="18389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l.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trộm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6371739" y="4154327"/>
            <a:ext cx="27446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  <p:sp>
        <p:nvSpPr>
          <p:cNvPr id="34" name="Oval 11"/>
          <p:cNvSpPr>
            <a:spLocks noChangeArrowheads="1"/>
          </p:cNvSpPr>
          <p:nvPr/>
        </p:nvSpPr>
        <p:spPr bwMode="auto">
          <a:xfrm>
            <a:off x="6364772" y="5437145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6390547" y="2829850"/>
            <a:ext cx="49936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lnSpc>
                <a:spcPct val="150000"/>
              </a:lnSpc>
              <a:defRPr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56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5" grpId="0"/>
      <p:bldP spid="35" grpId="1"/>
      <p:bldP spid="35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1415143"/>
            <a:ext cx="838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 người là người lao động: a, b, c, d, đ, e, g, h, n và o do họ đều lao động bằng sức khỏe, trí óc và công sức của mình.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Những người trong đáp án i, k, l và m là khôn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 phải là người lao động vì những người đó kiếm tiền dựa trên những hành động phạm pháp, ảnh hưởng đến an ninh trật tự xã hội...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D16CFBFC-B9DE-4E6B-8686-6E85E659C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086" y="0"/>
            <a:ext cx="1788914" cy="215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47916ECB-ADAE-417B-AEA5-085DA8320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9829800" y="4785091"/>
            <a:ext cx="2362200" cy="207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309F1D0D-3573-4C6D-B833-6F5F3B0F2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154071" y="132929"/>
            <a:ext cx="217085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9CA9407C-8158-445B-A473-728A5A03A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32929" y="4820071"/>
            <a:ext cx="217085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auernbar">
            <a:extLst>
              <a:ext uri="{FF2B5EF4-FFF2-40B4-BE49-F238E27FC236}">
                <a16:creationId xmlns:a16="http://schemas.microsoft.com/office/drawing/2014/main" id="{7B7A29AE-C650-4854-AD88-1F742034B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341" y="5472113"/>
            <a:ext cx="52959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1166315" y="365760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076112" y="308273"/>
            <a:ext cx="833651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VỀ NHỮNG NGƯỜI LAO ĐỘNG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094522"/>
              </p:ext>
            </p:extLst>
          </p:nvPr>
        </p:nvGraphicFramePr>
        <p:xfrm>
          <a:off x="1237051" y="1698169"/>
          <a:ext cx="11028784" cy="5085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4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5184"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buFontTx/>
                        <a:buAutoNum type="alphaLcPeriod"/>
                      </a:pP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</a:t>
                      </a: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buFontTx/>
                        <a:buAutoNum type="alphaLcPeriod"/>
                      </a:pP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en-US" alt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 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lang="en-US" alt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 Ng</a:t>
                      </a:r>
                      <a:r>
                        <a:rPr lang="vi-VN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lái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ôm</a:t>
                      </a:r>
                      <a:endParaRPr lang="en-US" alt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đ. 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Giám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đốc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</a:t>
                      </a:r>
                      <a:endParaRPr lang="en-US" alt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eaLnBrk="1" hangingPunct="1">
                        <a:lnSpc>
                          <a:spcPct val="150000"/>
                        </a:lnSpc>
                        <a:spcBef>
                          <a:spcPct val="50000"/>
                        </a:spcBef>
                      </a:pP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altLang="en-US" sz="28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altLang="en-US" sz="28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g. 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đạp</a:t>
                      </a: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xích</a:t>
                      </a: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lô</a:t>
                      </a:r>
                      <a:endParaRPr lang="en-US" altLang="en-US" sz="28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h. 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endParaRPr lang="en-US" altLang="en-US" sz="28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14350" indent="-51435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n.  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en-US" altLang="en-US" sz="28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altLang="en-US" sz="28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altLang="en-US" sz="28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endParaRPr lang="en-US" altLang="en-US" sz="28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14350" indent="-514350" algn="l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2800" b="1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o.</a:t>
                      </a:r>
                      <a:r>
                        <a:rPr lang="en-US" altLang="en-US" sz="28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en-US" sz="2800" b="1" kern="120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8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altLang="en-US" sz="28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altLang="en-US" sz="28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altLang="en-US" sz="2800" b="1" kern="1200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1" kern="1200" baseline="0" dirty="0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thơ</a:t>
                      </a:r>
                      <a:endParaRPr lang="en-US" altLang="en-US" sz="2800" b="1" kern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Oval 11"/>
          <p:cNvSpPr>
            <a:spLocks noChangeArrowheads="1"/>
          </p:cNvSpPr>
          <p:nvPr/>
        </p:nvSpPr>
        <p:spPr bwMode="auto">
          <a:xfrm>
            <a:off x="1169425" y="3026228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>
            <a:off x="1191196" y="2394857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" name="Oval 11"/>
          <p:cNvSpPr>
            <a:spLocks noChangeArrowheads="1"/>
          </p:cNvSpPr>
          <p:nvPr/>
        </p:nvSpPr>
        <p:spPr bwMode="auto">
          <a:xfrm>
            <a:off x="1156984" y="1726163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" name="Oval 11"/>
          <p:cNvSpPr>
            <a:spLocks noChangeArrowheads="1"/>
          </p:cNvSpPr>
          <p:nvPr/>
        </p:nvSpPr>
        <p:spPr bwMode="auto">
          <a:xfrm>
            <a:off x="6646495" y="1915885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" name="Oval 11"/>
          <p:cNvSpPr>
            <a:spLocks noChangeArrowheads="1"/>
          </p:cNvSpPr>
          <p:nvPr/>
        </p:nvSpPr>
        <p:spPr bwMode="auto">
          <a:xfrm>
            <a:off x="1203637" y="4310742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" name="Oval 11"/>
          <p:cNvSpPr>
            <a:spLocks noChangeArrowheads="1"/>
          </p:cNvSpPr>
          <p:nvPr/>
        </p:nvSpPr>
        <p:spPr bwMode="auto">
          <a:xfrm>
            <a:off x="1166314" y="5075853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" name="Oval 11"/>
          <p:cNvSpPr>
            <a:spLocks noChangeArrowheads="1"/>
          </p:cNvSpPr>
          <p:nvPr/>
        </p:nvSpPr>
        <p:spPr bwMode="auto">
          <a:xfrm>
            <a:off x="1147652" y="5766318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" name="Oval 11"/>
          <p:cNvSpPr>
            <a:spLocks noChangeArrowheads="1"/>
          </p:cNvSpPr>
          <p:nvPr/>
        </p:nvSpPr>
        <p:spPr bwMode="auto">
          <a:xfrm>
            <a:off x="6690038" y="2556588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" name="Oval 11"/>
          <p:cNvSpPr>
            <a:spLocks noChangeArrowheads="1"/>
          </p:cNvSpPr>
          <p:nvPr/>
        </p:nvSpPr>
        <p:spPr bwMode="auto">
          <a:xfrm>
            <a:off x="6711809" y="319418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2364328" y="1092909"/>
            <a:ext cx="55433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0565C078-CE3F-47A4-889C-F51F72C40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086" y="0"/>
            <a:ext cx="1788914" cy="215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10561F8D-3DE2-41B4-B7AB-95467A69F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9829800" y="4785091"/>
            <a:ext cx="2362200" cy="207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3CAAA8BB-D623-41C1-8C57-C7B48719B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154071" y="132929"/>
            <a:ext cx="217085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C7691215-891B-4760-9740-38781DED6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132929" y="4820071"/>
            <a:ext cx="217085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5" descr="Bauernbar">
            <a:extLst>
              <a:ext uri="{FF2B5EF4-FFF2-40B4-BE49-F238E27FC236}">
                <a16:creationId xmlns:a16="http://schemas.microsoft.com/office/drawing/2014/main" id="{103169F6-432E-4CAE-B689-24AA5834C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341" y="5472113"/>
            <a:ext cx="52959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569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99649" y="151359"/>
            <a:ext cx="913211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HIỂU VAI TRÒ CỦA NHỮNG NGƯỜI LAO ĐỘNG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9303" y="690219"/>
            <a:ext cx="10270642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tranh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4410" y="151359"/>
            <a:ext cx="1608786" cy="1140453"/>
            <a:chOff x="35169" y="2725725"/>
            <a:chExt cx="2590800" cy="1457331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11446"/>
            <a:stretch/>
          </p:blipFill>
          <p:spPr>
            <a:xfrm>
              <a:off x="35169" y="2725725"/>
              <a:ext cx="2590800" cy="145733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  <p:sp>
          <p:nvSpPr>
            <p:cNvPr id="8" name="Rectangle 7"/>
            <p:cNvSpPr/>
            <p:nvPr/>
          </p:nvSpPr>
          <p:spPr>
            <a:xfrm>
              <a:off x="723900" y="3657600"/>
              <a:ext cx="838200" cy="348846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76300" y="3810000"/>
              <a:ext cx="838200" cy="348846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 rot="8414932">
              <a:off x="611578" y="3641715"/>
              <a:ext cx="700028" cy="4975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/>
        </p:nvSpPr>
        <p:spPr>
          <a:xfrm>
            <a:off x="10665889" y="5414868"/>
            <a:ext cx="1143000" cy="1143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12" name="Oval 11"/>
          <p:cNvSpPr/>
          <p:nvPr/>
        </p:nvSpPr>
        <p:spPr>
          <a:xfrm>
            <a:off x="10797824" y="5543365"/>
            <a:ext cx="867881" cy="844158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951750" y="5407269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/>
              <a:t>3</a:t>
            </a:r>
            <a:endParaRPr lang="en-US" sz="3600" b="1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0912063" y="5388219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/>
              <a:t>2</a:t>
            </a:r>
            <a:endParaRPr lang="en-US" sz="3600" b="1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0973975" y="5419969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/>
              <a:t>1</a:t>
            </a:r>
            <a:endParaRPr lang="en-US" sz="3600" b="1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902371" y="5327977"/>
            <a:ext cx="9175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srgbClr val="CC0000"/>
                </a:solidFill>
              </a:rPr>
              <a:t>0</a:t>
            </a:r>
            <a:endParaRPr lang="en-US" sz="3600" b="1" dirty="0">
              <a:solidFill>
                <a:srgbClr val="CC000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0941317" y="5420310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/>
              <a:t>4</a:t>
            </a:r>
            <a:endParaRPr lang="en-US" sz="3600" b="1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0927147" y="5436108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/>
              <a:t>5</a:t>
            </a:r>
            <a:endParaRPr lang="en-US" sz="3600" b="1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941317" y="5385306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/>
              <a:t>6</a:t>
            </a:r>
            <a:endParaRPr lang="en-US" sz="3600" b="1" dirty="0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912633" y="5414334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/>
              <a:t>7</a:t>
            </a:r>
            <a:endParaRPr lang="en-US" sz="3600" b="1" dirty="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926803" y="5407080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/>
              <a:t>8</a:t>
            </a:r>
            <a:endParaRPr lang="en-US" sz="3600" b="1" dirty="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941317" y="5385306"/>
            <a:ext cx="94740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/>
              <a:t>9</a:t>
            </a:r>
            <a:endParaRPr lang="en-US" sz="3600" b="1" dirty="0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821919" y="5621109"/>
            <a:ext cx="9545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/>
              <a:t>10</a:t>
            </a:r>
            <a:endParaRPr lang="en-US" sz="3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702177" y="5494164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66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 </a:t>
            </a:r>
          </a:p>
          <a:p>
            <a:pPr algn="ctr"/>
            <a:r>
              <a:rPr lang="en-US" sz="2400" b="1" dirty="0" err="1">
                <a:solidFill>
                  <a:srgbClr val="66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phút</a:t>
            </a:r>
            <a:endParaRPr lang="en-US" sz="2400" b="1" dirty="0">
              <a:solidFill>
                <a:srgbClr val="66006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C849AB3-0DE7-4C52-B5CC-07E7453B81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284" y="2438400"/>
            <a:ext cx="3208337" cy="242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4204C40-A222-464D-BC91-69DBEBF53B6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14267" y="2438400"/>
            <a:ext cx="2972009" cy="242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23186B6-5C64-4ECF-AA38-16A83BBEF77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86275" y="2438400"/>
            <a:ext cx="2972009" cy="242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60BD627-A03F-4168-A658-9837BE95381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284" y="4509597"/>
            <a:ext cx="3208337" cy="233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FAB2B99-C945-42BA-A135-A86C9DE9FDF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74625" y="4509597"/>
            <a:ext cx="2950524" cy="233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14DD10A-BD62-4766-A255-855F18A7EAE6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25149" y="4508069"/>
            <a:ext cx="3048398" cy="2349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151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repeatCount="17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500"/>
                            </p:stCondLst>
                            <p:childTnLst>
                              <p:par>
                                <p:cTn id="30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1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1500"/>
                            </p:stCondLst>
                            <p:childTnLst>
                              <p:par>
                                <p:cTn id="3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2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2500"/>
                            </p:stCondLst>
                            <p:childTnLst>
                              <p:par>
                                <p:cTn id="46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4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4500"/>
                            </p:stCondLst>
                            <p:childTnLst>
                              <p:par>
                                <p:cTn id="62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5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5500"/>
                            </p:stCondLst>
                            <p:childTnLst>
                              <p:par>
                                <p:cTn id="70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6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6500"/>
                            </p:stCondLst>
                            <p:childTnLst>
                              <p:par>
                                <p:cTn id="7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7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77500"/>
                            </p:stCondLst>
                            <p:childTnLst>
                              <p:par>
                                <p:cTn id="86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8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78500"/>
                            </p:stCondLst>
                            <p:childTnLst>
                              <p:par>
                                <p:cTn id="94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90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79500"/>
                            </p:stCondLst>
                            <p:childTnLst>
                              <p:par>
                                <p:cTn id="102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0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oor_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7ecef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9649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9649"/>
            <a:ext cx="9144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2D4DA3-C028-4393-944B-DC7032C89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869075"/>
              </p:ext>
            </p:extLst>
          </p:nvPr>
        </p:nvGraphicFramePr>
        <p:xfrm>
          <a:off x="1524000" y="4088249"/>
          <a:ext cx="909955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6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630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nghiệp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309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Bác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sĩ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Khám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chữa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bệnh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mọi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ng</a:t>
                      </a:r>
                      <a:r>
                        <a:rPr lang="vi-VN" sz="3200" dirty="0">
                          <a:latin typeface="Times New Roman" pitchFamily="18" charset="0"/>
                          <a:cs typeface="Times New Roman" pitchFamily="18" charset="0"/>
                        </a:rPr>
                        <a:t>ười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7ecef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9144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DA84D29-9842-4F3D-BBEE-38DC9DE66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624719"/>
              </p:ext>
            </p:extLst>
          </p:nvPr>
        </p:nvGraphicFramePr>
        <p:xfrm>
          <a:off x="1524000" y="4038600"/>
          <a:ext cx="91440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201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nghiệp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738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Thợ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xây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Xây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nên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ngôi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nhà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tr</a:t>
                      </a:r>
                      <a:r>
                        <a:rPr lang="vi-VN" sz="3200" dirty="0">
                          <a:latin typeface="Times New Roman" pitchFamily="18" charset="0"/>
                          <a:cs typeface="Times New Roman" pitchFamily="18" charset="0"/>
                        </a:rPr>
                        <a:t>ường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viên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8E1EF05-39A8-4A3A-8AB9-9AD4982F43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21536"/>
              </p:ext>
            </p:extLst>
          </p:nvPr>
        </p:nvGraphicFramePr>
        <p:xfrm>
          <a:off x="1524000" y="4038600"/>
          <a:ext cx="91440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175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nghiệp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76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lái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máy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cẩu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Giúp con người vận chuyển hàng hóa một cách dễ dàng.</a:t>
                      </a:r>
                      <a:endParaRPr lang="en-US" sz="32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405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8AE20AD-392C-4618-907E-F4C3AF1F3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146808"/>
              </p:ext>
            </p:extLst>
          </p:nvPr>
        </p:nvGraphicFramePr>
        <p:xfrm>
          <a:off x="1524000" y="4057010"/>
          <a:ext cx="9099550" cy="2800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6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17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nghiệp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981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Ng</a:t>
                      </a:r>
                      <a:r>
                        <a:rPr lang="vi-VN" sz="3200" dirty="0">
                          <a:latin typeface="Times New Roman" pitchFamily="18" charset="0"/>
                          <a:cs typeface="Times New Roman" pitchFamily="18" charset="0"/>
                        </a:rPr>
                        <a:t>ư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Đánh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bắt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thủy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hải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cung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cấp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vi-VN" sz="3200" dirty="0">
                          <a:latin typeface="Times New Roman" pitchFamily="18" charset="0"/>
                          <a:cs typeface="Times New Roman" pitchFamily="18" charset="0"/>
                        </a:rPr>
                        <a:t>ă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n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con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ng</a:t>
                      </a:r>
                      <a:r>
                        <a:rPr lang="vi-VN" sz="3200" dirty="0">
                          <a:latin typeface="Times New Roman" pitchFamily="18" charset="0"/>
                          <a:cs typeface="Times New Roman" pitchFamily="18" charset="0"/>
                        </a:rPr>
                        <a:t>ười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háu Yêu Cô Chú Công Nhân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4098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748" y="182241"/>
            <a:ext cx="11701998" cy="6576826"/>
          </a:xfrm>
        </p:spPr>
      </p:pic>
    </p:spTree>
    <p:extLst>
      <p:ext uri="{BB962C8B-B14F-4D97-AF65-F5344CB8AC3E}">
        <p14:creationId xmlns:p14="http://schemas.microsoft.com/office/powerpoint/2010/main" val="146011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A3084AB-5576-4A72-9079-B47B42A7E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079345"/>
              </p:ext>
            </p:extLst>
          </p:nvPr>
        </p:nvGraphicFramePr>
        <p:xfrm>
          <a:off x="1546225" y="4038600"/>
          <a:ext cx="909955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6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288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nghiệp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65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Kĩ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s</a:t>
                      </a:r>
                      <a:r>
                        <a:rPr lang="vi-VN" sz="3200" dirty="0">
                          <a:latin typeface="Times New Roman" pitchFamily="18" charset="0"/>
                          <a:cs typeface="Times New Roman" pitchFamily="18" charset="0"/>
                        </a:rPr>
                        <a:t>ư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Tạo nên các phần mềm cho con người sử dụng và sửa chữa máy tính hỏng nhằm phục vụ cho mọi người.</a:t>
                      </a:r>
                      <a:endParaRPr lang="en-US" sz="3200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472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F37F76A-7CD9-482D-8CFF-DCFFDA96B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469968"/>
              </p:ext>
            </p:extLst>
          </p:nvPr>
        </p:nvGraphicFramePr>
        <p:xfrm>
          <a:off x="1524000" y="4724428"/>
          <a:ext cx="9099550" cy="2133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6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10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Nghề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nghiệp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734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Nông</a:t>
                      </a:r>
                      <a:r>
                        <a:rPr lang="en-US" sz="3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Tạo nên lúa gạo, là lương thực, thực phẩm chính cho con người.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156892" y="1750224"/>
            <a:ext cx="11551298" cy="481952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a.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Chào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hỏi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lễ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phép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b.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Nói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trống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không</a:t>
            </a:r>
            <a:endParaRPr lang="en-US" sz="26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c.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Giữ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gìn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sách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vở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đồ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dùng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đồ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chơi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d.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Dùng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hai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tay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đưa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hoặc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nhận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đồ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vật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đ.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Học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tập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gương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những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người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e.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Quý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trọng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sản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phẩm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	 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g.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Giúp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đỡ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người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những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việc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phù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hợp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với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khả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năng</a:t>
            </a:r>
            <a:endParaRPr lang="en-US" sz="26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h.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Chế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giễu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coi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thường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những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người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nghèo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18961" y="162597"/>
            <a:ext cx="3588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 TỎ THÁI ĐỘ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048643" y="232802"/>
            <a:ext cx="858078" cy="881088"/>
            <a:chOff x="701046" y="1387866"/>
            <a:chExt cx="1219201" cy="1160115"/>
          </a:xfrm>
        </p:grpSpPr>
        <p:pic>
          <p:nvPicPr>
            <p:cNvPr id="27" name="Picture 31" descr="HÃ¬nh áº£nh cÃ³ liÃªn quan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9" r="18201" b="19036"/>
            <a:stretch/>
          </p:blipFill>
          <p:spPr bwMode="auto">
            <a:xfrm>
              <a:off x="701046" y="1387866"/>
              <a:ext cx="1219201" cy="112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 27"/>
            <p:cNvSpPr/>
            <p:nvPr/>
          </p:nvSpPr>
          <p:spPr>
            <a:xfrm>
              <a:off x="861706" y="2199135"/>
              <a:ext cx="838200" cy="348846"/>
            </a:xfrm>
            <a:prstGeom prst="rect">
              <a:avLst/>
            </a:prstGeom>
            <a:solidFill>
              <a:srgbClr val="FFFF66"/>
            </a:solidFill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636589" y="729350"/>
            <a:ext cx="865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/>
              <a:t>Những</a:t>
            </a:r>
            <a:r>
              <a:rPr lang="en-US" sz="2800" b="1" i="1" dirty="0"/>
              <a:t> </a:t>
            </a:r>
            <a:r>
              <a:rPr lang="en-US" sz="2800" b="1" i="1" dirty="0" err="1"/>
              <a:t>hành</a:t>
            </a:r>
            <a:r>
              <a:rPr lang="en-US" sz="2800" b="1" i="1" dirty="0"/>
              <a:t> </a:t>
            </a:r>
            <a:r>
              <a:rPr lang="en-US" sz="2800" b="1" i="1" dirty="0" err="1"/>
              <a:t>động</a:t>
            </a:r>
            <a:r>
              <a:rPr lang="en-US" sz="2800" b="1" i="1" dirty="0"/>
              <a:t>, </a:t>
            </a:r>
            <a:r>
              <a:rPr lang="en-US" sz="2800" b="1" i="1" dirty="0" err="1"/>
              <a:t>việc</a:t>
            </a:r>
            <a:r>
              <a:rPr lang="en-US" sz="2800" b="1" i="1" dirty="0"/>
              <a:t> </a:t>
            </a:r>
            <a:r>
              <a:rPr lang="en-US" sz="2800" b="1" i="1" dirty="0" err="1"/>
              <a:t>làm</a:t>
            </a:r>
            <a:r>
              <a:rPr lang="en-US" sz="2800" b="1" i="1" dirty="0"/>
              <a:t> </a:t>
            </a:r>
            <a:r>
              <a:rPr lang="en-US" sz="2800" b="1" i="1" dirty="0" err="1"/>
              <a:t>nào</a:t>
            </a:r>
            <a:r>
              <a:rPr lang="en-US" sz="2800" b="1" i="1" dirty="0"/>
              <a:t> </a:t>
            </a:r>
            <a:r>
              <a:rPr lang="en-US" sz="2800" b="1" i="1" dirty="0" err="1"/>
              <a:t>dưới</a:t>
            </a:r>
            <a:r>
              <a:rPr lang="en-US" sz="2800" b="1" i="1" dirty="0"/>
              <a:t> </a:t>
            </a:r>
            <a:r>
              <a:rPr lang="en-US" sz="2800" b="1" i="1" dirty="0" err="1"/>
              <a:t>đây</a:t>
            </a:r>
            <a:r>
              <a:rPr lang="en-US" sz="2800" b="1" i="1" dirty="0"/>
              <a:t> </a:t>
            </a:r>
            <a:r>
              <a:rPr lang="en-US" sz="2800" b="1" i="1" dirty="0" err="1"/>
              <a:t>thể</a:t>
            </a:r>
            <a:r>
              <a:rPr lang="en-US" sz="2800" b="1" i="1" dirty="0"/>
              <a:t> </a:t>
            </a:r>
            <a:r>
              <a:rPr lang="en-US" sz="2800" b="1" i="1" dirty="0" err="1"/>
              <a:t>hiện</a:t>
            </a:r>
            <a:r>
              <a:rPr lang="en-US" sz="2800" b="1" i="1" dirty="0"/>
              <a:t> </a:t>
            </a:r>
            <a:r>
              <a:rPr lang="en-US" sz="2800" b="1" i="1" dirty="0" err="1"/>
              <a:t>sự</a:t>
            </a:r>
            <a:r>
              <a:rPr lang="en-US" sz="2800" b="1" i="1" dirty="0"/>
              <a:t> </a:t>
            </a:r>
            <a:r>
              <a:rPr lang="en-US" sz="2800" b="1" i="1" dirty="0" err="1"/>
              <a:t>kính</a:t>
            </a:r>
            <a:r>
              <a:rPr lang="en-US" sz="2800" b="1" i="1" dirty="0"/>
              <a:t> </a:t>
            </a:r>
            <a:r>
              <a:rPr lang="en-US" sz="2800" b="1" i="1" dirty="0" err="1"/>
              <a:t>trọng</a:t>
            </a:r>
            <a:r>
              <a:rPr lang="en-US" sz="2800" b="1" i="1" dirty="0"/>
              <a:t> </a:t>
            </a:r>
            <a:r>
              <a:rPr lang="en-US" sz="2800" b="1" i="1" dirty="0" err="1"/>
              <a:t>và</a:t>
            </a:r>
            <a:r>
              <a:rPr lang="en-US" sz="2800" b="1" i="1" dirty="0"/>
              <a:t> </a:t>
            </a:r>
            <a:r>
              <a:rPr lang="en-US" sz="2800" b="1" i="1" dirty="0" err="1"/>
              <a:t>biết</a:t>
            </a:r>
            <a:r>
              <a:rPr lang="en-US" sz="2800" b="1" i="1" dirty="0"/>
              <a:t> </a:t>
            </a:r>
            <a:r>
              <a:rPr lang="en-US" sz="2800" b="1" i="1" dirty="0" err="1"/>
              <a:t>ơn</a:t>
            </a:r>
            <a:r>
              <a:rPr lang="en-US" sz="2800" b="1" i="1" dirty="0"/>
              <a:t> </a:t>
            </a:r>
            <a:r>
              <a:rPr lang="en-US" sz="2800" b="1" i="1" dirty="0" err="1"/>
              <a:t>những</a:t>
            </a:r>
            <a:r>
              <a:rPr lang="en-US" sz="2800" b="1" i="1" dirty="0"/>
              <a:t> </a:t>
            </a:r>
            <a:r>
              <a:rPr lang="en-US" sz="2800" b="1" i="1" dirty="0" err="1"/>
              <a:t>người</a:t>
            </a:r>
            <a:r>
              <a:rPr lang="en-US" sz="2800" b="1" i="1" dirty="0"/>
              <a:t> </a:t>
            </a:r>
            <a:r>
              <a:rPr lang="en-US" sz="2800" b="1" i="1" dirty="0" err="1"/>
              <a:t>lao</a:t>
            </a:r>
            <a:r>
              <a:rPr lang="en-US" sz="2800" b="1" i="1" dirty="0"/>
              <a:t> </a:t>
            </a:r>
            <a:r>
              <a:rPr lang="en-US" sz="2800" b="1" i="1" dirty="0" err="1"/>
              <a:t>động</a:t>
            </a:r>
            <a:r>
              <a:rPr lang="en-US" sz="2800" b="1" i="1" dirty="0"/>
              <a:t>.</a:t>
            </a:r>
            <a:endParaRPr lang="en-US" sz="2800" b="1" dirty="0"/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8CE67FA1-F288-4292-B184-2D531DBAE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0182405" y="5178489"/>
            <a:ext cx="2009595" cy="176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626A5808-E269-4D0C-8E2D-A6601CE9E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458779" y="113088"/>
            <a:ext cx="1846814" cy="1620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7BA231-F59A-4910-B9D0-2746A05D2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113085" y="5124273"/>
            <a:ext cx="1846814" cy="1620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871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5789" y="326880"/>
            <a:ext cx="6267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NỘI DUNG THẢO LUẬN NHÓM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442672" y="2221021"/>
            <a:ext cx="7943200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lựa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chọn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đáp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án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khoanh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sách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giáo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khoa</a:t>
            </a:r>
            <a:endParaRPr lang="en-US" sz="2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20146" y="4423661"/>
            <a:ext cx="7536426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tỏ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endParaRPr lang="en-US" sz="2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381817" y="1628185"/>
            <a:ext cx="1219200" cy="1160115"/>
            <a:chOff x="533400" y="1387866"/>
            <a:chExt cx="1219200" cy="1160115"/>
          </a:xfrm>
        </p:grpSpPr>
        <p:pic>
          <p:nvPicPr>
            <p:cNvPr id="2079" name="Picture 31" descr="HÃ¬nh áº£nh cÃ³ liÃªn quan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9" r="18201" b="19036"/>
            <a:stretch/>
          </p:blipFill>
          <p:spPr bwMode="auto">
            <a:xfrm>
              <a:off x="533400" y="1387866"/>
              <a:ext cx="1219200" cy="112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ectangle 31"/>
            <p:cNvSpPr/>
            <p:nvPr/>
          </p:nvSpPr>
          <p:spPr>
            <a:xfrm>
              <a:off x="861706" y="2199135"/>
              <a:ext cx="838200" cy="348846"/>
            </a:xfrm>
            <a:prstGeom prst="rect">
              <a:avLst/>
            </a:prstGeom>
            <a:solidFill>
              <a:srgbClr val="FFFF66"/>
            </a:solidFill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596491" y="3621462"/>
            <a:ext cx="2590800" cy="1457331"/>
            <a:chOff x="35169" y="2725725"/>
            <a:chExt cx="2590800" cy="1457331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11446"/>
            <a:stretch/>
          </p:blipFill>
          <p:spPr>
            <a:xfrm>
              <a:off x="35169" y="2725725"/>
              <a:ext cx="2590800" cy="1457331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723900" y="3657600"/>
              <a:ext cx="838200" cy="348846"/>
            </a:xfrm>
            <a:prstGeom prst="rect">
              <a:avLst/>
            </a:prstGeom>
            <a:solidFill>
              <a:srgbClr val="FFFF66"/>
            </a:solidFill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76300" y="3810000"/>
              <a:ext cx="838200" cy="348846"/>
            </a:xfrm>
            <a:prstGeom prst="rect">
              <a:avLst/>
            </a:prstGeom>
            <a:solidFill>
              <a:srgbClr val="FFFF66"/>
            </a:solidFill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 rot="8414932">
              <a:off x="611578" y="3641715"/>
              <a:ext cx="700028" cy="497584"/>
            </a:xfrm>
            <a:prstGeom prst="rect">
              <a:avLst/>
            </a:prstGeom>
            <a:solidFill>
              <a:srgbClr val="FFFF66"/>
            </a:solidFill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Down Arrow 16"/>
          <p:cNvSpPr/>
          <p:nvPr/>
        </p:nvSpPr>
        <p:spPr>
          <a:xfrm>
            <a:off x="6382139" y="3135081"/>
            <a:ext cx="634481" cy="8770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DB207B1E-C3E0-49A3-9B14-B505AB885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086" y="0"/>
            <a:ext cx="1788914" cy="215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326ABE66-06E4-4B0D-8874-4C5334B89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9829800" y="4785091"/>
            <a:ext cx="2362200" cy="207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6A4AD8FA-37EF-493E-941B-513EAB987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0154071" y="132929"/>
            <a:ext cx="217085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3C150E31-83C2-45D5-B32B-0C1B02D00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132929" y="4820071"/>
            <a:ext cx="217085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Bauernbar">
            <a:extLst>
              <a:ext uri="{FF2B5EF4-FFF2-40B4-BE49-F238E27FC236}">
                <a16:creationId xmlns:a16="http://schemas.microsoft.com/office/drawing/2014/main" id="{F3A020CD-F48C-4B56-B2C7-411791988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341" y="5472113"/>
            <a:ext cx="52959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420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156892" y="1750224"/>
            <a:ext cx="11551298" cy="489364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a.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Chào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hỏi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lễ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phép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b.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Nói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trống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không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c.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Giữ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gìn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sách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vở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đồ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dùng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đồ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chơi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d.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Dùng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hai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tay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đưa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hoặc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nhận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đồ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vật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đ.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Học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tập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gương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những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người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e.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Quý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trọng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sản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phẩm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	 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g.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Giúp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đỡ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người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những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việc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phù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hợp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với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khả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năng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h.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Chế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giễu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coi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thường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những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người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lao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động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</a:rPr>
              <a:t>nghèo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18961" y="162597"/>
            <a:ext cx="3588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 TỎ THÁI ĐỘ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048643" y="232802"/>
            <a:ext cx="858078" cy="881088"/>
            <a:chOff x="701046" y="1387866"/>
            <a:chExt cx="1219201" cy="1160115"/>
          </a:xfrm>
        </p:grpSpPr>
        <p:pic>
          <p:nvPicPr>
            <p:cNvPr id="27" name="Picture 31" descr="HÃ¬nh áº£nh cÃ³ liÃªn quan"/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9" r="18201" b="19036"/>
            <a:stretch/>
          </p:blipFill>
          <p:spPr bwMode="auto">
            <a:xfrm>
              <a:off x="701046" y="1387866"/>
              <a:ext cx="1219201" cy="112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 27"/>
            <p:cNvSpPr/>
            <p:nvPr/>
          </p:nvSpPr>
          <p:spPr>
            <a:xfrm>
              <a:off x="861706" y="2199135"/>
              <a:ext cx="838200" cy="348846"/>
            </a:xfrm>
            <a:prstGeom prst="rect">
              <a:avLst/>
            </a:prstGeom>
            <a:solidFill>
              <a:srgbClr val="FFFF66"/>
            </a:solidFill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636589" y="729350"/>
            <a:ext cx="865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/>
              <a:t>Những</a:t>
            </a:r>
            <a:r>
              <a:rPr lang="en-US" sz="2800" b="1" i="1" dirty="0"/>
              <a:t> </a:t>
            </a:r>
            <a:r>
              <a:rPr lang="en-US" sz="2800" b="1" i="1" dirty="0" err="1"/>
              <a:t>hành</a:t>
            </a:r>
            <a:r>
              <a:rPr lang="en-US" sz="2800" b="1" i="1" dirty="0"/>
              <a:t> </a:t>
            </a:r>
            <a:r>
              <a:rPr lang="en-US" sz="2800" b="1" i="1" dirty="0" err="1"/>
              <a:t>động</a:t>
            </a:r>
            <a:r>
              <a:rPr lang="en-US" sz="2800" b="1" i="1" dirty="0"/>
              <a:t>, </a:t>
            </a:r>
            <a:r>
              <a:rPr lang="en-US" sz="2800" b="1" i="1" dirty="0" err="1"/>
              <a:t>việc</a:t>
            </a:r>
            <a:r>
              <a:rPr lang="en-US" sz="2800" b="1" i="1" dirty="0"/>
              <a:t> </a:t>
            </a:r>
            <a:r>
              <a:rPr lang="en-US" sz="2800" b="1" i="1" dirty="0" err="1"/>
              <a:t>làm</a:t>
            </a:r>
            <a:r>
              <a:rPr lang="en-US" sz="2800" b="1" i="1" dirty="0"/>
              <a:t> </a:t>
            </a:r>
            <a:r>
              <a:rPr lang="en-US" sz="2800" b="1" i="1" dirty="0" err="1"/>
              <a:t>nào</a:t>
            </a:r>
            <a:r>
              <a:rPr lang="en-US" sz="2800" b="1" i="1" dirty="0"/>
              <a:t> </a:t>
            </a:r>
            <a:r>
              <a:rPr lang="en-US" sz="2800" b="1" i="1" dirty="0" err="1"/>
              <a:t>dưới</a:t>
            </a:r>
            <a:r>
              <a:rPr lang="en-US" sz="2800" b="1" i="1" dirty="0"/>
              <a:t> </a:t>
            </a:r>
            <a:r>
              <a:rPr lang="en-US" sz="2800" b="1" i="1" dirty="0" err="1"/>
              <a:t>đây</a:t>
            </a:r>
            <a:r>
              <a:rPr lang="en-US" sz="2800" b="1" i="1" dirty="0"/>
              <a:t> </a:t>
            </a:r>
            <a:r>
              <a:rPr lang="en-US" sz="2800" b="1" i="1" dirty="0" err="1"/>
              <a:t>thể</a:t>
            </a:r>
            <a:r>
              <a:rPr lang="en-US" sz="2800" b="1" i="1" dirty="0"/>
              <a:t> </a:t>
            </a:r>
            <a:r>
              <a:rPr lang="en-US" sz="2800" b="1" i="1" dirty="0" err="1"/>
              <a:t>hiện</a:t>
            </a:r>
            <a:r>
              <a:rPr lang="en-US" sz="2800" b="1" i="1" dirty="0"/>
              <a:t> </a:t>
            </a:r>
            <a:r>
              <a:rPr lang="en-US" sz="2800" b="1" i="1" dirty="0" err="1"/>
              <a:t>sự</a:t>
            </a:r>
            <a:r>
              <a:rPr lang="en-US" sz="2800" b="1" i="1" dirty="0"/>
              <a:t> </a:t>
            </a:r>
            <a:r>
              <a:rPr lang="en-US" sz="2800" b="1" i="1" dirty="0" err="1"/>
              <a:t>kính</a:t>
            </a:r>
            <a:r>
              <a:rPr lang="en-US" sz="2800" b="1" i="1" dirty="0"/>
              <a:t> </a:t>
            </a:r>
            <a:r>
              <a:rPr lang="en-US" sz="2800" b="1" i="1" dirty="0" err="1"/>
              <a:t>trọng</a:t>
            </a:r>
            <a:r>
              <a:rPr lang="en-US" sz="2800" b="1" i="1" dirty="0"/>
              <a:t> </a:t>
            </a:r>
            <a:r>
              <a:rPr lang="en-US" sz="2800" b="1" i="1" dirty="0" err="1"/>
              <a:t>và</a:t>
            </a:r>
            <a:r>
              <a:rPr lang="en-US" sz="2800" b="1" i="1" dirty="0"/>
              <a:t> </a:t>
            </a:r>
            <a:r>
              <a:rPr lang="en-US" sz="2800" b="1" i="1" dirty="0" err="1"/>
              <a:t>biết</a:t>
            </a:r>
            <a:r>
              <a:rPr lang="en-US" sz="2800" b="1" i="1" dirty="0"/>
              <a:t> </a:t>
            </a:r>
            <a:r>
              <a:rPr lang="en-US" sz="2800" b="1" i="1" dirty="0" err="1"/>
              <a:t>ơn</a:t>
            </a:r>
            <a:r>
              <a:rPr lang="en-US" sz="2800" b="1" i="1" dirty="0"/>
              <a:t> </a:t>
            </a:r>
            <a:r>
              <a:rPr lang="en-US" sz="2800" b="1" i="1" dirty="0" err="1"/>
              <a:t>những</a:t>
            </a:r>
            <a:r>
              <a:rPr lang="en-US" sz="2800" b="1" i="1" dirty="0"/>
              <a:t> </a:t>
            </a:r>
            <a:r>
              <a:rPr lang="en-US" sz="2800" b="1" i="1" dirty="0" err="1"/>
              <a:t>người</a:t>
            </a:r>
            <a:r>
              <a:rPr lang="en-US" sz="2800" b="1" i="1" dirty="0"/>
              <a:t> </a:t>
            </a:r>
            <a:r>
              <a:rPr lang="en-US" sz="2800" b="1" i="1" dirty="0" err="1"/>
              <a:t>lao</a:t>
            </a:r>
            <a:r>
              <a:rPr lang="en-US" sz="2800" b="1" i="1" dirty="0"/>
              <a:t> </a:t>
            </a:r>
            <a:r>
              <a:rPr lang="en-US" sz="2800" b="1" i="1" dirty="0" err="1"/>
              <a:t>động</a:t>
            </a:r>
            <a:r>
              <a:rPr lang="en-US" sz="2800" b="1" i="1" dirty="0"/>
              <a:t>.</a:t>
            </a:r>
            <a:endParaRPr lang="en-US" sz="2800" b="1" dirty="0"/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144E3F07-9A34-4CEC-AEF9-688017C0A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3723" y="-94357"/>
            <a:ext cx="1398497" cy="16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0FDE761A-2C54-435B-8485-C6990F5F8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0295048" y="5193361"/>
            <a:ext cx="1896952" cy="166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10FA4641-AB1B-45E2-AE32-20A7CA63E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474857" y="112005"/>
            <a:ext cx="1829147" cy="16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5A8EB0-D26C-4EF2-A9C3-1D7F66C4C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103084" y="5277626"/>
            <a:ext cx="1683458" cy="147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4065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70787" y="2039724"/>
            <a:ext cx="5329645" cy="432426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d.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đ.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g.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378251" y="2002408"/>
            <a:ext cx="5146999" cy="409342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giễu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Aft>
                <a:spcPts val="600"/>
              </a:spcAft>
            </a:pPr>
            <a:endParaRPr lang="en-US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en-US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en-US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en-US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en-US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en-US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0787" y="455832"/>
            <a:ext cx="5329645" cy="954107"/>
          </a:xfrm>
          <a:prstGeom prst="rect">
            <a:avLst/>
          </a:prstGeom>
          <a:solidFill>
            <a:srgbClr val="FED196"/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1557" y="394249"/>
            <a:ext cx="5262465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2967135" y="1455576"/>
            <a:ext cx="391885" cy="5598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9181322" y="1362269"/>
            <a:ext cx="410547" cy="5784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C236D2-AD7D-42EF-ABA2-F8184FACC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723" y="-94357"/>
            <a:ext cx="1398497" cy="16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041CB6-4C41-416D-9A2B-4A40816C5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295048" y="5193361"/>
            <a:ext cx="1896952" cy="166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17D2E047-4519-4BFE-8053-4D698A2F6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474857" y="112005"/>
            <a:ext cx="1829147" cy="16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8153CF-B066-42CE-9538-8EC08C314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03084" y="5277626"/>
            <a:ext cx="1683458" cy="147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2172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70787" y="2039724"/>
            <a:ext cx="5329645" cy="432426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d.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đ.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g. 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0787" y="455832"/>
            <a:ext cx="5329645" cy="954107"/>
          </a:xfrm>
          <a:prstGeom prst="rect">
            <a:avLst/>
          </a:prstGeom>
          <a:solidFill>
            <a:srgbClr val="FED196"/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2967135" y="1455576"/>
            <a:ext cx="391885" cy="5598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314D74E-5A9D-4767-9726-B2EDD0245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723" y="-94357"/>
            <a:ext cx="1398497" cy="16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6C50C172-6BF0-4121-935E-86985A308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295048" y="5193361"/>
            <a:ext cx="1896952" cy="166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FA09BDF3-1167-4990-9495-2A2FE181E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474857" y="112005"/>
            <a:ext cx="1829147" cy="16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E1DD84-DC80-49F9-AF0C-00C466633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03084" y="5277626"/>
            <a:ext cx="1683458" cy="147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8939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57201" y="1712198"/>
            <a:ext cx="11734800" cy="2750140"/>
            <a:chOff x="1493353" y="2072425"/>
            <a:chExt cx="7984962" cy="2689339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4" name="AutoShape 6"/>
            <p:cNvSpPr>
              <a:spLocks noChangeArrowheads="1"/>
            </p:cNvSpPr>
            <p:nvPr/>
          </p:nvSpPr>
          <p:spPr bwMode="auto">
            <a:xfrm>
              <a:off x="1530821" y="2072425"/>
              <a:ext cx="7706030" cy="2430463"/>
            </a:xfrm>
            <a:prstGeom prst="foldedCorner">
              <a:avLst>
                <a:gd name="adj" fmla="val 12500"/>
              </a:avLst>
            </a:prstGeom>
            <a:solidFill>
              <a:srgbClr val="0070C0"/>
            </a:solidFill>
            <a:ln w="2857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1493353" y="2263695"/>
              <a:ext cx="7984962" cy="2498069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dirty="0">
                  <a:solidFill>
                    <a:srgbClr val="0000CC"/>
                  </a:solidFill>
                </a:rPr>
                <a:t>    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Cơm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áo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mặc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cải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nhờ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lao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kính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trọng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ơn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lao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alt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409726" y="267086"/>
            <a:ext cx="2362200" cy="1296988"/>
            <a:chOff x="1050704" y="472360"/>
            <a:chExt cx="2362200" cy="1296988"/>
          </a:xfrm>
          <a:solidFill>
            <a:srgbClr val="FFFF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" name="AutoShape 10"/>
            <p:cNvSpPr>
              <a:spLocks noChangeArrowheads="1"/>
            </p:cNvSpPr>
            <p:nvPr/>
          </p:nvSpPr>
          <p:spPr bwMode="auto">
            <a:xfrm>
              <a:off x="1050704" y="472360"/>
              <a:ext cx="2362200" cy="1296988"/>
            </a:xfrm>
            <a:prstGeom prst="irregularSeal1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C00000"/>
                </a:solidFill>
              </a:endParaRPr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1533304" y="827960"/>
              <a:ext cx="1828800" cy="523875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endParaRPr lang="en-US" alt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8D51495-7F99-4945-B8C3-7DD41F1C7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723" y="-94357"/>
            <a:ext cx="1398497" cy="16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3CBA84-4E9F-449F-8E24-072E06B8F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295048" y="5193361"/>
            <a:ext cx="1896952" cy="166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0885BB4D-8D8B-40AA-A708-1B041C5D1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474857" y="112005"/>
            <a:ext cx="1829147" cy="16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EEA069-6D88-4901-AB9E-957078BB6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03084" y="5277626"/>
            <a:ext cx="1683458" cy="147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14591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000" y="-1"/>
            <a:ext cx="7676434" cy="6557555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F7D63BE7-FEB1-4319-8F42-4090FEE51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3723" y="-94357"/>
            <a:ext cx="1398497" cy="168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C2CB6966-15EB-4B05-8F78-78B1020C0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0295048" y="5193361"/>
            <a:ext cx="1896952" cy="166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D498D2-324D-4172-90F9-FB49CBE10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474857" y="112005"/>
            <a:ext cx="1829147" cy="16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7CE90C-AB9E-4F5C-A507-9081C8CF5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103084" y="5277626"/>
            <a:ext cx="1683458" cy="147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15518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1523206" y="0"/>
            <a:ext cx="9144794" cy="6859588"/>
            <a:chOff x="-794" y="0"/>
            <a:chExt cx="9144794" cy="6859588"/>
          </a:xfrm>
        </p:grpSpPr>
        <p:grpSp>
          <p:nvGrpSpPr>
            <p:cNvPr id="3" name="Group 17"/>
            <p:cNvGrpSpPr/>
            <p:nvPr/>
          </p:nvGrpSpPr>
          <p:grpSpPr>
            <a:xfrm>
              <a:off x="-794" y="0"/>
              <a:ext cx="9144794" cy="6858794"/>
              <a:chOff x="-794" y="0"/>
              <a:chExt cx="9144794" cy="6858794"/>
            </a:xfrm>
          </p:grpSpPr>
          <p:sp>
            <p:nvSpPr>
              <p:cNvPr id="11" name="Flowchart: Process 10"/>
              <p:cNvSpPr/>
              <p:nvPr/>
            </p:nvSpPr>
            <p:spPr>
              <a:xfrm>
                <a:off x="8001000" y="0"/>
                <a:ext cx="1143000" cy="5029200"/>
              </a:xfrm>
              <a:prstGeom prst="flowChartProcess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Process 11"/>
              <p:cNvSpPr/>
              <p:nvPr/>
            </p:nvSpPr>
            <p:spPr>
              <a:xfrm>
                <a:off x="7010400" y="0"/>
                <a:ext cx="1143000" cy="5029200"/>
              </a:xfrm>
              <a:prstGeom prst="flowChartProcess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lowchart: Process 12"/>
              <p:cNvSpPr/>
              <p:nvPr/>
            </p:nvSpPr>
            <p:spPr>
              <a:xfrm>
                <a:off x="1143000" y="0"/>
                <a:ext cx="990600" cy="5029200"/>
              </a:xfrm>
              <a:prstGeom prst="flowChartProcess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lowchart: Process 13"/>
              <p:cNvSpPr/>
              <p:nvPr/>
            </p:nvSpPr>
            <p:spPr>
              <a:xfrm>
                <a:off x="0" y="0"/>
                <a:ext cx="1143000" cy="5029200"/>
              </a:xfrm>
              <a:prstGeom prst="flowChartProcess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0" y="3962400"/>
                <a:ext cx="9144000" cy="2895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 rot="5400000">
                <a:off x="-381000" y="4343400"/>
                <a:ext cx="2895600" cy="21336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16200000" flipH="1">
                <a:off x="6629400" y="4343400"/>
                <a:ext cx="2895600" cy="21336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rot="5400000">
                <a:off x="-3429000" y="3429000"/>
                <a:ext cx="6858000" cy="158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9" name="Straight Connector 8"/>
            <p:cNvCxnSpPr/>
            <p:nvPr/>
          </p:nvCxnSpPr>
          <p:spPr>
            <a:xfrm rot="5400000">
              <a:off x="5714206" y="3428206"/>
              <a:ext cx="6858000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6858000"/>
              <a:ext cx="9144000" cy="1588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3181352" y="152400"/>
            <a:ext cx="5829297" cy="4301328"/>
          </a:xfrm>
          <a:prstGeom prst="rect">
            <a:avLst/>
          </a:prstGeom>
        </p:spPr>
      </p:pic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445445" y="-800100"/>
            <a:ext cx="457200" cy="6096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511336" y="5181600"/>
            <a:ext cx="71660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TRÒ CHƠI HỘP QUÀ BÍ MẬT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166" y="540328"/>
            <a:ext cx="5530615" cy="55197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04" y="498765"/>
            <a:ext cx="5492435" cy="55833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20723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dn.pixabay.com/photo/2017/07/04/18/46/watercolour-2472159_960_7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1524000" y="1839352"/>
            <a:ext cx="9144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1524000" y="5174661"/>
            <a:ext cx="9144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993" y="930652"/>
            <a:ext cx="1476884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700" y="418541"/>
            <a:ext cx="1545470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50" y="930651"/>
            <a:ext cx="1476884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756" y="418540"/>
            <a:ext cx="1545470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06" y="930651"/>
            <a:ext cx="1476884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813" y="418540"/>
            <a:ext cx="1545470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55" y="930649"/>
            <a:ext cx="1476884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161" y="418539"/>
            <a:ext cx="1545470" cy="1383912"/>
          </a:xfrm>
          <a:prstGeom prst="rect">
            <a:avLst/>
          </a:prstGeom>
        </p:spPr>
      </p:pic>
      <p:pic>
        <p:nvPicPr>
          <p:cNvPr id="16" name="Picture 15">
            <a:hlinkClick r:id="rId16" action="ppaction://hlinksldjump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18" y="930649"/>
            <a:ext cx="1476884" cy="17436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924" y="418538"/>
            <a:ext cx="1545470" cy="1383912"/>
          </a:xfrm>
          <a:prstGeom prst="rect">
            <a:avLst/>
          </a:prstGeom>
        </p:spPr>
      </p:pic>
      <p:pic>
        <p:nvPicPr>
          <p:cNvPr id="18" name="Picture 17">
            <a:hlinkClick r:id="rId19" action="ppaction://hlinksldjump"/>
            <a:extLst>
              <a:ext uri="{FF2B5EF4-FFF2-40B4-BE49-F238E27FC236}">
                <a16:creationId xmlns:a16="http://schemas.microsoft.com/office/drawing/2014/main" id="{72FC547B-FE68-4CD5-98AE-80D9F184E2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993" y="4250913"/>
            <a:ext cx="1476884" cy="17436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C318AC-1A9F-4496-B8ED-00C59FCFCB6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700" y="3738802"/>
            <a:ext cx="1545470" cy="1383912"/>
          </a:xfrm>
          <a:prstGeom prst="rect">
            <a:avLst/>
          </a:prstGeom>
        </p:spPr>
      </p:pic>
      <p:pic>
        <p:nvPicPr>
          <p:cNvPr id="20" name="Picture 19">
            <a:hlinkClick r:id="rId22" action="ppaction://hlinksldjump"/>
            <a:extLst>
              <a:ext uri="{FF2B5EF4-FFF2-40B4-BE49-F238E27FC236}">
                <a16:creationId xmlns:a16="http://schemas.microsoft.com/office/drawing/2014/main" id="{B25B2451-429F-4193-AD91-3FC55091FAE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756" y="4250912"/>
            <a:ext cx="1476884" cy="17436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15BA16-0CA4-45FA-B15C-9FFC4691156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462" y="3738801"/>
            <a:ext cx="1545470" cy="1383912"/>
          </a:xfrm>
          <a:prstGeom prst="rect">
            <a:avLst/>
          </a:prstGeom>
        </p:spPr>
      </p:pic>
      <p:pic>
        <p:nvPicPr>
          <p:cNvPr id="22" name="Picture 21">
            <a:hlinkClick r:id="rId25" action="ppaction://hlinksldjump"/>
            <a:extLst>
              <a:ext uri="{FF2B5EF4-FFF2-40B4-BE49-F238E27FC236}">
                <a16:creationId xmlns:a16="http://schemas.microsoft.com/office/drawing/2014/main" id="{424C2331-9CA8-46A5-9223-5370B0AC72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267201"/>
            <a:ext cx="1476884" cy="17436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6BB17E-4B9B-41C4-96D2-D72E59DCE11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738800"/>
            <a:ext cx="1545470" cy="1383912"/>
          </a:xfrm>
          <a:prstGeom prst="rect">
            <a:avLst/>
          </a:prstGeom>
        </p:spPr>
      </p:pic>
      <p:pic>
        <p:nvPicPr>
          <p:cNvPr id="24" name="Picture 23">
            <a:hlinkClick r:id="rId28" action="ppaction://hlinksldjump"/>
            <a:extLst>
              <a:ext uri="{FF2B5EF4-FFF2-40B4-BE49-F238E27FC236}">
                <a16:creationId xmlns:a16="http://schemas.microsoft.com/office/drawing/2014/main" id="{9D0C5192-D75C-485C-BF26-434A5F1AB62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52" y="4250911"/>
            <a:ext cx="1476884" cy="17436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CEE385F-125C-47C1-8007-986DF71CC28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158" y="3738800"/>
            <a:ext cx="1545470" cy="1383912"/>
          </a:xfrm>
          <a:prstGeom prst="rect">
            <a:avLst/>
          </a:prstGeom>
        </p:spPr>
      </p:pic>
      <p:pic>
        <p:nvPicPr>
          <p:cNvPr id="26" name="Picture 25">
            <a:hlinkClick r:id="rId31" action="ppaction://hlinksldjump"/>
            <a:extLst>
              <a:ext uri="{FF2B5EF4-FFF2-40B4-BE49-F238E27FC236}">
                <a16:creationId xmlns:a16="http://schemas.microsoft.com/office/drawing/2014/main" id="{9BA53A17-AFCF-4E30-9122-7DE4F8E4940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18" y="4250911"/>
            <a:ext cx="1476884" cy="17436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61E008-E63C-47EA-9197-B0DC8AA996A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924" y="3738800"/>
            <a:ext cx="1545470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6308767"/>
            <a:ext cx="4571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6308767"/>
            <a:ext cx="4571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2974631"/>
            <a:ext cx="4571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2974631"/>
            <a:ext cx="4571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0073018" y="6114928"/>
            <a:ext cx="486801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003541" y="3276600"/>
            <a:ext cx="1013295" cy="18192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2 bông hoa</a:t>
            </a:r>
            <a:r>
              <a:rPr lang="vi-VN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8610599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Nhờ có tôi, các bạn mới có gạo, rau, củ, quả, lương thực, thực phẩm để ăn. 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1123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Nông dân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51816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9838 L -0.0691 -0.02801 C -0.08351 -0.05648 -0.10521 -0.07199 -0.1276 -0.07199 C -0.15347 -0.07199 -0.17396 -0.05648 -0.18837 -0.02801 L -0.25729 0.09838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-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3" dur="1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" dur="1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27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352800"/>
            <a:ext cx="1241895" cy="18954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1 bông hoa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828800" y="228600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Nhờ có tôi mà những người bận rộn đỡ vất vả hơn. Vậy tôi là ai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81200" y="2209800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Người giúp việc trong gia đình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52578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10949 L -0.07673 -0.025 C -0.09149 -0.05532 -0.11302 -0.07199 -0.13576 -0.07199 C -0.16146 -0.07199 -0.18194 -0.05532 -0.1967 -0.025 L -0.26562 0.10949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-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F8F8"/>
                                      </p:to>
                                    </p:animClr>
                                    <p:animClr clrSpc="rgb" dir="cw">
                                      <p:cBhvr>
                                        <p:cTn id="31" dur="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F8F8"/>
                                      </p:to>
                                    </p:animClr>
                                    <p:set>
                                      <p:cBhvr>
                                        <p:cTn id="32" dur="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" dur="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F8F8"/>
                                      </p:to>
                                    </p:animClr>
                                    <p:animClr clrSpc="rgb" dir="cw">
                                      <p:cBhvr>
                                        <p:cTn id="41" dur="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F8F8"/>
                                      </p:to>
                                    </p:animClr>
                                    <p:set>
                                      <p:cBhvr>
                                        <p:cTn id="42" dur="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9" grpId="1" build="allAtOnce" animBg="1"/>
      <p:bldP spid="27" grpId="0" animBg="1"/>
      <p:bldP spid="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352800"/>
            <a:ext cx="1165695" cy="18954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3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Nhờ tôi mà những người không có phương tiện dễ dàng di chuyển hơn. </a:t>
            </a:r>
          </a:p>
          <a:p>
            <a:pPr>
              <a:defRPr/>
            </a:pP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3600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Lái xe ôm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1816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0.07616 L -0.08281 -0.03356 C -0.09687 -0.05833 -0.11788 -0.07199 -0.13976 -0.07199 C -0.16476 -0.07199 -0.18472 -0.05833 -0.19878 -0.03356 L -0.26562 0.07616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352800"/>
            <a:ext cx="1165695" cy="18954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1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Tôi là người quản lí công ty tạo ra sản phẩm. 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3600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Giám đốc công ty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1" y="51816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9838 L -0.07014 -0.02777 C -0.08316 -0.05625 -0.10278 -0.07199 -0.12326 -0.07199 C -0.14653 -0.07199 -0.16528 -0.05625 -0.1783 -0.02777 L -0.24062 0.09838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024" y="4855511"/>
            <a:ext cx="1476884" cy="17436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730" y="4343400"/>
            <a:ext cx="1545470" cy="13839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91601" y="3276600"/>
            <a:ext cx="1165695" cy="18954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3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Tôi là người tìm tòi, nghiên cứu ra sản phẩm mới cho mọi người.</a:t>
            </a:r>
          </a:p>
          <a:p>
            <a:pPr>
              <a:defRPr/>
            </a:pP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1123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Nhà khoa học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1816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9907 L -0.06233 -0.02755 C -0.07535 -0.05625 -0.09479 -0.07199 -0.11511 -0.07199 C -0.13837 -0.07199 -0.15695 -0.05625 -0.16997 -0.02755 L -0.23212 0.09907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-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Tôi tạo ra các tác phẩm văn, thơ giúp con người làm giàu hơn đời sống tinh thần. 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1123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Nhà văn, nhà thơ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7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52578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FC547B-FE68-4CD5-98AE-80D9F184E2A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493" y="4733394"/>
            <a:ext cx="1476884" cy="17436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2C318AC-1A9F-4496-B8ED-00C59FCFCB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4221283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429000"/>
            <a:ext cx="1089495" cy="18192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1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9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0.09467 L -0.07465 -0.02871 C -0.08837 -0.05672 -0.10851 -0.072 -0.12952 -0.072 C -0.15382 -0.072 -0.17292 -0.05672 -0.18663 -0.02871 L -0.25122 0.09467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Tôi là người tạo nên các phần mềm để sử dụng trong máy tính. 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1123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Kĩ sư tin học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7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52578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5B2451-429F-4193-AD91-3FC55091FA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024" y="4809594"/>
            <a:ext cx="1476884" cy="17436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815BA16-0CA4-45FA-B15C-9FFC4691156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730" y="4297483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352800"/>
            <a:ext cx="1089495" cy="18954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2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96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9467 L -0.06459 -0.02871 C -0.07813 -0.05649 -0.09827 -0.07199 -0.11927 -0.07199 C -0.1434 -0.07199 -0.1625 -0.05649 -0.17604 -0.02871 L -0.24045 0.09467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0" y="-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Tôi là người đạp xe đưa đón khách du lịch hoặc hàng hóa. Vậy tôi là ai?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1123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Người đạp xích lô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7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1" y="51816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24C2331-9CA8-46A5-9223-5370B0AC72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24" y="4703111"/>
            <a:ext cx="1476884" cy="17436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E6BB17E-4B9B-41C4-96D2-D72E59DCE1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530" y="4191000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429000"/>
            <a:ext cx="1165695" cy="18192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2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34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11018 L -0.06684 -0.02477 C -0.08072 -0.0551 -0.10173 -0.07199 -0.12343 -0.07199 C -0.14826 -0.07199 -0.16822 -0.0551 -0.18211 -0.02477 L -0.24878 0.11018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00" y="-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Tôi là người dạy dỗ các em nhỏ nên người. 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1123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Giáo viên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7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51816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D0C5192-D75C-485C-BF26-434A5F1AB6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024" y="4855511"/>
            <a:ext cx="1476884" cy="17436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EE385F-125C-47C1-8007-986DF71CC28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730" y="4343400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352800"/>
            <a:ext cx="1089495" cy="18954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1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50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8796 L -0.06007 -0.03056 C -0.07274 -0.05718 -0.09149 -0.07199 -0.11111 -0.07199 C -0.13351 -0.07199 -0.15122 -0.05718 -0.16389 -0.03056 L -0.22379 0.08796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-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942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2" y="-50426"/>
            <a:ext cx="1456072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1" y="4860843"/>
            <a:ext cx="1476884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7" y="4348732"/>
            <a:ext cx="1545470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8968906" y="3352800"/>
            <a:ext cx="1165695" cy="1895446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Chúc mừng bạn được 3 bông hoa</a:t>
            </a:r>
            <a:endParaRPr lang="en-US" b="1" dirty="0"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905001" y="275771"/>
            <a:ext cx="7217228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</a:t>
            </a:r>
            <a:r>
              <a:rPr lang="vi-VN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Tôi là người khám chữa bệnh cho mọi người. Vậy tôi là ai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905000" y="2131123"/>
            <a:ext cx="6738852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Bác sĩ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3342703" y="5025485"/>
            <a:ext cx="2438330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3625055" y="4069021"/>
            <a:ext cx="1733204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1" y="5457468"/>
            <a:ext cx="714375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43426" y="4194326"/>
            <a:ext cx="115805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5154122"/>
            <a:ext cx="873043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5257800"/>
            <a:ext cx="873043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7713"/>
            <a:ext cx="583484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2" y="3664879"/>
            <a:ext cx="66012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2" y="3919037"/>
            <a:ext cx="371475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1" y="3822036"/>
            <a:ext cx="535781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6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9838 L -0.06007 -0.02777 C -0.07274 -0.05625 -0.09149 -0.07199 -0.11111 -0.07199 C -0.13351 -0.07199 -0.15139 -0.05625 -0.16406 -0.02777 L -0.22396 0.09838 " pathEditMode="relative" rAng="0" ptsTypes="FffFF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-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img3.tamtay.vn/files/photo2/2013/8/19/14/42642/5211c8b1_20cb609d_hinh-nen-dep-nhat-cho-may-tin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93" y="0"/>
            <a:ext cx="11662116" cy="6858000"/>
          </a:xfrm>
          <a:prstGeom prst="rect">
            <a:avLst/>
          </a:prstGeom>
          <a:noFill/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ADBBEB45-7254-4452-A9F8-CB20170E1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367" y="1612435"/>
            <a:ext cx="104596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33CC"/>
                </a:solidFill>
              </a:rPr>
              <a:t>KÍNH TRỌNG, BIẾT ƠN NGƯỜI LAO ĐỘNG</a:t>
            </a:r>
            <a:endParaRPr lang="en-US" sz="4000" b="1" dirty="0">
              <a:solidFill>
                <a:srgbClr val="0033CC"/>
              </a:solidFill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C7368B0-0AD6-4082-931F-8474C2739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9833" y="692419"/>
            <a:ext cx="493797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C00000"/>
                </a:solidFill>
              </a:rPr>
              <a:t>ĐẠO ĐỨC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7497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3.tamtay.vn/files/photo2/2013/8/19/14/42642/5211c8b1_20cb609d_hinh-nen-dep-nhat-cho-may-tin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9522" y="693174"/>
            <a:ext cx="7555868" cy="22129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36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BUỔI HỌC ĐẦU TIÊN</a:t>
            </a:r>
          </a:p>
        </p:txBody>
      </p:sp>
    </p:spTree>
    <p:extLst>
      <p:ext uri="{BB962C8B-B14F-4D97-AF65-F5344CB8AC3E}">
        <p14:creationId xmlns:p14="http://schemas.microsoft.com/office/powerpoint/2010/main" val="3180615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hdd5b39183.autos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3458" y="103238"/>
            <a:ext cx="11439832" cy="6754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6693" y="437881"/>
            <a:ext cx="4600170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THẢO LUẬN NHÓM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7990" y="1459363"/>
            <a:ext cx="10469967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</a:p>
          <a:p>
            <a:pPr marL="514350" indent="-51435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7989" y="3345817"/>
            <a:ext cx="10415207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55976" y="301417"/>
            <a:ext cx="2098183" cy="825932"/>
            <a:chOff x="35169" y="2725725"/>
            <a:chExt cx="2590800" cy="1457331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b="11446"/>
            <a:stretch/>
          </p:blipFill>
          <p:spPr>
            <a:xfrm>
              <a:off x="35169" y="2725725"/>
              <a:ext cx="2590800" cy="145733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  <p:sp>
          <p:nvSpPr>
            <p:cNvPr id="10" name="Rectangle 9"/>
            <p:cNvSpPr/>
            <p:nvPr/>
          </p:nvSpPr>
          <p:spPr>
            <a:xfrm>
              <a:off x="723900" y="3657600"/>
              <a:ext cx="838200" cy="348846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76300" y="3810000"/>
              <a:ext cx="838200" cy="348846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8414932">
              <a:off x="611578" y="3641715"/>
              <a:ext cx="700028" cy="4975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9721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267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06150202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940</TotalTime>
  <Words>1370</Words>
  <Application>Microsoft Office PowerPoint</Application>
  <PresentationFormat>Widescreen</PresentationFormat>
  <Paragraphs>178</Paragraphs>
  <Slides>40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phuonganhnguyen7040@gmail.com</cp:lastModifiedBy>
  <cp:revision>78</cp:revision>
  <dcterms:created xsi:type="dcterms:W3CDTF">2019-01-04T17:39:25Z</dcterms:created>
  <dcterms:modified xsi:type="dcterms:W3CDTF">2023-07-24T11:13:24Z</dcterms:modified>
</cp:coreProperties>
</file>