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61" r:id="rId2"/>
  </p:sldMasterIdLst>
  <p:notesMasterIdLst>
    <p:notesMasterId r:id="rId23"/>
  </p:notesMasterIdLst>
  <p:handoutMasterIdLst>
    <p:handoutMasterId r:id="rId24"/>
  </p:handoutMasterIdLst>
  <p:sldIdLst>
    <p:sldId id="257" r:id="rId3"/>
    <p:sldId id="406" r:id="rId4"/>
    <p:sldId id="398" r:id="rId5"/>
    <p:sldId id="397" r:id="rId6"/>
    <p:sldId id="381" r:id="rId7"/>
    <p:sldId id="399" r:id="rId8"/>
    <p:sldId id="384" r:id="rId9"/>
    <p:sldId id="403" r:id="rId10"/>
    <p:sldId id="400" r:id="rId11"/>
    <p:sldId id="389" r:id="rId12"/>
    <p:sldId id="390" r:id="rId13"/>
    <p:sldId id="391" r:id="rId14"/>
    <p:sldId id="392" r:id="rId15"/>
    <p:sldId id="404" r:id="rId16"/>
    <p:sldId id="401" r:id="rId17"/>
    <p:sldId id="394" r:id="rId18"/>
    <p:sldId id="407" r:id="rId19"/>
    <p:sldId id="405" r:id="rId20"/>
    <p:sldId id="385" r:id="rId21"/>
    <p:sldId id="256" r:id="rId22"/>
  </p:sldIdLst>
  <p:sldSz cx="12192000" cy="6858000"/>
  <p:notesSz cx="6858000" cy="91440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Calibri Light" panose="020F0302020204030204" pitchFamily="34" charset="0"/>
      <p:regular r:id="rId29"/>
      <p:italic r:id="rId30"/>
    </p:embeddedFont>
    <p:embeddedFont>
      <p:font typeface="Cambria Math" panose="02040503050406030204" pitchFamily="18" charset="0"/>
      <p:regular r:id="rId31"/>
    </p:embeddedFont>
    <p:embeddedFont>
      <p:font typeface="DengXian" panose="02010600030101010101" pitchFamily="2" charset="-122"/>
      <p:regular r:id="rId32"/>
      <p:bold r:id="rId33"/>
    </p:embeddedFont>
    <p:embeddedFont>
      <p:font typeface="SVN-Appleberry" panose="02040603050506020204" pitchFamily="18" charset="0"/>
      <p:regular r:id="rId34"/>
    </p:embeddedFont>
    <p:embeddedFont>
      <p:font typeface="UTM Avo" panose="02040603050506020204" pitchFamily="18" charset="0"/>
      <p:regular r:id="rId35"/>
      <p:bold r:id="rId36"/>
      <p:italic r:id="rId37"/>
      <p:boldItalic r:id="rId38"/>
    </p:embeddedFont>
    <p:embeddedFont>
      <p:font typeface="UTM Futura Extra" panose="02040603050506020204" pitchFamily="18" charset="0"/>
      <p:bold r:id="rId39"/>
    </p:embeddedFont>
    <p:embeddedFont>
      <p:font typeface="UTM Scriptina KT" panose="02000500000000000000" pitchFamily="2" charset="0"/>
      <p:regular r:id="rId40"/>
    </p:embeddedFont>
  </p:embeddedFontLst>
  <p:custDataLst>
    <p:tags r:id="rId4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799E"/>
    <a:srgbClr val="BC545D"/>
    <a:srgbClr val="3EA12B"/>
    <a:srgbClr val="0C1D20"/>
    <a:srgbClr val="F1F9FA"/>
    <a:srgbClr val="62B1D3"/>
    <a:srgbClr val="EC0003"/>
    <a:srgbClr val="EF0410"/>
    <a:srgbClr val="FAF504"/>
    <a:srgbClr val="83AE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81"/>
    <p:restoredTop sz="94291" autoAdjust="0"/>
  </p:normalViewPr>
  <p:slideViewPr>
    <p:cSldViewPr snapToGrid="0" snapToObjects="1">
      <p:cViewPr>
        <p:scale>
          <a:sx n="50" d="100"/>
          <a:sy n="50" d="100"/>
        </p:scale>
        <p:origin x="1716" y="3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96" d="100"/>
        <a:sy n="196" d="100"/>
      </p:scale>
      <p:origin x="0" y="0"/>
    </p:cViewPr>
  </p:sorterViewPr>
  <p:notesViewPr>
    <p:cSldViewPr snapToGrid="0" snapToObjects="1">
      <p:cViewPr varScale="1">
        <p:scale>
          <a:sx n="95" d="100"/>
          <a:sy n="95" d="100"/>
        </p:scale>
        <p:origin x="250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19.xml"/><Relationship Id="rId34" Type="http://schemas.openxmlformats.org/officeDocument/2006/relationships/font" Target="fonts/font10.fntdata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7.fntdata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20" Type="http://schemas.openxmlformats.org/officeDocument/2006/relationships/slide" Target="slides/slide18.xml"/><Relationship Id="rId41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4B3C7D-7ED1-A34F-BCFC-1C01389AE58C}" type="datetimeFigureOut">
              <a:rPr kumimoji="1" lang="zh-CN" altLang="en-US" smtClean="0"/>
              <a:t>2023/7/23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CED8CE-3D9F-CA47-A17E-9AD879C3B1C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70302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ACF2CF-5EF1-D24F-8F8B-C67282AA038A}" type="datetimeFigureOut">
              <a:rPr kumimoji="1" lang="zh-CN" altLang="en-US" smtClean="0"/>
              <a:t>2023/7/23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F70782-008B-5B48-B01C-A994AC4AA04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7636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77515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01782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27092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61716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87200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46868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8206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8954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89488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74961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28796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68429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46176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67921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1945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2D25362-C43D-4FDC-B0F3-24B3E74BDC1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29349B6C-E14E-2349-82A2-F1A7A8ED30E7}"/>
              </a:ext>
            </a:extLst>
          </p:cNvPr>
          <p:cNvSpPr/>
          <p:nvPr userDrawn="1"/>
        </p:nvSpPr>
        <p:spPr>
          <a:xfrm>
            <a:off x="184597" y="196403"/>
            <a:ext cx="11822806" cy="6465194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  <a:alpha val="7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1243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27BDA-DA64-40BD-A118-118151668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3CB123-580E-4714-AB71-04078E327E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383C67-078F-4A9F-A80E-21533F3AD54B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AFAED5-86FD-4EDA-9739-2611A0D28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C68A65-613B-4B3D-9C88-A366DF797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202A2E-CE4E-4C80-94E7-2C9157B83A3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96781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C7E00A-B76F-4E2A-A8FF-A989195816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383C67-078F-4A9F-A80E-21533F3AD54B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392FEF-E601-4D01-B0F1-AFE2AB0FA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4B1C0C-DB40-45B2-B73A-BF399B312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202A2E-CE4E-4C80-94E7-2C9157B83A3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156264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00F16-B5D1-4FEA-BF47-525CC5AF4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EA643C-B951-4716-9E7A-E812CDD8C5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74BE38-20BA-4D60-A55A-8F8B5BAF75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24B3A0-C98D-410A-A56E-ECE9B52E90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383C67-078F-4A9F-A80E-21533F3AD54B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93F842-EC9E-452F-87AA-491B7BE84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174121-9A1C-44C1-99BE-6CB1623EC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202A2E-CE4E-4C80-94E7-2C9157B83A3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472803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3F7E5-45DB-4B4E-A227-74A954C51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766CD5-F2B4-4917-B3D3-B4B8230E23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4FCE04-3DC7-45E1-860B-54505F96B5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3456DC-25DB-4350-A89E-BF96DE147A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383C67-078F-4A9F-A80E-21533F3AD54B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808595-7ADA-44F7-8879-585107D45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7367E9-C8AB-4FBF-B145-1DA8E9979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202A2E-CE4E-4C80-94E7-2C9157B83A3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052462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E027C-407B-4E7D-B2B1-C1B83D956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E72400-D238-4AC5-A52A-CD8CAC1110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5CBF0A-D601-40A4-95AB-2760112E1C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383C67-078F-4A9F-A80E-21533F3AD54B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BC57E4-BE78-48DB-A5CC-DC0AE7367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03446E-8C96-4178-A3AD-145C2B7F1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202A2E-CE4E-4C80-94E7-2C9157B83A3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711495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ED0757A-60AA-47E7-80C5-D8C586A66C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3BCAD0-11D6-4526-8ADD-B6BB873B09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AB6591-82BB-45FB-8672-302E6CC1E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383C67-078F-4A9F-A80E-21533F3AD54B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A68AE2-0549-4F20-B5F3-CDC5BAA68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28FB47-0EDE-466C-8046-491EB1766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202A2E-CE4E-4C80-94E7-2C9157B83A3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5968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6471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4221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2802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C6FE4-782A-4B7F-8EB1-5BB7B57132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B0ED65-1981-44EE-8362-D536C86038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8785AB-C54B-4DF2-BBDE-BE1D96E842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383C67-078F-4A9F-A80E-21533F3AD54B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5C1885-85D0-459D-BA64-B4BAC2414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043F45-3650-4237-ACA8-C9E6383FD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202A2E-CE4E-4C80-94E7-2C9157B83A3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21693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B5689-504A-4E28-8F3C-122F4F383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289E16-F0CD-45A8-8952-36AF6FBF26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D66C28-CBD4-451C-A795-6A3DFF5D7B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383C67-078F-4A9F-A80E-21533F3AD54B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0B4F6-10E3-4171-A2B3-F530FF748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521F6A-79A3-484E-BFFC-758E5377C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202A2E-CE4E-4C80-94E7-2C9157B83A3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88017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79735-D359-4E34-A5C4-743E2CEEA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2DA0C2-AF78-4A47-A061-6CFD39E964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C8B885-99E4-4FF8-A8EC-71ACA93736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383C67-078F-4A9F-A80E-21533F3AD54B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DD38E9-CB08-4D54-83F7-8DDA51A79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D40965-567C-4CB5-A201-E5B6F3C8F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202A2E-CE4E-4C80-94E7-2C9157B83A3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01533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E93C8-E6F6-4DCB-9006-9BD36652B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C59539-AC38-4E9B-B124-AA32954EF3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BC1356-EBAD-4C08-9B1F-DB2CA8BB87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BBB3A0-0C5A-46C3-A71E-272B7AB4B8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383C67-078F-4A9F-A80E-21533F3AD54B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74DF63-1C67-4E17-862C-407349E03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D4DC8E-AA5E-48C4-9BEF-C47EA26D7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202A2E-CE4E-4C80-94E7-2C9157B83A3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37960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99617-05D0-48B5-8458-71E85E82B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A1B335-245E-40CF-8D65-139DAE68F0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C59929-7EB8-49D8-9596-1E0DA80FC5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1C476-CD26-44F0-8726-098B915A95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EB0702-C1CE-4CAF-A627-A2A38ADEFE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6CC670-83BD-433D-A945-4CE55E98DD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383C67-078F-4A9F-A80E-21533F3AD54B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75F9CE-C446-47E3-90DE-ED1823101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FFAF72-EB3D-40A6-AD1A-40EA51957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202A2E-CE4E-4C80-94E7-2C9157B83A3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95483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72964D6-7E7A-4B57-9559-68F9E489495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5337183" y="-1133856"/>
            <a:ext cx="1773701" cy="26275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7390D77-1D26-462B-8484-AE4F0163BDCA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4810155" y="4230396"/>
            <a:ext cx="1774090" cy="262760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C2D8E8D-6EF5-46AB-A402-DE41C9B1351F}"/>
              </a:ext>
            </a:extLst>
          </p:cNvPr>
          <p:cNvSpPr txBox="1"/>
          <p:nvPr userDrawn="1"/>
        </p:nvSpPr>
        <p:spPr>
          <a:xfrm>
            <a:off x="960120" y="8073573"/>
            <a:ext cx="1095973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chia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sẻ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Qùa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tặng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Non –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Tiểu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Page: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Non –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Tiểu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0382348780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0984848929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457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5" r:id="rId4"/>
  </p:sldLayoutIdLst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4441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10" Type="http://schemas.microsoft.com/office/2007/relationships/hdphoto" Target="../media/hdphoto3.wdp"/><Relationship Id="rId4" Type="http://schemas.openxmlformats.org/officeDocument/2006/relationships/image" Target="../media/image9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0.png"/><Relationship Id="rId4" Type="http://schemas.openxmlformats.org/officeDocument/2006/relationships/image" Target="../media/image1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18B423E-C36D-44DA-B414-79E22791E5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7040" y="-533400"/>
            <a:ext cx="13255528" cy="7576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0443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1A0DDFA5-E5B0-4E65-8C00-37928DA3F416}"/>
              </a:ext>
            </a:extLst>
          </p:cNvPr>
          <p:cNvSpPr txBox="1"/>
          <p:nvPr/>
        </p:nvSpPr>
        <p:spPr>
          <a:xfrm>
            <a:off x="753035" y="2000618"/>
            <a:ext cx="10379289" cy="1877437"/>
          </a:xfrm>
          <a:prstGeom prst="rect">
            <a:avLst/>
          </a:prstGeom>
          <a:noFill/>
          <a:ln w="28575">
            <a:solidFill>
              <a:schemeClr val="tx1"/>
            </a:solidFill>
            <a:prstDash val="lgDashDot"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 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Thành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phố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Hồ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Chí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Minh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là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trung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tâm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công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nghiệp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lớn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nhất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cả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nước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.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Các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nghành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công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nghiệp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của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thành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phố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rất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đa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dạng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, bao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gồm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: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điện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,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luyện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kim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,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cơ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khí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,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điện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tử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,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hoá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chất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,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sản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xuất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vật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liệu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xây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dựng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,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dệt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may,…</a:t>
            </a:r>
            <a:endParaRPr kumimoji="0" lang="vi-VN" sz="29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8FF33FD-FAC2-4580-AB7C-162F25DD4435}"/>
              </a:ext>
            </a:extLst>
          </p:cNvPr>
          <p:cNvGrpSpPr/>
          <p:nvPr/>
        </p:nvGrpSpPr>
        <p:grpSpPr>
          <a:xfrm>
            <a:off x="1852333" y="477592"/>
            <a:ext cx="8487333" cy="1163886"/>
            <a:chOff x="-96369" y="495396"/>
            <a:chExt cx="8487333" cy="116388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5560A0-5040-492B-8529-6ECCC3FE79A6}"/>
                </a:ext>
              </a:extLst>
            </p:cNvPr>
            <p:cNvSpPr txBox="1"/>
            <p:nvPr/>
          </p:nvSpPr>
          <p:spPr>
            <a:xfrm>
              <a:off x="-96369" y="600285"/>
              <a:ext cx="848733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Hãy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kể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tên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các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ngành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công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nghiệp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của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Thành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phố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Hồ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Chí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Minh?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FF29437A-3063-4BBD-BDC4-65AB25BE05D3}"/>
                </a:ext>
              </a:extLst>
            </p:cNvPr>
            <p:cNvSpPr/>
            <p:nvPr/>
          </p:nvSpPr>
          <p:spPr>
            <a:xfrm>
              <a:off x="0" y="495396"/>
              <a:ext cx="8390964" cy="1163886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rgbClr val="42506D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50B71DC-1B8C-4E09-9EE8-82A7EC8F8F93}"/>
              </a:ext>
            </a:extLst>
          </p:cNvPr>
          <p:cNvCxnSpPr/>
          <p:nvPr/>
        </p:nvCxnSpPr>
        <p:spPr>
          <a:xfrm>
            <a:off x="5392271" y="3377898"/>
            <a:ext cx="5607423" cy="0"/>
          </a:xfrm>
          <a:prstGeom prst="line">
            <a:avLst/>
          </a:prstGeom>
          <a:ln w="38100">
            <a:solidFill>
              <a:srgbClr val="DF1E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87727F9-3C69-41D6-A4C3-27BDE498B7BF}"/>
              </a:ext>
            </a:extLst>
          </p:cNvPr>
          <p:cNvCxnSpPr>
            <a:cxnSpLocks/>
          </p:cNvCxnSpPr>
          <p:nvPr/>
        </p:nvCxnSpPr>
        <p:spPr>
          <a:xfrm>
            <a:off x="753035" y="3758898"/>
            <a:ext cx="8794377" cy="0"/>
          </a:xfrm>
          <a:prstGeom prst="line">
            <a:avLst/>
          </a:prstGeom>
          <a:ln w="38100">
            <a:solidFill>
              <a:srgbClr val="DF1E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B4F1E4D5-3AD0-41A8-AD82-1DC0C93CE4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43173"/>
            <a:ext cx="8337176" cy="2689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064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B20E1F3-CD8D-4324-851C-9C2C0F534C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396"/>
          <a:stretch/>
        </p:blipFill>
        <p:spPr>
          <a:xfrm>
            <a:off x="282388" y="1075765"/>
            <a:ext cx="3781869" cy="2595282"/>
          </a:xfrm>
          <a:prstGeom prst="round2DiagRect">
            <a:avLst>
              <a:gd name="adj1" fmla="val 16667"/>
              <a:gd name="adj2" fmla="val 11089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D923CF4-1D71-4808-A211-D51D74438EC6}"/>
              </a:ext>
            </a:extLst>
          </p:cNvPr>
          <p:cNvSpPr txBox="1"/>
          <p:nvPr/>
        </p:nvSpPr>
        <p:spPr>
          <a:xfrm>
            <a:off x="605116" y="290577"/>
            <a:ext cx="11228295" cy="584775"/>
          </a:xfrm>
          <a:prstGeom prst="rect">
            <a:avLst/>
          </a:prstGeom>
          <a:solidFill>
            <a:srgbClr val="F1F9FA">
              <a:alpha val="69000"/>
            </a:srgbClr>
          </a:solidFill>
        </p:spPr>
        <p:txBody>
          <a:bodyPr wrap="square" rtlCol="0">
            <a:spAutoFit/>
          </a:bodyPr>
          <a:lstStyle/>
          <a:p>
            <a:pPr lvl="0" algn="ctr"/>
            <a:r>
              <a:rPr kumimoji="0" lang="en-US" sz="3200" b="0" i="0" u="none" strike="noStrike" kern="1200" cap="none" spc="0" normalizeH="0" baseline="0" noProof="0" dirty="0" err="1">
                <a:ln w="63500">
                  <a:noFill/>
                </a:ln>
                <a:solidFill>
                  <a:srgbClr val="DF1E29"/>
                </a:solidFill>
                <a:uLnTx/>
                <a:uFillTx/>
                <a:latin typeface="UTM Futura Extra" panose="02040603050506020204" pitchFamily="18" charset="0"/>
                <a:ea typeface="+mn-ea"/>
                <a:cs typeface="+mn-cs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 w="63500">
                  <a:noFill/>
                </a:ln>
                <a:solidFill>
                  <a:srgbClr val="DF1E29"/>
                </a:solidFill>
                <a:uLnTx/>
                <a:uFillTx/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 w="63500">
                  <a:noFill/>
                </a:ln>
                <a:solidFill>
                  <a:srgbClr val="DF1E29"/>
                </a:solidFill>
                <a:uLnTx/>
                <a:uFillTx/>
                <a:latin typeface="UTM Futura Extra" panose="02040603050506020204" pitchFamily="18" charset="0"/>
                <a:ea typeface="+mn-ea"/>
                <a:cs typeface="+mn-cs"/>
              </a:rPr>
              <a:t>ngành</a:t>
            </a:r>
            <a:r>
              <a:rPr kumimoji="0" lang="en-US" sz="3200" b="0" i="0" u="none" strike="noStrike" kern="1200" cap="none" spc="0" normalizeH="0" baseline="0" noProof="0" dirty="0">
                <a:ln w="63500">
                  <a:noFill/>
                </a:ln>
                <a:solidFill>
                  <a:srgbClr val="DF1E29"/>
                </a:solidFill>
                <a:uLnTx/>
                <a:uFillTx/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 w="63500">
                  <a:noFill/>
                </a:ln>
                <a:solidFill>
                  <a:srgbClr val="DF1E29"/>
                </a:solidFill>
                <a:uLnTx/>
                <a:uFillTx/>
                <a:latin typeface="UTM Futura Extra" panose="02040603050506020204" pitchFamily="18" charset="0"/>
                <a:ea typeface="+mn-ea"/>
                <a:cs typeface="+mn-cs"/>
              </a:rPr>
              <a:t>công</a:t>
            </a:r>
            <a:r>
              <a:rPr kumimoji="0" lang="en-US" sz="3200" b="0" i="0" u="none" strike="noStrike" kern="1200" cap="none" spc="0" normalizeH="0" baseline="0" noProof="0" dirty="0">
                <a:ln w="63500">
                  <a:noFill/>
                </a:ln>
                <a:solidFill>
                  <a:srgbClr val="DF1E29"/>
                </a:solidFill>
                <a:uLnTx/>
                <a:uFillTx/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 w="63500">
                  <a:noFill/>
                </a:ln>
                <a:solidFill>
                  <a:srgbClr val="DF1E29"/>
                </a:solidFill>
                <a:uLnTx/>
                <a:uFillTx/>
                <a:latin typeface="UTM Futura Extra" panose="02040603050506020204" pitchFamily="18" charset="0"/>
                <a:ea typeface="+mn-ea"/>
                <a:cs typeface="+mn-cs"/>
              </a:rPr>
              <a:t>nghiệp</a:t>
            </a:r>
            <a:r>
              <a:rPr kumimoji="0" lang="en-US" sz="3200" b="0" i="0" u="none" strike="noStrike" kern="1200" cap="none" spc="0" normalizeH="0" baseline="0" noProof="0" dirty="0">
                <a:ln w="63500">
                  <a:noFill/>
                </a:ln>
                <a:solidFill>
                  <a:srgbClr val="DF1E29"/>
                </a:solidFill>
                <a:uLnTx/>
                <a:uFillTx/>
                <a:latin typeface="UTM Futura Extra" panose="02040603050506020204" pitchFamily="18" charset="0"/>
                <a:ea typeface="+mn-ea"/>
                <a:cs typeface="+mn-cs"/>
              </a:rPr>
              <a:t> ở </a:t>
            </a:r>
            <a:r>
              <a:rPr kumimoji="0" lang="en-US" sz="3200" b="0" i="0" u="none" strike="noStrike" kern="1200" cap="none" spc="0" normalizeH="0" baseline="0" noProof="0" dirty="0" err="1">
                <a:ln w="63500">
                  <a:noFill/>
                </a:ln>
                <a:solidFill>
                  <a:srgbClr val="DF1E29"/>
                </a:solidFill>
                <a:uLnTx/>
                <a:uFillTx/>
                <a:latin typeface="UTM Futura Extra" panose="02040603050506020204" pitchFamily="18" charset="0"/>
                <a:ea typeface="+mn-ea"/>
                <a:cs typeface="+mn-cs"/>
              </a:rPr>
              <a:t>Thành</a:t>
            </a:r>
            <a:r>
              <a:rPr kumimoji="0" lang="en-US" sz="3200" b="0" i="0" u="none" strike="noStrike" kern="1200" cap="none" spc="0" normalizeH="0" baseline="0" noProof="0" dirty="0">
                <a:ln w="63500">
                  <a:noFill/>
                </a:ln>
                <a:solidFill>
                  <a:srgbClr val="DF1E29"/>
                </a:solidFill>
                <a:uLnTx/>
                <a:uFillTx/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 w="63500">
                  <a:noFill/>
                </a:ln>
                <a:solidFill>
                  <a:srgbClr val="DF1E29"/>
                </a:solidFill>
                <a:uLnTx/>
                <a:uFillTx/>
                <a:latin typeface="UTM Futura Extra" panose="02040603050506020204" pitchFamily="18" charset="0"/>
                <a:ea typeface="+mn-ea"/>
                <a:cs typeface="+mn-cs"/>
              </a:rPr>
              <a:t>phố</a:t>
            </a:r>
            <a:r>
              <a:rPr kumimoji="0" lang="en-US" sz="3200" b="0" i="0" u="none" strike="noStrike" kern="1200" cap="none" spc="0" normalizeH="0" baseline="0" noProof="0" dirty="0">
                <a:ln w="63500">
                  <a:noFill/>
                </a:ln>
                <a:solidFill>
                  <a:srgbClr val="DF1E29"/>
                </a:solidFill>
                <a:uLnTx/>
                <a:uFillTx/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 w="63500">
                  <a:noFill/>
                </a:ln>
                <a:solidFill>
                  <a:srgbClr val="DF1E29"/>
                </a:solidFill>
                <a:uLnTx/>
                <a:uFillTx/>
                <a:latin typeface="UTM Futura Extra" panose="02040603050506020204" pitchFamily="18" charset="0"/>
                <a:ea typeface="+mn-ea"/>
                <a:cs typeface="+mn-cs"/>
              </a:rPr>
              <a:t>Hồ</a:t>
            </a:r>
            <a:r>
              <a:rPr kumimoji="0" lang="en-US" sz="3200" b="0" i="0" u="none" strike="noStrike" kern="1200" cap="none" spc="0" normalizeH="0" baseline="0" noProof="0" dirty="0">
                <a:ln w="63500">
                  <a:noFill/>
                </a:ln>
                <a:solidFill>
                  <a:srgbClr val="DF1E29"/>
                </a:solidFill>
                <a:uLnTx/>
                <a:uFillTx/>
                <a:latin typeface="UTM Futura Extra" panose="02040603050506020204" pitchFamily="18" charset="0"/>
                <a:ea typeface="+mn-ea"/>
                <a:cs typeface="+mn-cs"/>
              </a:rPr>
              <a:t> Ch</a:t>
            </a:r>
            <a:r>
              <a:rPr lang="en-US" sz="3200" dirty="0">
                <a:ln w="63500">
                  <a:noFill/>
                </a:ln>
                <a:solidFill>
                  <a:srgbClr val="DF1E29"/>
                </a:solidFill>
                <a:latin typeface="UTM Futura Extra" panose="02040603050506020204" pitchFamily="18" charset="0"/>
              </a:rPr>
              <a:t>í Minh</a:t>
            </a:r>
            <a:endParaRPr kumimoji="0" lang="vi-VN" sz="3200" b="0" i="0" u="none" strike="noStrike" kern="1200" cap="none" spc="0" normalizeH="0" baseline="0" noProof="0" dirty="0">
              <a:ln w="63500">
                <a:noFill/>
              </a:ln>
              <a:solidFill>
                <a:srgbClr val="DF1E29"/>
              </a:solidFill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050" name="Picture 2" descr="4 ngành công nghiệp chủ lực của TPHCM phát triển chưa xứng tiềm năng |  VOV.VN">
            <a:extLst>
              <a:ext uri="{FF2B5EF4-FFF2-40B4-BE49-F238E27FC236}">
                <a16:creationId xmlns:a16="http://schemas.microsoft.com/office/drawing/2014/main" id="{72CC0461-1D88-4E5A-B1D7-875F7B10A4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10"/>
          <a:stretch/>
        </p:blipFill>
        <p:spPr bwMode="auto">
          <a:xfrm>
            <a:off x="4308284" y="1075765"/>
            <a:ext cx="3678650" cy="2595282"/>
          </a:xfrm>
          <a:prstGeom prst="round2DiagRect">
            <a:avLst>
              <a:gd name="adj1" fmla="val 16667"/>
              <a:gd name="adj2" fmla="val 8196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619F49A-EE5E-4E37-86B6-30E3495BC42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068"/>
          <a:stretch/>
        </p:blipFill>
        <p:spPr>
          <a:xfrm>
            <a:off x="8230962" y="1047918"/>
            <a:ext cx="3678650" cy="2650976"/>
          </a:xfrm>
          <a:prstGeom prst="round2DiagRect">
            <a:avLst>
              <a:gd name="adj1" fmla="val 16667"/>
              <a:gd name="adj2" fmla="val 15217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48DFBF7-F57A-43F2-A9D2-453E0DE7FC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2387" y="4019033"/>
            <a:ext cx="3691217" cy="2460811"/>
          </a:xfrm>
          <a:prstGeom prst="round2DiagRect">
            <a:avLst>
              <a:gd name="adj1" fmla="val 16667"/>
              <a:gd name="adj2" fmla="val 11475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8B7300B-E2D0-4772-A947-4D00A5287A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83522" y="4019033"/>
            <a:ext cx="3837522" cy="2460811"/>
          </a:xfrm>
          <a:prstGeom prst="round2DiagRect">
            <a:avLst>
              <a:gd name="adj1" fmla="val 16667"/>
              <a:gd name="adj2" fmla="val 15847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19E814D-813A-480E-8D3E-F5583D1E20C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2511" t="6584"/>
          <a:stretch/>
        </p:blipFill>
        <p:spPr>
          <a:xfrm>
            <a:off x="8230962" y="4017395"/>
            <a:ext cx="3678651" cy="2459173"/>
          </a:xfrm>
          <a:prstGeom prst="round2DiagRect">
            <a:avLst>
              <a:gd name="adj1" fmla="val 16667"/>
              <a:gd name="adj2" fmla="val 17498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2643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F84FC94E-BEE3-4BBA-A1D7-B55EC7A66F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43173"/>
            <a:ext cx="8337176" cy="268939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D2945BB-984A-496D-BA5B-A07BB702DA11}"/>
              </a:ext>
            </a:extLst>
          </p:cNvPr>
          <p:cNvSpPr txBox="1"/>
          <p:nvPr/>
        </p:nvSpPr>
        <p:spPr>
          <a:xfrm>
            <a:off x="573741" y="1810562"/>
            <a:ext cx="11201400" cy="3662541"/>
          </a:xfrm>
          <a:prstGeom prst="rect">
            <a:avLst/>
          </a:prstGeom>
          <a:solidFill>
            <a:srgbClr val="F1F9FA"/>
          </a:solidFill>
          <a:ln w="28575">
            <a:solidFill>
              <a:schemeClr val="tx1"/>
            </a:solidFill>
            <a:prstDash val="lgDashDot"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    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Thành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phố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Hồ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Chí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Minh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là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trung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tâm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công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nghiệp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lớn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nhất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cả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nước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.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Các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nghành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công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nghiệp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của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thành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phố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rất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đa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dạng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, bao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gồm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: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điện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,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luyện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kim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,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cơ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khí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,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điện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tử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,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hoá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chất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,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sản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xuất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vật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liệu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xây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dựng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,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dệt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may,…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Hoạt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động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thương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mại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của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thành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phố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cũng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rất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phát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triển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với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nhiều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chợ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và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siêu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thị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lớn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.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Thành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phố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có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sân</a:t>
            </a:r>
            <a:r>
              <a:rPr kumimoji="0" lang="en-US" sz="2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ba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y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quốc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tế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Tân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Sơn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Nhất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và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cảng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Sài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Gòn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là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sân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bay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và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cảng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biển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lớn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bậc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nhất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cả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prstClr val="black"/>
                </a:solidFill>
                <a:latin typeface="UTM Avo" panose="02040603050506020204" pitchFamily="18" charset="0"/>
              </a:rPr>
              <a:t>nước</a:t>
            </a:r>
            <a:r>
              <a:rPr lang="en-US" sz="2900" dirty="0">
                <a:solidFill>
                  <a:prstClr val="black"/>
                </a:solidFill>
                <a:latin typeface="UTM Avo" panose="02040603050506020204" pitchFamily="18" charset="0"/>
              </a:rPr>
              <a:t>.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AC09CF8-5FA2-4E2B-8E96-579850887776}"/>
              </a:ext>
            </a:extLst>
          </p:cNvPr>
          <p:cNvGrpSpPr/>
          <p:nvPr/>
        </p:nvGrpSpPr>
        <p:grpSpPr>
          <a:xfrm>
            <a:off x="1852333" y="477592"/>
            <a:ext cx="8487333" cy="1163886"/>
            <a:chOff x="-96369" y="495396"/>
            <a:chExt cx="8487333" cy="116388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DB5CE50-BFB0-453E-9A62-899BF059F51E}"/>
                </a:ext>
              </a:extLst>
            </p:cNvPr>
            <p:cNvSpPr txBox="1"/>
            <p:nvPr/>
          </p:nvSpPr>
          <p:spPr>
            <a:xfrm>
              <a:off x="-96369" y="600285"/>
              <a:ext cx="848733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Vì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sao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Thành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phố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Hồ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Chí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Minh là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trung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tâm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kinh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tế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lớn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của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cả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nước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?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509C8C84-807E-497A-A058-7429589A6DFD}"/>
                </a:ext>
              </a:extLst>
            </p:cNvPr>
            <p:cNvSpPr/>
            <p:nvPr/>
          </p:nvSpPr>
          <p:spPr>
            <a:xfrm>
              <a:off x="0" y="495396"/>
              <a:ext cx="8390964" cy="1163886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rgbClr val="42506D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240E4DD-377A-4B33-A96D-CD181CC33855}"/>
              </a:ext>
            </a:extLst>
          </p:cNvPr>
          <p:cNvCxnSpPr>
            <a:cxnSpLocks/>
          </p:cNvCxnSpPr>
          <p:nvPr/>
        </p:nvCxnSpPr>
        <p:spPr>
          <a:xfrm>
            <a:off x="683834" y="4042679"/>
            <a:ext cx="4127317" cy="0"/>
          </a:xfrm>
          <a:prstGeom prst="line">
            <a:avLst/>
          </a:prstGeom>
          <a:ln w="38100">
            <a:solidFill>
              <a:srgbClr val="DF1E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2C06EAB-AD52-4361-9747-1247801A266E}"/>
              </a:ext>
            </a:extLst>
          </p:cNvPr>
          <p:cNvCxnSpPr>
            <a:cxnSpLocks/>
          </p:cNvCxnSpPr>
          <p:nvPr/>
        </p:nvCxnSpPr>
        <p:spPr>
          <a:xfrm>
            <a:off x="6539753" y="2293375"/>
            <a:ext cx="5078506" cy="0"/>
          </a:xfrm>
          <a:prstGeom prst="line">
            <a:avLst/>
          </a:prstGeom>
          <a:ln w="38100">
            <a:solidFill>
              <a:srgbClr val="DF1E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3FC07F0-4F32-4975-948D-392B447A00C1}"/>
              </a:ext>
            </a:extLst>
          </p:cNvPr>
          <p:cNvCxnSpPr>
            <a:cxnSpLocks/>
          </p:cNvCxnSpPr>
          <p:nvPr/>
        </p:nvCxnSpPr>
        <p:spPr>
          <a:xfrm>
            <a:off x="8665009" y="4068739"/>
            <a:ext cx="2434401" cy="0"/>
          </a:xfrm>
          <a:prstGeom prst="line">
            <a:avLst/>
          </a:prstGeom>
          <a:ln w="38100">
            <a:solidFill>
              <a:srgbClr val="DF1E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7428F9B-40AA-48E2-B3EC-D257E54C9300}"/>
              </a:ext>
            </a:extLst>
          </p:cNvPr>
          <p:cNvCxnSpPr>
            <a:cxnSpLocks/>
          </p:cNvCxnSpPr>
          <p:nvPr/>
        </p:nvCxnSpPr>
        <p:spPr>
          <a:xfrm>
            <a:off x="605117" y="2723396"/>
            <a:ext cx="2658588" cy="0"/>
          </a:xfrm>
          <a:prstGeom prst="line">
            <a:avLst/>
          </a:prstGeom>
          <a:ln w="38100">
            <a:solidFill>
              <a:srgbClr val="DF1E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EB8C109-3F43-49CF-96DD-8712A71BAC22}"/>
              </a:ext>
            </a:extLst>
          </p:cNvPr>
          <p:cNvCxnSpPr>
            <a:cxnSpLocks/>
          </p:cNvCxnSpPr>
          <p:nvPr/>
        </p:nvCxnSpPr>
        <p:spPr>
          <a:xfrm>
            <a:off x="683834" y="4474358"/>
            <a:ext cx="4324264" cy="0"/>
          </a:xfrm>
          <a:prstGeom prst="line">
            <a:avLst/>
          </a:prstGeom>
          <a:ln w="38100">
            <a:solidFill>
              <a:srgbClr val="DF1E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3CB12C9-7B6B-4B49-9429-573A51F7AA99}"/>
              </a:ext>
            </a:extLst>
          </p:cNvPr>
          <p:cNvCxnSpPr>
            <a:cxnSpLocks/>
          </p:cNvCxnSpPr>
          <p:nvPr/>
        </p:nvCxnSpPr>
        <p:spPr>
          <a:xfrm>
            <a:off x="7867736" y="4474358"/>
            <a:ext cx="3750523" cy="0"/>
          </a:xfrm>
          <a:prstGeom prst="line">
            <a:avLst/>
          </a:prstGeom>
          <a:ln w="38100">
            <a:solidFill>
              <a:srgbClr val="DF1E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C79BC31-A955-4C77-B428-85116BEB5C37}"/>
              </a:ext>
            </a:extLst>
          </p:cNvPr>
          <p:cNvCxnSpPr>
            <a:cxnSpLocks/>
          </p:cNvCxnSpPr>
          <p:nvPr/>
        </p:nvCxnSpPr>
        <p:spPr>
          <a:xfrm>
            <a:off x="683834" y="4894045"/>
            <a:ext cx="4858837" cy="0"/>
          </a:xfrm>
          <a:prstGeom prst="line">
            <a:avLst/>
          </a:prstGeom>
          <a:ln w="38100">
            <a:solidFill>
              <a:srgbClr val="DF1E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8955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475F821-9497-4E26-85B8-69018C1EC7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103" t="9550" r="14251" b="12723"/>
          <a:stretch/>
        </p:blipFill>
        <p:spPr>
          <a:xfrm>
            <a:off x="518989" y="589776"/>
            <a:ext cx="4040754" cy="2926098"/>
          </a:xfrm>
          <a:prstGeom prst="round2DiagRect">
            <a:avLst>
              <a:gd name="adj1" fmla="val 16667"/>
              <a:gd name="adj2" fmla="val 11905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F0168B6-D3C3-4D07-B249-58534561342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61" t="17569" r="7789" b="14026"/>
          <a:stretch/>
        </p:blipFill>
        <p:spPr>
          <a:xfrm>
            <a:off x="5010746" y="539775"/>
            <a:ext cx="4954287" cy="2976099"/>
          </a:xfrm>
          <a:prstGeom prst="round2DiagRect">
            <a:avLst>
              <a:gd name="adj1" fmla="val 16667"/>
              <a:gd name="adj2" fmla="val 13148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105DEBF-E56F-4B0E-8B47-B93D5561E7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989" y="3778621"/>
            <a:ext cx="4040754" cy="2784101"/>
          </a:xfrm>
          <a:prstGeom prst="round2DiagRect">
            <a:avLst>
              <a:gd name="adj1" fmla="val 16667"/>
              <a:gd name="adj2" fmla="val 15939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73688D-DAA5-489F-8561-8CD1C7AAF4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8845" y="3825025"/>
            <a:ext cx="4878087" cy="2737697"/>
          </a:xfrm>
          <a:prstGeom prst="round2DiagRect">
            <a:avLst>
              <a:gd name="adj1" fmla="val 16667"/>
              <a:gd name="adj2" fmla="val 7597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041A76-8874-4079-B6A5-4CF5863B0DAF}"/>
              </a:ext>
            </a:extLst>
          </p:cNvPr>
          <p:cNvSpPr txBox="1"/>
          <p:nvPr/>
        </p:nvSpPr>
        <p:spPr>
          <a:xfrm>
            <a:off x="10302658" y="926842"/>
            <a:ext cx="1468827" cy="5262979"/>
          </a:xfrm>
          <a:prstGeom prst="rect">
            <a:avLst/>
          </a:prstGeom>
          <a:solidFill>
            <a:srgbClr val="F1F9FA">
              <a:alpha val="69000"/>
            </a:srgbClr>
          </a:solidFill>
        </p:spPr>
        <p:txBody>
          <a:bodyPr wrap="square" rtlCol="0">
            <a:spAutoFit/>
          </a:bodyPr>
          <a:lstStyle/>
          <a:p>
            <a:pPr lvl="0" algn="ctr"/>
            <a:r>
              <a:rPr kumimoji="0" lang="en-US" sz="2800" b="0" i="0" u="none" strike="noStrike" kern="1200" cap="none" spc="0" normalizeH="0" baseline="0" noProof="0" dirty="0" err="1">
                <a:ln w="63500">
                  <a:noFill/>
                </a:ln>
                <a:solidFill>
                  <a:srgbClr val="DF1E29"/>
                </a:solidFill>
                <a:uLnTx/>
                <a:uFillTx/>
                <a:latin typeface="UTM Futura Extra" panose="02040603050506020204" pitchFamily="18" charset="0"/>
                <a:ea typeface="+mn-ea"/>
                <a:cs typeface="+mn-cs"/>
              </a:rPr>
              <a:t>Thành</a:t>
            </a:r>
            <a:r>
              <a:rPr kumimoji="0" lang="en-US" sz="2800" b="0" i="0" u="none" strike="noStrike" kern="1200" cap="none" spc="0" normalizeH="0" baseline="0" noProof="0" dirty="0">
                <a:ln w="63500">
                  <a:noFill/>
                </a:ln>
                <a:solidFill>
                  <a:srgbClr val="DF1E29"/>
                </a:solidFill>
                <a:uLnTx/>
                <a:uFillTx/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 w="63500">
                  <a:noFill/>
                </a:ln>
                <a:solidFill>
                  <a:srgbClr val="DF1E29"/>
                </a:solidFill>
                <a:uLnTx/>
                <a:uFillTx/>
                <a:latin typeface="UTM Futura Extra" panose="02040603050506020204" pitchFamily="18" charset="0"/>
                <a:ea typeface="+mn-ea"/>
                <a:cs typeface="+mn-cs"/>
              </a:rPr>
              <a:t>phố</a:t>
            </a:r>
            <a:r>
              <a:rPr kumimoji="0" lang="en-US" sz="2800" b="0" i="0" u="none" strike="noStrike" kern="1200" cap="none" spc="0" normalizeH="0" baseline="0" noProof="0" dirty="0">
                <a:ln w="63500">
                  <a:noFill/>
                </a:ln>
                <a:solidFill>
                  <a:srgbClr val="DF1E29"/>
                </a:solidFill>
                <a:uLnTx/>
                <a:uFillTx/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 w="63500">
                  <a:noFill/>
                </a:ln>
                <a:solidFill>
                  <a:srgbClr val="DF1E29"/>
                </a:solidFill>
                <a:uLnTx/>
                <a:uFillTx/>
                <a:latin typeface="UTM Futura Extra" panose="02040603050506020204" pitchFamily="18" charset="0"/>
                <a:ea typeface="+mn-ea"/>
                <a:cs typeface="+mn-cs"/>
              </a:rPr>
              <a:t>Hồ</a:t>
            </a:r>
            <a:r>
              <a:rPr kumimoji="0" lang="en-US" sz="2800" b="0" i="0" u="none" strike="noStrike" kern="1200" cap="none" spc="0" normalizeH="0" baseline="0" noProof="0" dirty="0">
                <a:ln w="63500">
                  <a:noFill/>
                </a:ln>
                <a:solidFill>
                  <a:srgbClr val="DF1E29"/>
                </a:solidFill>
                <a:uLnTx/>
                <a:uFillTx/>
                <a:latin typeface="UTM Futura Extra" panose="02040603050506020204" pitchFamily="18" charset="0"/>
                <a:ea typeface="+mn-ea"/>
                <a:cs typeface="+mn-cs"/>
              </a:rPr>
              <a:t> Ch</a:t>
            </a:r>
            <a:r>
              <a:rPr lang="en-US" sz="2800" dirty="0">
                <a:ln w="63500">
                  <a:noFill/>
                </a:ln>
                <a:solidFill>
                  <a:srgbClr val="DF1E29"/>
                </a:solidFill>
                <a:latin typeface="UTM Futura Extra" panose="02040603050506020204" pitchFamily="18" charset="0"/>
              </a:rPr>
              <a:t>í Minh </a:t>
            </a:r>
            <a:r>
              <a:rPr lang="en-US" sz="2800" dirty="0" err="1">
                <a:ln w="63500">
                  <a:noFill/>
                </a:ln>
                <a:solidFill>
                  <a:srgbClr val="DF1E29"/>
                </a:solidFill>
                <a:latin typeface="UTM Futura Extra" panose="02040603050506020204" pitchFamily="18" charset="0"/>
              </a:rPr>
              <a:t>là</a:t>
            </a:r>
            <a:r>
              <a:rPr lang="en-US" sz="2800" dirty="0">
                <a:ln w="63500">
                  <a:noFill/>
                </a:ln>
                <a:solidFill>
                  <a:srgbClr val="DF1E29"/>
                </a:solidFill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ln w="63500">
                  <a:noFill/>
                </a:ln>
                <a:solidFill>
                  <a:srgbClr val="DF1E29"/>
                </a:solidFill>
                <a:latin typeface="UTM Futura Extra" panose="02040603050506020204" pitchFamily="18" charset="0"/>
              </a:rPr>
              <a:t>trung</a:t>
            </a:r>
            <a:r>
              <a:rPr lang="en-US" sz="2800" dirty="0">
                <a:ln w="63500">
                  <a:noFill/>
                </a:ln>
                <a:solidFill>
                  <a:srgbClr val="DF1E29"/>
                </a:solidFill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ln w="63500">
                  <a:noFill/>
                </a:ln>
                <a:solidFill>
                  <a:srgbClr val="DF1E29"/>
                </a:solidFill>
                <a:latin typeface="UTM Futura Extra" panose="02040603050506020204" pitchFamily="18" charset="0"/>
              </a:rPr>
              <a:t>tâm</a:t>
            </a:r>
            <a:r>
              <a:rPr lang="en-US" sz="2800" dirty="0">
                <a:ln w="63500">
                  <a:noFill/>
                </a:ln>
                <a:solidFill>
                  <a:srgbClr val="DF1E29"/>
                </a:solidFill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ln w="63500">
                  <a:noFill/>
                </a:ln>
                <a:solidFill>
                  <a:srgbClr val="DF1E29"/>
                </a:solidFill>
                <a:latin typeface="UTM Futura Extra" panose="02040603050506020204" pitchFamily="18" charset="0"/>
              </a:rPr>
              <a:t>kinh</a:t>
            </a:r>
            <a:r>
              <a:rPr lang="en-US" sz="2800" dirty="0">
                <a:ln w="63500">
                  <a:noFill/>
                </a:ln>
                <a:solidFill>
                  <a:srgbClr val="DF1E29"/>
                </a:solidFill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ln w="63500">
                  <a:noFill/>
                </a:ln>
                <a:solidFill>
                  <a:srgbClr val="DF1E29"/>
                </a:solidFill>
                <a:latin typeface="UTM Futura Extra" panose="02040603050506020204" pitchFamily="18" charset="0"/>
              </a:rPr>
              <a:t>tế</a:t>
            </a:r>
            <a:r>
              <a:rPr lang="en-US" sz="2800" dirty="0">
                <a:ln w="63500">
                  <a:noFill/>
                </a:ln>
                <a:solidFill>
                  <a:srgbClr val="DF1E29"/>
                </a:solidFill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ln w="63500">
                  <a:noFill/>
                </a:ln>
                <a:solidFill>
                  <a:srgbClr val="DF1E29"/>
                </a:solidFill>
                <a:latin typeface="UTM Futura Extra" panose="02040603050506020204" pitchFamily="18" charset="0"/>
              </a:rPr>
              <a:t>lớn</a:t>
            </a:r>
            <a:r>
              <a:rPr lang="en-US" sz="2800" dirty="0">
                <a:ln w="63500">
                  <a:noFill/>
                </a:ln>
                <a:solidFill>
                  <a:srgbClr val="DF1E29"/>
                </a:solidFill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ln w="63500">
                  <a:noFill/>
                </a:ln>
                <a:solidFill>
                  <a:srgbClr val="DF1E29"/>
                </a:solidFill>
                <a:latin typeface="UTM Futura Extra" panose="02040603050506020204" pitchFamily="18" charset="0"/>
              </a:rPr>
              <a:t>nhất</a:t>
            </a:r>
            <a:r>
              <a:rPr lang="en-US" sz="2800" dirty="0">
                <a:ln w="63500">
                  <a:noFill/>
                </a:ln>
                <a:solidFill>
                  <a:srgbClr val="DF1E29"/>
                </a:solidFill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ln w="63500">
                  <a:noFill/>
                </a:ln>
                <a:solidFill>
                  <a:srgbClr val="DF1E29"/>
                </a:solidFill>
                <a:latin typeface="UTM Futura Extra" panose="02040603050506020204" pitchFamily="18" charset="0"/>
              </a:rPr>
              <a:t>cả</a:t>
            </a:r>
            <a:r>
              <a:rPr lang="en-US" sz="2800" dirty="0">
                <a:ln w="63500">
                  <a:noFill/>
                </a:ln>
                <a:solidFill>
                  <a:srgbClr val="DF1E29"/>
                </a:solidFill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ln w="63500">
                  <a:noFill/>
                </a:ln>
                <a:solidFill>
                  <a:srgbClr val="DF1E29"/>
                </a:solidFill>
                <a:latin typeface="UTM Futura Extra" panose="02040603050506020204" pitchFamily="18" charset="0"/>
              </a:rPr>
              <a:t>nước</a:t>
            </a:r>
            <a:endParaRPr kumimoji="0" lang="vi-VN" sz="2800" b="0" i="0" u="none" strike="noStrike" kern="1200" cap="none" spc="0" normalizeH="0" baseline="0" noProof="0" dirty="0">
              <a:ln w="63500">
                <a:noFill/>
              </a:ln>
              <a:solidFill>
                <a:srgbClr val="DF1E29"/>
              </a:solidFill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8612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F84FC94E-BEE3-4BBA-A1D7-B55EC7A66F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680197"/>
            <a:ext cx="6096000" cy="1966439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FB2CFCAC-E59A-4DD2-8A60-9B5BDB08C78D}"/>
              </a:ext>
            </a:extLst>
          </p:cNvPr>
          <p:cNvGrpSpPr/>
          <p:nvPr/>
        </p:nvGrpSpPr>
        <p:grpSpPr>
          <a:xfrm>
            <a:off x="2423552" y="477591"/>
            <a:ext cx="7150037" cy="1163886"/>
            <a:chOff x="398046" y="495395"/>
            <a:chExt cx="9665033" cy="1163886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05A0D468-CF75-4147-8DF1-26DB5399196D}"/>
                </a:ext>
              </a:extLst>
            </p:cNvPr>
            <p:cNvSpPr/>
            <p:nvPr/>
          </p:nvSpPr>
          <p:spPr>
            <a:xfrm>
              <a:off x="398046" y="495395"/>
              <a:ext cx="9665033" cy="1163886"/>
            </a:xfrm>
            <a:prstGeom prst="roundRect">
              <a:avLst>
                <a:gd name="adj" fmla="val 50000"/>
              </a:avLst>
            </a:prstGeom>
            <a:solidFill>
              <a:srgbClr val="0C1D20"/>
            </a:solidFill>
            <a:ln w="28575">
              <a:solidFill>
                <a:srgbClr val="42506D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B9309F2-4CB8-4926-B5B4-924632221E70}"/>
                </a:ext>
              </a:extLst>
            </p:cNvPr>
            <p:cNvSpPr txBox="1"/>
            <p:nvPr/>
          </p:nvSpPr>
          <p:spPr>
            <a:xfrm>
              <a:off x="644608" y="591923"/>
              <a:ext cx="917190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Thành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phố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Hồ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Chí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Minh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là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trung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tâm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kinh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tế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lớn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của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cả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nước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6DB91E98-103D-47F7-B035-30E3738A0DE5}"/>
              </a:ext>
            </a:extLst>
          </p:cNvPr>
          <p:cNvSpPr txBox="1"/>
          <p:nvPr/>
        </p:nvSpPr>
        <p:spPr>
          <a:xfrm>
            <a:off x="773182" y="2839405"/>
            <a:ext cx="3254628" cy="1384995"/>
          </a:xfrm>
          <a:prstGeom prst="rect">
            <a:avLst/>
          </a:prstGeom>
          <a:noFill/>
          <a:ln>
            <a:solidFill>
              <a:srgbClr val="0C1D2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Trung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tâm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công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nghiệp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lớn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nhất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cả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nước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F2B256D-2E25-467E-9205-D1A9DDC99E6E}"/>
              </a:ext>
            </a:extLst>
          </p:cNvPr>
          <p:cNvSpPr txBox="1"/>
          <p:nvPr/>
        </p:nvSpPr>
        <p:spPr>
          <a:xfrm>
            <a:off x="4763154" y="2839405"/>
            <a:ext cx="2960160" cy="1384995"/>
          </a:xfrm>
          <a:prstGeom prst="rect">
            <a:avLst/>
          </a:prstGeom>
          <a:noFill/>
          <a:ln>
            <a:solidFill>
              <a:srgbClr val="0C1D2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Hoạt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động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thương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mại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phát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triển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65A658F-22F9-4342-A750-2F1C7781BB5C}"/>
              </a:ext>
            </a:extLst>
          </p:cNvPr>
          <p:cNvSpPr txBox="1"/>
          <p:nvPr/>
        </p:nvSpPr>
        <p:spPr>
          <a:xfrm>
            <a:off x="8311424" y="2839405"/>
            <a:ext cx="2960160" cy="1384995"/>
          </a:xfrm>
          <a:prstGeom prst="rect">
            <a:avLst/>
          </a:prstGeom>
          <a:noFill/>
          <a:ln>
            <a:solidFill>
              <a:srgbClr val="0C1D2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Có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sân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bay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và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cảng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biển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quốc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tế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lớn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995B1DCE-7F86-416D-A397-739ABC50E4EE}"/>
              </a:ext>
            </a:extLst>
          </p:cNvPr>
          <p:cNvCxnSpPr>
            <a:stCxn id="17" idx="2"/>
            <a:endCxn id="18" idx="0"/>
          </p:cNvCxnSpPr>
          <p:nvPr/>
        </p:nvCxnSpPr>
        <p:spPr>
          <a:xfrm flipH="1">
            <a:off x="2400496" y="1641477"/>
            <a:ext cx="3598075" cy="1197928"/>
          </a:xfrm>
          <a:prstGeom prst="straightConnector1">
            <a:avLst/>
          </a:prstGeom>
          <a:ln w="38100">
            <a:solidFill>
              <a:srgbClr val="0C1D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961B1A4-DF4E-4825-A226-85DE630766FE}"/>
              </a:ext>
            </a:extLst>
          </p:cNvPr>
          <p:cNvCxnSpPr>
            <a:cxnSpLocks/>
            <a:stCxn id="17" idx="2"/>
            <a:endCxn id="20" idx="0"/>
          </p:cNvCxnSpPr>
          <p:nvPr/>
        </p:nvCxnSpPr>
        <p:spPr>
          <a:xfrm>
            <a:off x="5998571" y="1641477"/>
            <a:ext cx="244663" cy="1197928"/>
          </a:xfrm>
          <a:prstGeom prst="straightConnector1">
            <a:avLst/>
          </a:prstGeom>
          <a:ln w="38100">
            <a:solidFill>
              <a:srgbClr val="0C1D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3300C51-604B-4E10-AD65-B233FAB568D1}"/>
              </a:ext>
            </a:extLst>
          </p:cNvPr>
          <p:cNvCxnSpPr>
            <a:cxnSpLocks/>
            <a:stCxn id="17" idx="2"/>
            <a:endCxn id="22" idx="0"/>
          </p:cNvCxnSpPr>
          <p:nvPr/>
        </p:nvCxnSpPr>
        <p:spPr>
          <a:xfrm>
            <a:off x="5998571" y="1641477"/>
            <a:ext cx="3792933" cy="1197928"/>
          </a:xfrm>
          <a:prstGeom prst="straightConnector1">
            <a:avLst/>
          </a:prstGeom>
          <a:ln w="38100">
            <a:solidFill>
              <a:srgbClr val="0C1D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6494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42DD6C3C-F4FA-451E-8B8B-99092CA2A9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43173"/>
            <a:ext cx="8337176" cy="268939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D2945BB-984A-496D-BA5B-A07BB702DA11}"/>
              </a:ext>
            </a:extLst>
          </p:cNvPr>
          <p:cNvSpPr txBox="1"/>
          <p:nvPr/>
        </p:nvSpPr>
        <p:spPr>
          <a:xfrm>
            <a:off x="524435" y="1982603"/>
            <a:ext cx="11201400" cy="1877437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prstDash val="lgDashDot"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Thành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phố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Hồ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Chí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Minh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có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nhiều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viện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nghiên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cứu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,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trường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đại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học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,…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Nơi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đây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cũng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có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nhiều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rạp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hát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,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rạp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chiếu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phim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,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các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khu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vui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chơi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giải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trí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hấp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dẫn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như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Thảo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Cầm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Viên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,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Đầm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Sen,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Suối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Tiên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,…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AC09CF8-5FA2-4E2B-8E96-579850887776}"/>
              </a:ext>
            </a:extLst>
          </p:cNvPr>
          <p:cNvGrpSpPr/>
          <p:nvPr/>
        </p:nvGrpSpPr>
        <p:grpSpPr>
          <a:xfrm>
            <a:off x="1852333" y="477592"/>
            <a:ext cx="8487333" cy="1163886"/>
            <a:chOff x="-96369" y="495396"/>
            <a:chExt cx="8487333" cy="116388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DB5CE50-BFB0-453E-9A62-899BF059F51E}"/>
                </a:ext>
              </a:extLst>
            </p:cNvPr>
            <p:cNvSpPr txBox="1"/>
            <p:nvPr/>
          </p:nvSpPr>
          <p:spPr>
            <a:xfrm>
              <a:off x="-96369" y="600285"/>
              <a:ext cx="848733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Vì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sao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Thành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phố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Hồ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Chí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 Minh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là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trung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tâm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 </a:t>
              </a:r>
              <a:r>
                <a:rPr lang="en-US" sz="2800" b="1" dirty="0">
                  <a:solidFill>
                    <a:prstClr val="black"/>
                  </a:solidFill>
                  <a:latin typeface="UTM Avo" panose="02040603050506020204" pitchFamily="18" charset="0"/>
                </a:rPr>
                <a:t>khoa </a:t>
              </a:r>
              <a:r>
                <a:rPr lang="en-US" sz="2800" b="1" dirty="0" err="1">
                  <a:solidFill>
                    <a:prstClr val="black"/>
                  </a:solidFill>
                  <a:latin typeface="UTM Avo" panose="02040603050506020204" pitchFamily="18" charset="0"/>
                </a:rPr>
                <a:t>học</a:t>
              </a:r>
              <a:r>
                <a:rPr lang="en-US" sz="2800" b="1" dirty="0">
                  <a:solidFill>
                    <a:prstClr val="black"/>
                  </a:solidFill>
                  <a:latin typeface="UTM Avo" panose="02040603050506020204" pitchFamily="18" charset="0"/>
                </a:rPr>
                <a:t>, </a:t>
              </a:r>
              <a:r>
                <a:rPr lang="en-US" sz="2800" b="1" dirty="0" err="1">
                  <a:solidFill>
                    <a:prstClr val="black"/>
                  </a:solidFill>
                  <a:latin typeface="UTM Avo" panose="02040603050506020204" pitchFamily="18" charset="0"/>
                </a:rPr>
                <a:t>văn</a:t>
              </a:r>
              <a:r>
                <a:rPr lang="en-US" sz="2800" b="1" dirty="0">
                  <a:solidFill>
                    <a:prstClr val="black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prstClr val="black"/>
                  </a:solidFill>
                  <a:latin typeface="UTM Avo" panose="02040603050506020204" pitchFamily="18" charset="0"/>
                </a:rPr>
                <a:t>hoá</a:t>
              </a:r>
              <a:r>
                <a:rPr lang="en-US" sz="2800" b="1" dirty="0">
                  <a:solidFill>
                    <a:prstClr val="black"/>
                  </a:solidFill>
                  <a:latin typeface="UTM Avo" panose="020406030505060202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lớn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của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cả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nước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?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509C8C84-807E-497A-A058-7429589A6DFD}"/>
                </a:ext>
              </a:extLst>
            </p:cNvPr>
            <p:cNvSpPr/>
            <p:nvPr/>
          </p:nvSpPr>
          <p:spPr>
            <a:xfrm>
              <a:off x="0" y="495396"/>
              <a:ext cx="8390964" cy="1163886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rgbClr val="42506D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3FC07F0-4F32-4975-948D-392B447A00C1}"/>
              </a:ext>
            </a:extLst>
          </p:cNvPr>
          <p:cNvCxnSpPr>
            <a:cxnSpLocks/>
          </p:cNvCxnSpPr>
          <p:nvPr/>
        </p:nvCxnSpPr>
        <p:spPr>
          <a:xfrm>
            <a:off x="5598942" y="2448119"/>
            <a:ext cx="6019317" cy="0"/>
          </a:xfrm>
          <a:prstGeom prst="line">
            <a:avLst/>
          </a:prstGeom>
          <a:ln w="38100">
            <a:solidFill>
              <a:srgbClr val="DF1E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7428F9B-40AA-48E2-B3EC-D257E54C9300}"/>
              </a:ext>
            </a:extLst>
          </p:cNvPr>
          <p:cNvCxnSpPr>
            <a:cxnSpLocks/>
          </p:cNvCxnSpPr>
          <p:nvPr/>
        </p:nvCxnSpPr>
        <p:spPr>
          <a:xfrm>
            <a:off x="618564" y="2878141"/>
            <a:ext cx="717867" cy="0"/>
          </a:xfrm>
          <a:prstGeom prst="line">
            <a:avLst/>
          </a:prstGeom>
          <a:ln w="38100">
            <a:solidFill>
              <a:srgbClr val="DF1E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4CABE69-6B62-40D5-A00D-2AEF0FE5D9DD}"/>
              </a:ext>
            </a:extLst>
          </p:cNvPr>
          <p:cNvCxnSpPr>
            <a:cxnSpLocks/>
          </p:cNvCxnSpPr>
          <p:nvPr/>
        </p:nvCxnSpPr>
        <p:spPr>
          <a:xfrm>
            <a:off x="5190978" y="2898196"/>
            <a:ext cx="6427281" cy="0"/>
          </a:xfrm>
          <a:prstGeom prst="line">
            <a:avLst/>
          </a:prstGeom>
          <a:ln w="38100">
            <a:solidFill>
              <a:srgbClr val="DF1E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19245C4-59BF-43AB-9977-9A4D48FD0EB9}"/>
              </a:ext>
            </a:extLst>
          </p:cNvPr>
          <p:cNvCxnSpPr>
            <a:cxnSpLocks/>
          </p:cNvCxnSpPr>
          <p:nvPr/>
        </p:nvCxnSpPr>
        <p:spPr>
          <a:xfrm>
            <a:off x="618564" y="3346018"/>
            <a:ext cx="10999695" cy="0"/>
          </a:xfrm>
          <a:prstGeom prst="line">
            <a:avLst/>
          </a:prstGeom>
          <a:ln w="38100">
            <a:solidFill>
              <a:srgbClr val="DF1E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57EFB69-914D-4676-AE1E-E1796C0F21E0}"/>
              </a:ext>
            </a:extLst>
          </p:cNvPr>
          <p:cNvCxnSpPr>
            <a:cxnSpLocks/>
          </p:cNvCxnSpPr>
          <p:nvPr/>
        </p:nvCxnSpPr>
        <p:spPr>
          <a:xfrm>
            <a:off x="618564" y="3765706"/>
            <a:ext cx="1561928" cy="0"/>
          </a:xfrm>
          <a:prstGeom prst="line">
            <a:avLst/>
          </a:prstGeom>
          <a:ln w="38100">
            <a:solidFill>
              <a:srgbClr val="DF1E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7907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9CE2BF4-7ACB-46A0-8808-175078B451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18" t="6907" r="18117" b="9815"/>
          <a:stretch/>
        </p:blipFill>
        <p:spPr>
          <a:xfrm>
            <a:off x="336177" y="316230"/>
            <a:ext cx="3684493" cy="2776592"/>
          </a:xfrm>
          <a:prstGeom prst="round2DiagRect">
            <a:avLst>
              <a:gd name="adj1" fmla="val 16667"/>
              <a:gd name="adj2" fmla="val 10159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6AF7FA2-D7CD-47E4-8C87-7DEC10550F3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686" r="13686"/>
          <a:stretch/>
        </p:blipFill>
        <p:spPr>
          <a:xfrm>
            <a:off x="497540" y="3321423"/>
            <a:ext cx="3523130" cy="3233972"/>
          </a:xfrm>
          <a:prstGeom prst="round2DiagRect">
            <a:avLst>
              <a:gd name="adj1" fmla="val 16667"/>
              <a:gd name="adj2" fmla="val 5637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C31B647-4FA8-4D30-938E-6624243ABA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1500" y="316231"/>
            <a:ext cx="4442547" cy="2776592"/>
          </a:xfrm>
          <a:prstGeom prst="round2DiagRect">
            <a:avLst>
              <a:gd name="adj1" fmla="val 16667"/>
              <a:gd name="adj2" fmla="val 15435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6B7DC08-05B9-43A5-919A-036F05D06C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1500" y="3503685"/>
            <a:ext cx="4442547" cy="2869448"/>
          </a:xfrm>
          <a:prstGeom prst="round2DiagRect">
            <a:avLst>
              <a:gd name="adj1" fmla="val 16667"/>
              <a:gd name="adj2" fmla="val 14996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D2FB9E5-C9CC-4392-86DC-8BE753DAB80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4401" r="35082"/>
          <a:stretch/>
        </p:blipFill>
        <p:spPr>
          <a:xfrm>
            <a:off x="9076764" y="316230"/>
            <a:ext cx="3115236" cy="6239165"/>
          </a:xfrm>
          <a:prstGeom prst="round2DiagRect">
            <a:avLst>
              <a:gd name="adj1" fmla="val 16667"/>
              <a:gd name="adj2" fmla="val 13354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01029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F84FC94E-BEE3-4BBA-A1D7-B55EC7A66F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680197"/>
            <a:ext cx="6096000" cy="1966439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FB2CFCAC-E59A-4DD2-8A60-9B5BDB08C78D}"/>
              </a:ext>
            </a:extLst>
          </p:cNvPr>
          <p:cNvGrpSpPr/>
          <p:nvPr/>
        </p:nvGrpSpPr>
        <p:grpSpPr>
          <a:xfrm>
            <a:off x="2400496" y="477591"/>
            <a:ext cx="7150037" cy="1163886"/>
            <a:chOff x="398046" y="495395"/>
            <a:chExt cx="9665033" cy="1163886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05A0D468-CF75-4147-8DF1-26DB5399196D}"/>
                </a:ext>
              </a:extLst>
            </p:cNvPr>
            <p:cNvSpPr/>
            <p:nvPr/>
          </p:nvSpPr>
          <p:spPr>
            <a:xfrm>
              <a:off x="398046" y="495395"/>
              <a:ext cx="9665033" cy="1163886"/>
            </a:xfrm>
            <a:prstGeom prst="roundRect">
              <a:avLst>
                <a:gd name="adj" fmla="val 50000"/>
              </a:avLst>
            </a:prstGeom>
            <a:solidFill>
              <a:srgbClr val="3EA12B"/>
            </a:solidFill>
            <a:ln w="28575">
              <a:solidFill>
                <a:srgbClr val="3EA12B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B9309F2-4CB8-4926-B5B4-924632221E70}"/>
                </a:ext>
              </a:extLst>
            </p:cNvPr>
            <p:cNvSpPr txBox="1"/>
            <p:nvPr/>
          </p:nvSpPr>
          <p:spPr>
            <a:xfrm>
              <a:off x="644608" y="591923"/>
              <a:ext cx="917190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Thành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phố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Hồ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Chí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 Minh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là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trung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tâm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 khoa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học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,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văn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hoá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lớn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6DB91E98-103D-47F7-B035-30E3738A0DE5}"/>
              </a:ext>
            </a:extLst>
          </p:cNvPr>
          <p:cNvSpPr txBox="1"/>
          <p:nvPr/>
        </p:nvSpPr>
        <p:spPr>
          <a:xfrm>
            <a:off x="773182" y="2839405"/>
            <a:ext cx="3254628" cy="1384995"/>
          </a:xfrm>
          <a:prstGeom prst="rect">
            <a:avLst/>
          </a:prstGeom>
          <a:noFill/>
          <a:ln>
            <a:solidFill>
              <a:srgbClr val="3EA12B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Sach Vo" panose="02050604050505020204" pitchFamily="18" charset="0"/>
              </a:rPr>
              <a:t>Nhiều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Sach Vo" panose="020506040505050202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Sach Vo" panose="02050604050505020204" pitchFamily="18" charset="0"/>
              </a:rPr>
              <a:t>viện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Sach Vo" panose="020506040505050202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Sach Vo" panose="02050604050505020204" pitchFamily="18" charset="0"/>
              </a:rPr>
              <a:t>nghiên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Sach Vo" panose="020506040505050202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Sach Vo" panose="02050604050505020204" pitchFamily="18" charset="0"/>
              </a:rPr>
              <a:t>cứu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Sach Vo" panose="02050604050505020204" pitchFamily="18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Sach Vo" panose="02050604050505020204" pitchFamily="18" charset="0"/>
              </a:rPr>
              <a:t>trường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Sach Vo" panose="020506040505050202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Sach Vo" panose="02050604050505020204" pitchFamily="18" charset="0"/>
              </a:rPr>
              <a:t>đại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Sach Vo" panose="020506040505050202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Sach Vo" panose="02050604050505020204" pitchFamily="18" charset="0"/>
              </a:rPr>
              <a:t>học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F2B256D-2E25-467E-9205-D1A9DDC99E6E}"/>
              </a:ext>
            </a:extLst>
          </p:cNvPr>
          <p:cNvSpPr txBox="1"/>
          <p:nvPr/>
        </p:nvSpPr>
        <p:spPr>
          <a:xfrm>
            <a:off x="4763154" y="2839405"/>
            <a:ext cx="2960160" cy="1384995"/>
          </a:xfrm>
          <a:prstGeom prst="rect">
            <a:avLst/>
          </a:prstGeom>
          <a:noFill/>
          <a:ln>
            <a:solidFill>
              <a:srgbClr val="3EA12B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Sach Vo" panose="02050604050505020204" pitchFamily="18" charset="0"/>
              </a:rPr>
              <a:t>Nhiều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Sach Vo" panose="020506040505050202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Sach Vo" panose="02050604050505020204" pitchFamily="18" charset="0"/>
              </a:rPr>
              <a:t>bảo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Sach Vo" panose="020506040505050202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Sach Vo" panose="02050604050505020204" pitchFamily="18" charset="0"/>
              </a:rPr>
              <a:t>tàng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Sach Vo" panose="02050604050505020204" pitchFamily="18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Sach Vo" panose="02050604050505020204" pitchFamily="18" charset="0"/>
              </a:rPr>
              <a:t>triển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Sach Vo" panose="020506040505050202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Sach Vo" panose="02050604050505020204" pitchFamily="18" charset="0"/>
              </a:rPr>
              <a:t>lãm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Sach Vo" panose="020506040505050202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Sach Vo" panose="02050604050505020204" pitchFamily="18" charset="0"/>
              </a:rPr>
              <a:t>nghệ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Sach Vo" panose="020506040505050202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Sach Vo" panose="02050604050505020204" pitchFamily="18" charset="0"/>
              </a:rPr>
              <a:t>thuật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65A658F-22F9-4342-A750-2F1C7781BB5C}"/>
              </a:ext>
            </a:extLst>
          </p:cNvPr>
          <p:cNvSpPr txBox="1"/>
          <p:nvPr/>
        </p:nvSpPr>
        <p:spPr>
          <a:xfrm>
            <a:off x="8259106" y="2839405"/>
            <a:ext cx="2661376" cy="1384995"/>
          </a:xfrm>
          <a:prstGeom prst="rect">
            <a:avLst/>
          </a:prstGeom>
          <a:noFill/>
          <a:ln>
            <a:solidFill>
              <a:srgbClr val="3EA12B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Sach Vo" panose="02050604050505020204" pitchFamily="18" charset="0"/>
              </a:rPr>
              <a:t>Nhiều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Sach Vo" panose="020506040505050202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Sach Vo" panose="02050604050505020204" pitchFamily="18" charset="0"/>
              </a:rPr>
              <a:t>khu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Sach Vo" panose="020506040505050202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Sach Vo" panose="02050604050505020204" pitchFamily="18" charset="0"/>
              </a:rPr>
              <a:t>vui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Sach Vo" panose="020506040505050202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Sach Vo" panose="02050604050505020204" pitchFamily="18" charset="0"/>
              </a:rPr>
              <a:t>chơi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Sach Vo" panose="020506040505050202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Sach Vo" panose="02050604050505020204" pitchFamily="18" charset="0"/>
              </a:rPr>
              <a:t>giải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Sach Vo" panose="02050604050505020204" pitchFamily="18" charset="0"/>
              </a:rPr>
              <a:t> trí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VN Sach Vo" panose="02050604050505020204" pitchFamily="18" charset="0"/>
            </a:endParaRP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995B1DCE-7F86-416D-A397-739ABC50E4EE}"/>
              </a:ext>
            </a:extLst>
          </p:cNvPr>
          <p:cNvCxnSpPr>
            <a:stCxn id="17" idx="2"/>
            <a:endCxn id="18" idx="0"/>
          </p:cNvCxnSpPr>
          <p:nvPr/>
        </p:nvCxnSpPr>
        <p:spPr>
          <a:xfrm flipH="1">
            <a:off x="2400496" y="1641477"/>
            <a:ext cx="3575019" cy="1197928"/>
          </a:xfrm>
          <a:prstGeom prst="straightConnector1">
            <a:avLst/>
          </a:prstGeom>
          <a:ln w="38100">
            <a:solidFill>
              <a:srgbClr val="3EA12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961B1A4-DF4E-4825-A226-85DE630766FE}"/>
              </a:ext>
            </a:extLst>
          </p:cNvPr>
          <p:cNvCxnSpPr>
            <a:cxnSpLocks/>
            <a:stCxn id="17" idx="2"/>
            <a:endCxn id="20" idx="0"/>
          </p:cNvCxnSpPr>
          <p:nvPr/>
        </p:nvCxnSpPr>
        <p:spPr>
          <a:xfrm>
            <a:off x="5975515" y="1641477"/>
            <a:ext cx="267719" cy="1197928"/>
          </a:xfrm>
          <a:prstGeom prst="straightConnector1">
            <a:avLst/>
          </a:prstGeom>
          <a:ln w="38100">
            <a:solidFill>
              <a:srgbClr val="3EA12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3300C51-604B-4E10-AD65-B233FAB568D1}"/>
              </a:ext>
            </a:extLst>
          </p:cNvPr>
          <p:cNvCxnSpPr>
            <a:cxnSpLocks/>
            <a:stCxn id="17" idx="2"/>
            <a:endCxn id="22" idx="0"/>
          </p:cNvCxnSpPr>
          <p:nvPr/>
        </p:nvCxnSpPr>
        <p:spPr>
          <a:xfrm>
            <a:off x="5975515" y="1641477"/>
            <a:ext cx="3614279" cy="1197928"/>
          </a:xfrm>
          <a:prstGeom prst="straightConnector1">
            <a:avLst/>
          </a:prstGeom>
          <a:ln w="38100">
            <a:solidFill>
              <a:srgbClr val="3EA12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2126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owntown Ho Chi Minh City, Vietnam (4K) - Welcome to Vietnam">
            <a:hlinkClick r:id="" action="ppaction://media"/>
            <a:extLst>
              <a:ext uri="{FF2B5EF4-FFF2-40B4-BE49-F238E27FC236}">
                <a16:creationId xmlns:a16="http://schemas.microsoft.com/office/drawing/2014/main" id="{6B295ED6-7FA5-4FBA-8739-D20EE079001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4770" y="359166"/>
            <a:ext cx="10564836" cy="5942720"/>
          </a:xfrm>
          <a:prstGeom prst="rect">
            <a:avLst/>
          </a:prstGeom>
          <a:ln w="10795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401502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5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13EE849F-FCEE-40F6-8015-B2A62AFBB6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14" y="3997408"/>
            <a:ext cx="8337176" cy="2689395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A8DF609-34A3-41FB-990F-D45403EDAB45}"/>
              </a:ext>
            </a:extLst>
          </p:cNvPr>
          <p:cNvSpPr/>
          <p:nvPr/>
        </p:nvSpPr>
        <p:spPr>
          <a:xfrm>
            <a:off x="1290432" y="1354546"/>
            <a:ext cx="9787876" cy="2689395"/>
          </a:xfrm>
          <a:prstGeom prst="roundRect">
            <a:avLst>
              <a:gd name="adj" fmla="val 34693"/>
            </a:avLst>
          </a:prstGeom>
          <a:solidFill>
            <a:srgbClr val="F1F9FA"/>
          </a:solidFill>
          <a:ln w="38100">
            <a:solidFill>
              <a:srgbClr val="3EA12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6F6E070-D0D3-4531-8287-40482F2C840B}"/>
              </a:ext>
            </a:extLst>
          </p:cNvPr>
          <p:cNvSpPr txBox="1"/>
          <p:nvPr/>
        </p:nvSpPr>
        <p:spPr>
          <a:xfrm>
            <a:off x="1488798" y="1585436"/>
            <a:ext cx="918599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  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Thành phố Hồ Chí Minh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nằm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sông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Gòn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Đây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thành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phố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và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trung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tâm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công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nghiệp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lớn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nhất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đất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nước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phẩm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công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nghiệp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thành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phố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rất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đa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dạng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được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tiêu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thụ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ở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nhiều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trong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nước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và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xuất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EA12B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khẩu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3EA12B"/>
              </a:solidFill>
              <a:effectLst/>
              <a:uLnTx/>
              <a:uFillTx/>
              <a:latin typeface="UTM Avo" panose="02040603050506020204" pitchFamily="18" charset="0"/>
              <a:cs typeface="+mn-cs"/>
            </a:endParaRPr>
          </a:p>
        </p:txBody>
      </p:sp>
      <p:pic>
        <p:nvPicPr>
          <p:cNvPr id="19" name="图片 4">
            <a:extLst>
              <a:ext uri="{FF2B5EF4-FFF2-40B4-BE49-F238E27FC236}">
                <a16:creationId xmlns:a16="http://schemas.microsoft.com/office/drawing/2014/main" id="{1C57035B-E032-4086-A2E9-2AAF0389123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4592" y="3497598"/>
            <a:ext cx="3360402" cy="3360402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D44A25-97EE-47CD-A615-4E86D5D2567B}"/>
              </a:ext>
            </a:extLst>
          </p:cNvPr>
          <p:cNvGrpSpPr/>
          <p:nvPr/>
        </p:nvGrpSpPr>
        <p:grpSpPr>
          <a:xfrm>
            <a:off x="465140" y="515970"/>
            <a:ext cx="3729662" cy="838576"/>
            <a:chOff x="153021" y="487834"/>
            <a:chExt cx="3729662" cy="83857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E126D30-483D-4E25-8F33-33556EFFEE13}"/>
                </a:ext>
              </a:extLst>
            </p:cNvPr>
            <p:cNvSpPr txBox="1"/>
            <p:nvPr/>
          </p:nvSpPr>
          <p:spPr>
            <a:xfrm>
              <a:off x="167089" y="487834"/>
              <a:ext cx="37155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0" cap="none" spc="0" normalizeH="0" baseline="0" noProof="0" dirty="0">
                  <a:ln w="1397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Futura Extra" panose="02040603050506020204" pitchFamily="18" charset="0"/>
                </a:rPr>
                <a:t>GHI NHỚ</a:t>
              </a:r>
              <a:endParaRPr kumimoji="0" lang="vi-VN" sz="4800" b="0" i="0" u="none" strike="noStrike" kern="0" cap="none" spc="0" normalizeH="0" baseline="0" noProof="0" dirty="0">
                <a:ln w="1397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A5AD092-1558-4647-B0F0-67D3C1429A8E}"/>
                </a:ext>
              </a:extLst>
            </p:cNvPr>
            <p:cNvSpPr txBox="1"/>
            <p:nvPr/>
          </p:nvSpPr>
          <p:spPr>
            <a:xfrm>
              <a:off x="153021" y="495413"/>
              <a:ext cx="37155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0" cap="none" spc="0" normalizeH="0" baseline="0" noProof="0" dirty="0">
                  <a:ln w="0">
                    <a:noFill/>
                  </a:ln>
                  <a:gradFill>
                    <a:gsLst>
                      <a:gs pos="1000">
                        <a:srgbClr val="3EA12B"/>
                      </a:gs>
                      <a:gs pos="100000">
                        <a:srgbClr val="FAF504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Futura Extra" panose="02040603050506020204" pitchFamily="18" charset="0"/>
                </a:rPr>
                <a:t>GHI NHỚ</a:t>
              </a:r>
              <a:endParaRPr kumimoji="0" lang="vi-VN" sz="4800" b="0" i="0" u="none" strike="noStrike" kern="0" cap="none" spc="0" normalizeH="0" baseline="0" noProof="0" dirty="0">
                <a:ln w="0">
                  <a:noFill/>
                </a:ln>
                <a:gradFill>
                  <a:gsLst>
                    <a:gs pos="1000">
                      <a:srgbClr val="3EA12B"/>
                    </a:gs>
                    <a:gs pos="100000">
                      <a:srgbClr val="FAF504"/>
                    </a:gs>
                  </a:gsLst>
                  <a:lin ang="5400000" scaled="1"/>
                </a:gra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8236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E53D223-B22F-40EA-9FCD-2ABD72765687}"/>
              </a:ext>
            </a:extLst>
          </p:cNvPr>
          <p:cNvGrpSpPr/>
          <p:nvPr/>
        </p:nvGrpSpPr>
        <p:grpSpPr>
          <a:xfrm>
            <a:off x="3960795" y="509285"/>
            <a:ext cx="4817444" cy="830997"/>
            <a:chOff x="2739320" y="1931660"/>
            <a:chExt cx="7608592" cy="156966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DBD6901-7419-4893-99B4-AE16F9229529}"/>
                </a:ext>
              </a:extLst>
            </p:cNvPr>
            <p:cNvSpPr txBox="1"/>
            <p:nvPr/>
          </p:nvSpPr>
          <p:spPr>
            <a:xfrm>
              <a:off x="2739320" y="1931660"/>
              <a:ext cx="760859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 err="1">
                  <a:ln w="1397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  <a:reflection blurRad="6350" stA="55000" endA="300" endPos="45500" dir="5400000" sy="-100000" algn="bl" rotWithShape="0"/>
                  </a:effectLst>
                  <a:latin typeface="UTM Scriptina KT" panose="02000500000000000000" pitchFamily="2" charset="0"/>
                </a:rPr>
                <a:t>Yêu</a:t>
              </a:r>
              <a:r>
                <a:rPr lang="en-US" sz="4800" b="1" dirty="0">
                  <a:ln w="1397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  <a:reflection blurRad="6350" stA="55000" endA="300" endPos="45500" dir="5400000" sy="-100000" algn="bl" rotWithShape="0"/>
                  </a:effectLst>
                  <a:latin typeface="UTM Scriptina KT" panose="02000500000000000000" pitchFamily="2" charset="0"/>
                </a:rPr>
                <a:t> </a:t>
              </a:r>
              <a:r>
                <a:rPr lang="en-US" sz="4800" b="1" dirty="0" err="1">
                  <a:ln w="1397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  <a:reflection blurRad="6350" stA="55000" endA="300" endPos="45500" dir="5400000" sy="-100000" algn="bl" rotWithShape="0"/>
                  </a:effectLst>
                  <a:latin typeface="UTM Scriptina KT" panose="02000500000000000000" pitchFamily="2" charset="0"/>
                </a:rPr>
                <a:t>cầu</a:t>
              </a:r>
              <a:r>
                <a:rPr lang="en-US" sz="4800" b="1" dirty="0">
                  <a:ln w="1397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  <a:reflection blurRad="6350" stA="55000" endA="300" endPos="45500" dir="5400000" sy="-100000" algn="bl" rotWithShape="0"/>
                  </a:effectLst>
                  <a:latin typeface="UTM Scriptina KT" panose="02000500000000000000" pitchFamily="2" charset="0"/>
                </a:rPr>
                <a:t> </a:t>
              </a:r>
              <a:r>
                <a:rPr lang="en-US" sz="4800" b="1" dirty="0" err="1">
                  <a:ln w="1397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  <a:reflection blurRad="6350" stA="55000" endA="300" endPos="45500" dir="5400000" sy="-100000" algn="bl" rotWithShape="0"/>
                  </a:effectLst>
                  <a:latin typeface="UTM Scriptina KT" panose="02000500000000000000" pitchFamily="2" charset="0"/>
                </a:rPr>
                <a:t>cần</a:t>
              </a:r>
              <a:r>
                <a:rPr lang="en-US" sz="4800" b="1" dirty="0">
                  <a:ln w="1397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  <a:reflection blurRad="6350" stA="55000" endA="300" endPos="45500" dir="5400000" sy="-100000" algn="bl" rotWithShape="0"/>
                  </a:effectLst>
                  <a:latin typeface="UTM Scriptina KT" panose="02000500000000000000" pitchFamily="2" charset="0"/>
                </a:rPr>
                <a:t> </a:t>
              </a:r>
              <a:r>
                <a:rPr lang="en-US" sz="4800" b="1" dirty="0" err="1">
                  <a:ln w="1397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  <a:reflection blurRad="6350" stA="55000" endA="300" endPos="45500" dir="5400000" sy="-100000" algn="bl" rotWithShape="0"/>
                  </a:effectLst>
                  <a:latin typeface="UTM Scriptina KT" panose="02000500000000000000" pitchFamily="2" charset="0"/>
                </a:rPr>
                <a:t>đạt</a:t>
              </a:r>
              <a:endParaRPr lang="vi-VN" sz="4800" b="1" dirty="0">
                <a:ln w="1397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Scriptina KT" panose="02000500000000000000" pitchFamily="2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2DF8412-154C-463D-B1E6-B80894383537}"/>
                </a:ext>
              </a:extLst>
            </p:cNvPr>
            <p:cNvSpPr txBox="1"/>
            <p:nvPr/>
          </p:nvSpPr>
          <p:spPr>
            <a:xfrm>
              <a:off x="2739320" y="1931660"/>
              <a:ext cx="76085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 err="1">
                  <a:ln w="12700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latin typeface="UTM Scriptina KT" panose="02000500000000000000" pitchFamily="2" charset="0"/>
                </a:rPr>
                <a:t>Yêu</a:t>
              </a:r>
              <a:r>
                <a:rPr lang="en-US" sz="4800" b="1" dirty="0">
                  <a:ln w="12700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latin typeface="UTM Scriptina KT" panose="02000500000000000000" pitchFamily="2" charset="0"/>
                </a:rPr>
                <a:t> </a:t>
              </a:r>
              <a:r>
                <a:rPr lang="en-US" sz="4800" b="1" dirty="0" err="1">
                  <a:ln w="12700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latin typeface="UTM Scriptina KT" panose="02000500000000000000" pitchFamily="2" charset="0"/>
                </a:rPr>
                <a:t>cầu</a:t>
              </a:r>
              <a:r>
                <a:rPr lang="en-US" sz="4800" b="1" dirty="0">
                  <a:ln w="12700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latin typeface="UTM Scriptina KT" panose="02000500000000000000" pitchFamily="2" charset="0"/>
                </a:rPr>
                <a:t> </a:t>
              </a:r>
              <a:r>
                <a:rPr lang="en-US" sz="4800" b="1" dirty="0" err="1">
                  <a:ln w="12700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latin typeface="UTM Scriptina KT" panose="02000500000000000000" pitchFamily="2" charset="0"/>
                </a:rPr>
                <a:t>cần</a:t>
              </a:r>
              <a:r>
                <a:rPr lang="en-US" sz="4800" b="1" dirty="0">
                  <a:ln w="12700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latin typeface="UTM Scriptina KT" panose="02000500000000000000" pitchFamily="2" charset="0"/>
                </a:rPr>
                <a:t> </a:t>
              </a:r>
              <a:r>
                <a:rPr lang="en-US" sz="4800" b="1" dirty="0" err="1">
                  <a:ln w="12700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latin typeface="UTM Scriptina KT" panose="02000500000000000000" pitchFamily="2" charset="0"/>
                </a:rPr>
                <a:t>đạt</a:t>
              </a:r>
              <a:endParaRPr lang="vi-VN" sz="4800" b="1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UTM Scriptina KT" panose="02000500000000000000" pitchFamily="2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3A110AF5-D5C7-4DB8-8536-7C0BBA5B9D86}"/>
              </a:ext>
            </a:extLst>
          </p:cNvPr>
          <p:cNvSpPr txBox="1"/>
          <p:nvPr/>
        </p:nvSpPr>
        <p:spPr>
          <a:xfrm>
            <a:off x="695061" y="1224255"/>
            <a:ext cx="10801877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 dirty="0">
                <a:ln w="1270">
                  <a:noFill/>
                </a:ln>
                <a:latin typeface="UTM Avo" panose="02040603050506020204" pitchFamily="18" charset="0"/>
              </a:rPr>
              <a:t>1. Kiến thức</a:t>
            </a:r>
          </a:p>
          <a:p>
            <a:pPr algn="just"/>
            <a:r>
              <a:rPr lang="vi-VN" sz="2200" dirty="0">
                <a:ln w="1270">
                  <a:noFill/>
                </a:ln>
                <a:latin typeface="UTM Avo" panose="02040603050506020204" pitchFamily="18" charset="0"/>
              </a:rPr>
              <a:t>- Nêu được một số đặc điểm chủ yếu của thành phố Hồ Chí Minh:</a:t>
            </a:r>
          </a:p>
          <a:p>
            <a:pPr algn="just"/>
            <a:r>
              <a:rPr lang="vi-VN" sz="2200" dirty="0">
                <a:ln w="1270">
                  <a:noFill/>
                </a:ln>
                <a:latin typeface="UTM Avo" panose="02040603050506020204" pitchFamily="18" charset="0"/>
              </a:rPr>
              <a:t>   + Vị trí: nằm ở đồng bằng Nam Bộ, ven sông Sài Gòn.</a:t>
            </a:r>
          </a:p>
          <a:p>
            <a:pPr algn="just"/>
            <a:r>
              <a:rPr lang="vi-VN" sz="2200" dirty="0">
                <a:ln w="1270">
                  <a:noFill/>
                </a:ln>
                <a:latin typeface="UTM Avo" panose="02040603050506020204" pitchFamily="18" charset="0"/>
              </a:rPr>
              <a:t>   + Thành phố lớn nhất cả nước.</a:t>
            </a:r>
          </a:p>
          <a:p>
            <a:pPr algn="just"/>
            <a:r>
              <a:rPr lang="vi-VN" sz="2200" dirty="0">
                <a:ln w="1270">
                  <a:noFill/>
                </a:ln>
                <a:latin typeface="UTM Avo" panose="02040603050506020204" pitchFamily="18" charset="0"/>
              </a:rPr>
              <a:t>   + Trung tâm kinh tế, văn hóa, khoa học lớn: các sản phẩm công nghiệp của thành phố đa dạng; hoạt động thương mại rất phát triển.</a:t>
            </a:r>
          </a:p>
          <a:p>
            <a:pPr algn="just"/>
            <a:r>
              <a:rPr lang="vi-VN" sz="2200" b="1" dirty="0">
                <a:ln w="1270">
                  <a:noFill/>
                </a:ln>
                <a:latin typeface="UTM Avo" panose="02040603050506020204" pitchFamily="18" charset="0"/>
              </a:rPr>
              <a:t>2. Kĩ năng</a:t>
            </a:r>
          </a:p>
          <a:p>
            <a:pPr algn="just"/>
            <a:r>
              <a:rPr lang="vi-VN" sz="2200" dirty="0">
                <a:ln w="1270">
                  <a:noFill/>
                </a:ln>
                <a:latin typeface="UTM Avo" panose="02040603050506020204" pitchFamily="18" charset="0"/>
              </a:rPr>
              <a:t>- Chỉ được thành phố Hồ Chí Minh trên bản đồ (lược đồ).</a:t>
            </a:r>
          </a:p>
          <a:p>
            <a:pPr algn="just"/>
            <a:r>
              <a:rPr lang="vi-VN" sz="2200" dirty="0">
                <a:ln w="1270">
                  <a:noFill/>
                </a:ln>
                <a:latin typeface="UTM Avo" panose="02040603050506020204" pitchFamily="18" charset="0"/>
              </a:rPr>
              <a:t>- Dựa vào bảng số liệu so sánh diện tích và dân số thành phố Hồ Chí Minh với các thành phố khác.</a:t>
            </a:r>
          </a:p>
          <a:p>
            <a:pPr algn="just"/>
            <a:r>
              <a:rPr lang="vi-VN" sz="2200" b="1" dirty="0">
                <a:ln w="1270">
                  <a:noFill/>
                </a:ln>
                <a:latin typeface="UTM Avo" panose="02040603050506020204" pitchFamily="18" charset="0"/>
              </a:rPr>
              <a:t>3. Phẩm chất</a:t>
            </a:r>
          </a:p>
          <a:p>
            <a:pPr algn="just"/>
            <a:r>
              <a:rPr lang="vi-VN" sz="2200" dirty="0">
                <a:ln w="1270">
                  <a:noFill/>
                </a:ln>
                <a:latin typeface="UTM Avo" panose="02040603050506020204" pitchFamily="18" charset="0"/>
              </a:rPr>
              <a:t>- HS học tập nghiêm túc, tự giác.</a:t>
            </a:r>
          </a:p>
          <a:p>
            <a:pPr algn="just"/>
            <a:r>
              <a:rPr lang="vi-VN" sz="2200" b="1" dirty="0">
                <a:ln w="1270">
                  <a:noFill/>
                </a:ln>
                <a:latin typeface="UTM Avo" panose="02040603050506020204" pitchFamily="18" charset="0"/>
              </a:rPr>
              <a:t>4. Góp phần phát triển các năng lực</a:t>
            </a:r>
          </a:p>
          <a:p>
            <a:pPr algn="just"/>
            <a:r>
              <a:rPr lang="vi-VN" sz="2200" dirty="0">
                <a:ln w="1270">
                  <a:noFill/>
                </a:ln>
                <a:latin typeface="UTM Avo" panose="02040603050506020204" pitchFamily="18" charset="0"/>
              </a:rPr>
              <a:t>- NL tự chủ, NL giải quyết vấn đề, NL ngôn ngữ, NL thẩm mĩ</a:t>
            </a:r>
          </a:p>
          <a:p>
            <a:pPr algn="just"/>
            <a:endParaRPr lang="vi-VN" sz="2200" dirty="0">
              <a:ln w="1270"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842575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C6239-7967-4F54-88B7-B645595D2D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8057" y="1595892"/>
            <a:ext cx="9144000" cy="2387600"/>
          </a:xfrm>
        </p:spPr>
        <p:txBody>
          <a:bodyPr/>
          <a:lstStyle/>
          <a:p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D3F96D-AF70-45BC-9404-A30675637C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28057" y="4075567"/>
            <a:ext cx="9144000" cy="1655762"/>
          </a:xfrm>
        </p:spPr>
        <p:txBody>
          <a:bodyPr/>
          <a:lstStyle/>
          <a:p>
            <a:endParaRPr lang="vi-V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4DE2BF-CD3A-43E2-918B-843F815086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1"/>
          <a:stretch/>
        </p:blipFill>
        <p:spPr>
          <a:xfrm>
            <a:off x="0" y="17325"/>
            <a:ext cx="12520246" cy="68580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D1BED125-5A57-4B4F-984A-1340913815B3}"/>
              </a:ext>
            </a:extLst>
          </p:cNvPr>
          <p:cNvGrpSpPr/>
          <p:nvPr/>
        </p:nvGrpSpPr>
        <p:grpSpPr>
          <a:xfrm>
            <a:off x="2849652" y="1385326"/>
            <a:ext cx="6695526" cy="2123658"/>
            <a:chOff x="3810034" y="1452825"/>
            <a:chExt cx="6695526" cy="2123658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04DC5883-9B57-4676-9CD5-2DBF74626B77}"/>
                </a:ext>
              </a:extLst>
            </p:cNvPr>
            <p:cNvSpPr/>
            <p:nvPr/>
          </p:nvSpPr>
          <p:spPr>
            <a:xfrm>
              <a:off x="3810034" y="1452825"/>
              <a:ext cx="6695526" cy="2086638"/>
            </a:xfrm>
            <a:prstGeom prst="roundRect">
              <a:avLst/>
            </a:prstGeom>
            <a:solidFill>
              <a:srgbClr val="F6F7F1"/>
            </a:solidFill>
            <a:ln w="28575">
              <a:solidFill>
                <a:srgbClr val="AE5C4C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srgbClr val="AE5C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B46FECC-6FB2-41AF-A564-AA2FB59C5D5D}"/>
                </a:ext>
              </a:extLst>
            </p:cNvPr>
            <p:cNvSpPr txBox="1"/>
            <p:nvPr/>
          </p:nvSpPr>
          <p:spPr>
            <a:xfrm>
              <a:off x="3810034" y="1452825"/>
              <a:ext cx="6374910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60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SVN-Appleberry" panose="02040603050506020204" pitchFamily="18" charset="0"/>
                  <a:ea typeface="+mn-ea"/>
                  <a:cs typeface="+mn-cs"/>
                </a:rPr>
                <a:t>CHÚC </a:t>
              </a:r>
              <a:r>
                <a:rPr kumimoji="0" lang="en-US" sz="6600" b="1" i="0" u="none" strike="noStrike" kern="1200" cap="none" spc="600" normalizeH="0" baseline="0" noProof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SVN-Appleberry" panose="02040603050506020204" pitchFamily="18" charset="0"/>
                  <a:ea typeface="+mn-ea"/>
                  <a:cs typeface="+mn-cs"/>
                </a:rPr>
                <a:t>CÁC EM HỌC TỐT!!!</a:t>
              </a:r>
              <a:endParaRPr kumimoji="0" lang="vi-VN" sz="6600" b="1" i="0" u="none" strike="noStrike" kern="1200" cap="none" spc="60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4020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F0CECB3-07D3-4CC9-8FC9-0E72D2A5290A}"/>
              </a:ext>
            </a:extLst>
          </p:cNvPr>
          <p:cNvSpPr/>
          <p:nvPr/>
        </p:nvSpPr>
        <p:spPr>
          <a:xfrm>
            <a:off x="6821424" y="475488"/>
            <a:ext cx="5193792" cy="786384"/>
          </a:xfrm>
          <a:prstGeom prst="rect">
            <a:avLst/>
          </a:prstGeom>
          <a:solidFill>
            <a:srgbClr val="F1F9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962FC53-89FA-4C47-99D9-ACDDE4E0E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1648"/>
            <a:ext cx="12192000" cy="6626352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16571EB-6858-4452-B95E-4ADDF5321056}"/>
              </a:ext>
            </a:extLst>
          </p:cNvPr>
          <p:cNvGrpSpPr/>
          <p:nvPr/>
        </p:nvGrpSpPr>
        <p:grpSpPr>
          <a:xfrm>
            <a:off x="1784873" y="1032857"/>
            <a:ext cx="8388275" cy="1755156"/>
            <a:chOff x="3803725" y="176784"/>
            <a:chExt cx="8388275" cy="175515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334D7E2-84B7-419C-A672-2E72A6D9D704}"/>
                </a:ext>
              </a:extLst>
            </p:cNvPr>
            <p:cNvSpPr txBox="1"/>
            <p:nvPr/>
          </p:nvSpPr>
          <p:spPr>
            <a:xfrm>
              <a:off x="3870960" y="176784"/>
              <a:ext cx="8321040" cy="1754326"/>
            </a:xfrm>
            <a:prstGeom prst="rect">
              <a:avLst/>
            </a:prstGeom>
            <a:solidFill>
              <a:srgbClr val="F1F9FA">
                <a:alpha val="63000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ln w="63500">
                    <a:noFill/>
                  </a:ln>
                  <a:solidFill>
                    <a:srgbClr val="F9C00F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UTM Futura Extra" panose="02040603050506020204" pitchFamily="18" charset="0"/>
                </a:rPr>
                <a:t>1. THÀNH PHỐ </a:t>
              </a:r>
            </a:p>
            <a:p>
              <a:pPr algn="ctr"/>
              <a:r>
                <a:rPr lang="en-US" sz="5400" dirty="0">
                  <a:ln w="63500">
                    <a:noFill/>
                  </a:ln>
                  <a:solidFill>
                    <a:srgbClr val="F9C00F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UTM Futura Extra" panose="02040603050506020204" pitchFamily="18" charset="0"/>
                </a:rPr>
                <a:t>LỚN NHẤT CẢ NƯỚC</a:t>
              </a:r>
              <a:endParaRPr lang="vi-VN" sz="5400" dirty="0">
                <a:ln w="63500">
                  <a:noFill/>
                </a:ln>
                <a:solidFill>
                  <a:srgbClr val="F9C00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AE5D297-7024-4647-AF35-B73F816C95AB}"/>
                </a:ext>
              </a:extLst>
            </p:cNvPr>
            <p:cNvSpPr txBox="1"/>
            <p:nvPr/>
          </p:nvSpPr>
          <p:spPr>
            <a:xfrm>
              <a:off x="3803725" y="177614"/>
              <a:ext cx="832104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ln w="0">
                    <a:noFill/>
                  </a:ln>
                  <a:solidFill>
                    <a:srgbClr val="37B04B"/>
                  </a:solidFill>
                  <a:latin typeface="UTM Futura Extra" panose="02040603050506020204" pitchFamily="18" charset="0"/>
                </a:rPr>
                <a:t>1. THÀNH PHỐ </a:t>
              </a:r>
            </a:p>
            <a:p>
              <a:pPr algn="ctr"/>
              <a:r>
                <a:rPr lang="en-US" sz="5400" dirty="0">
                  <a:ln w="0">
                    <a:noFill/>
                  </a:ln>
                  <a:solidFill>
                    <a:srgbClr val="37B04B"/>
                  </a:solidFill>
                  <a:latin typeface="UTM Futura Extra" panose="02040603050506020204" pitchFamily="18" charset="0"/>
                </a:rPr>
                <a:t>LỚN NHẤT CẢ NƯỚC</a:t>
              </a:r>
              <a:endParaRPr lang="vi-VN" sz="5400" dirty="0">
                <a:ln w="0">
                  <a:noFill/>
                </a:ln>
                <a:solidFill>
                  <a:srgbClr val="37B04B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1444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A164E8E-D679-4152-AE88-B8D080D49A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133"/>
          <a:stretch/>
        </p:blipFill>
        <p:spPr>
          <a:xfrm>
            <a:off x="1829181" y="1889633"/>
            <a:ext cx="8533638" cy="4657470"/>
          </a:xfrm>
          <a:prstGeom prst="round2DiagRect">
            <a:avLst>
              <a:gd name="adj1" fmla="val 16667"/>
              <a:gd name="adj2" fmla="val 9816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C017BFA-A820-46C5-A152-5CC4218CA09E}"/>
              </a:ext>
            </a:extLst>
          </p:cNvPr>
          <p:cNvSpPr txBox="1"/>
          <p:nvPr/>
        </p:nvSpPr>
        <p:spPr>
          <a:xfrm>
            <a:off x="768096" y="303184"/>
            <a:ext cx="111373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n w="1270">
                  <a:noFill/>
                </a:ln>
                <a:latin typeface="UTM Avo" panose="02040603050506020204" pitchFamily="18" charset="0"/>
              </a:rPr>
              <a:t>   </a:t>
            </a:r>
            <a:r>
              <a:rPr lang="en-US" sz="2800" dirty="0" err="1">
                <a:ln w="1270">
                  <a:noFill/>
                </a:ln>
                <a:latin typeface="UTM Avo" panose="02040603050506020204" pitchFamily="18" charset="0"/>
              </a:rPr>
              <a:t>Thành</a:t>
            </a:r>
            <a:r>
              <a:rPr lang="en-US" sz="2800" dirty="0">
                <a:ln w="1270">
                  <a:noFill/>
                </a:ln>
                <a:latin typeface="UTM Avo" panose="02040603050506020204" pitchFamily="18" charset="0"/>
              </a:rPr>
              <a:t> </a:t>
            </a:r>
            <a:r>
              <a:rPr lang="en-US" sz="2800" dirty="0" err="1">
                <a:ln w="1270">
                  <a:noFill/>
                </a:ln>
                <a:latin typeface="UTM Avo" panose="02040603050506020204" pitchFamily="18" charset="0"/>
              </a:rPr>
              <a:t>phố</a:t>
            </a:r>
            <a:r>
              <a:rPr lang="en-US" sz="2800" dirty="0">
                <a:ln w="1270">
                  <a:noFill/>
                </a:ln>
                <a:latin typeface="UTM Avo" panose="02040603050506020204" pitchFamily="18" charset="0"/>
              </a:rPr>
              <a:t> </a:t>
            </a:r>
            <a:r>
              <a:rPr lang="en-US" sz="2800" dirty="0" err="1">
                <a:ln w="1270">
                  <a:noFill/>
                </a:ln>
                <a:latin typeface="UTM Avo" panose="02040603050506020204" pitchFamily="18" charset="0"/>
              </a:rPr>
              <a:t>Hồ</a:t>
            </a:r>
            <a:r>
              <a:rPr lang="en-US" sz="2800" dirty="0">
                <a:ln w="1270">
                  <a:noFill/>
                </a:ln>
                <a:latin typeface="UTM Avo" panose="02040603050506020204" pitchFamily="18" charset="0"/>
              </a:rPr>
              <a:t> </a:t>
            </a:r>
            <a:r>
              <a:rPr lang="en-US" sz="2800" dirty="0" err="1">
                <a:ln w="1270">
                  <a:noFill/>
                </a:ln>
                <a:latin typeface="UTM Avo" panose="02040603050506020204" pitchFamily="18" charset="0"/>
              </a:rPr>
              <a:t>Chí</a:t>
            </a:r>
            <a:r>
              <a:rPr lang="en-US" sz="2800" dirty="0">
                <a:ln w="1270">
                  <a:noFill/>
                </a:ln>
                <a:latin typeface="UTM Avo" panose="02040603050506020204" pitchFamily="18" charset="0"/>
              </a:rPr>
              <a:t> Minh </a:t>
            </a:r>
            <a:r>
              <a:rPr lang="en-US" sz="2800" dirty="0" err="1">
                <a:ln w="1270">
                  <a:noFill/>
                </a:ln>
                <a:latin typeface="UTM Avo" panose="02040603050506020204" pitchFamily="18" charset="0"/>
              </a:rPr>
              <a:t>nằm</a:t>
            </a:r>
            <a:r>
              <a:rPr lang="en-US" sz="2800" dirty="0">
                <a:ln w="1270">
                  <a:noFill/>
                </a:ln>
                <a:latin typeface="UTM Avo" panose="02040603050506020204" pitchFamily="18" charset="0"/>
              </a:rPr>
              <a:t> </a:t>
            </a:r>
            <a:r>
              <a:rPr lang="en-US" sz="2800" dirty="0" err="1">
                <a:ln w="1270">
                  <a:noFill/>
                </a:ln>
                <a:latin typeface="UTM Avo" panose="02040603050506020204" pitchFamily="18" charset="0"/>
              </a:rPr>
              <a:t>bên</a:t>
            </a:r>
            <a:r>
              <a:rPr lang="en-US" sz="2800" dirty="0">
                <a:ln w="1270">
                  <a:noFill/>
                </a:ln>
                <a:latin typeface="UTM Avo" panose="02040603050506020204" pitchFamily="18" charset="0"/>
              </a:rPr>
              <a:t> </a:t>
            </a:r>
            <a:r>
              <a:rPr lang="en-US" sz="2800" dirty="0" err="1">
                <a:ln w="1270">
                  <a:noFill/>
                </a:ln>
                <a:latin typeface="UTM Avo" panose="02040603050506020204" pitchFamily="18" charset="0"/>
              </a:rPr>
              <a:t>sông</a:t>
            </a:r>
            <a:r>
              <a:rPr lang="en-US" sz="2800" dirty="0">
                <a:ln w="1270">
                  <a:noFill/>
                </a:ln>
                <a:latin typeface="UTM Avo" panose="02040603050506020204" pitchFamily="18" charset="0"/>
              </a:rPr>
              <a:t> </a:t>
            </a:r>
            <a:r>
              <a:rPr lang="en-US" sz="2800" dirty="0" err="1">
                <a:ln w="1270">
                  <a:noFill/>
                </a:ln>
                <a:latin typeface="UTM Avo" panose="02040603050506020204" pitchFamily="18" charset="0"/>
              </a:rPr>
              <a:t>Sài</a:t>
            </a:r>
            <a:r>
              <a:rPr lang="en-US" sz="2800" dirty="0">
                <a:ln w="1270">
                  <a:noFill/>
                </a:ln>
                <a:latin typeface="UTM Avo" panose="02040603050506020204" pitchFamily="18" charset="0"/>
              </a:rPr>
              <a:t> </a:t>
            </a:r>
            <a:r>
              <a:rPr lang="en-US" sz="2800" dirty="0" err="1">
                <a:ln w="1270">
                  <a:noFill/>
                </a:ln>
                <a:latin typeface="UTM Avo" panose="02040603050506020204" pitchFamily="18" charset="0"/>
              </a:rPr>
              <a:t>Gòn</a:t>
            </a:r>
            <a:r>
              <a:rPr lang="en-US" sz="2800" dirty="0">
                <a:ln w="1270">
                  <a:noFill/>
                </a:ln>
                <a:latin typeface="UTM Avo" panose="02040603050506020204" pitchFamily="18" charset="0"/>
              </a:rPr>
              <a:t>, </a:t>
            </a:r>
            <a:r>
              <a:rPr lang="en-US" sz="2800" dirty="0" err="1">
                <a:ln w="1270">
                  <a:noFill/>
                </a:ln>
                <a:latin typeface="UTM Avo" panose="02040603050506020204" pitchFamily="18" charset="0"/>
              </a:rPr>
              <a:t>có</a:t>
            </a:r>
            <a:r>
              <a:rPr lang="en-US" sz="2800" dirty="0">
                <a:ln w="1270">
                  <a:noFill/>
                </a:ln>
                <a:latin typeface="UTM Avo" panose="02040603050506020204" pitchFamily="18" charset="0"/>
              </a:rPr>
              <a:t> </a:t>
            </a:r>
            <a:r>
              <a:rPr lang="en-US" sz="2800" dirty="0" err="1">
                <a:ln w="1270">
                  <a:noFill/>
                </a:ln>
                <a:latin typeface="UTM Avo" panose="02040603050506020204" pitchFamily="18" charset="0"/>
              </a:rPr>
              <a:t>lịch</a:t>
            </a:r>
            <a:r>
              <a:rPr lang="en-US" sz="2800" dirty="0">
                <a:ln w="1270">
                  <a:noFill/>
                </a:ln>
                <a:latin typeface="UTM Avo" panose="02040603050506020204" pitchFamily="18" charset="0"/>
              </a:rPr>
              <a:t> </a:t>
            </a:r>
            <a:r>
              <a:rPr lang="en-US" sz="2800" dirty="0" err="1">
                <a:ln w="1270">
                  <a:noFill/>
                </a:ln>
                <a:latin typeface="UTM Avo" panose="02040603050506020204" pitchFamily="18" charset="0"/>
              </a:rPr>
              <a:t>sử</a:t>
            </a:r>
            <a:r>
              <a:rPr lang="en-US" sz="2800" dirty="0">
                <a:ln w="1270">
                  <a:noFill/>
                </a:ln>
                <a:latin typeface="UTM Avo" panose="02040603050506020204" pitchFamily="18" charset="0"/>
              </a:rPr>
              <a:t> </a:t>
            </a:r>
            <a:r>
              <a:rPr lang="en-US" sz="2800" dirty="0" err="1">
                <a:ln w="1270">
                  <a:noFill/>
                </a:ln>
                <a:latin typeface="UTM Avo" panose="02040603050506020204" pitchFamily="18" charset="0"/>
              </a:rPr>
              <a:t>trên</a:t>
            </a:r>
            <a:r>
              <a:rPr lang="en-US" sz="2800" dirty="0">
                <a:ln w="1270">
                  <a:noFill/>
                </a:ln>
                <a:latin typeface="UTM Avo" panose="02040603050506020204" pitchFamily="18" charset="0"/>
              </a:rPr>
              <a:t> 300 </a:t>
            </a:r>
            <a:r>
              <a:rPr lang="en-US" sz="2800" dirty="0" err="1">
                <a:ln w="1270">
                  <a:noFill/>
                </a:ln>
                <a:latin typeface="UTM Avo" panose="02040603050506020204" pitchFamily="18" charset="0"/>
              </a:rPr>
              <a:t>năm</a:t>
            </a:r>
            <a:r>
              <a:rPr lang="en-US" sz="2800" dirty="0">
                <a:ln w="1270">
                  <a:noFill/>
                </a:ln>
                <a:latin typeface="UTM Avo" panose="02040603050506020204" pitchFamily="18" charset="0"/>
              </a:rPr>
              <a:t>. </a:t>
            </a:r>
            <a:r>
              <a:rPr lang="en-US" sz="2800" dirty="0" err="1">
                <a:ln w="1270">
                  <a:noFill/>
                </a:ln>
                <a:latin typeface="UTM Avo" panose="02040603050506020204" pitchFamily="18" charset="0"/>
              </a:rPr>
              <a:t>Trải</a:t>
            </a:r>
            <a:r>
              <a:rPr lang="en-US" sz="2800" dirty="0">
                <a:ln w="1270">
                  <a:noFill/>
                </a:ln>
                <a:latin typeface="UTM Avo" panose="02040603050506020204" pitchFamily="18" charset="0"/>
              </a:rPr>
              <a:t> qua </a:t>
            </a:r>
            <a:r>
              <a:rPr lang="en-US" sz="2800" dirty="0" err="1">
                <a:ln w="1270">
                  <a:noFill/>
                </a:ln>
                <a:latin typeface="UTM Avo" panose="02040603050506020204" pitchFamily="18" charset="0"/>
              </a:rPr>
              <a:t>nhiều</a:t>
            </a:r>
            <a:r>
              <a:rPr lang="en-US" sz="2800" dirty="0">
                <a:ln w="1270">
                  <a:noFill/>
                </a:ln>
                <a:latin typeface="UTM Avo" panose="02040603050506020204" pitchFamily="18" charset="0"/>
              </a:rPr>
              <a:t> </a:t>
            </a:r>
            <a:r>
              <a:rPr lang="en-US" sz="2800" dirty="0" err="1">
                <a:ln w="1270">
                  <a:noFill/>
                </a:ln>
                <a:latin typeface="UTM Avo" panose="02040603050506020204" pitchFamily="18" charset="0"/>
              </a:rPr>
              <a:t>tên</a:t>
            </a:r>
            <a:r>
              <a:rPr lang="en-US" sz="2800" dirty="0">
                <a:ln w="1270">
                  <a:noFill/>
                </a:ln>
                <a:latin typeface="UTM Avo" panose="02040603050506020204" pitchFamily="18" charset="0"/>
              </a:rPr>
              <a:t> </a:t>
            </a:r>
            <a:r>
              <a:rPr lang="en-US" sz="2800" dirty="0" err="1">
                <a:ln w="1270">
                  <a:noFill/>
                </a:ln>
                <a:latin typeface="UTM Avo" panose="02040603050506020204" pitchFamily="18" charset="0"/>
              </a:rPr>
              <a:t>gọi</a:t>
            </a:r>
            <a:r>
              <a:rPr lang="en-US" sz="2800" dirty="0">
                <a:ln w="1270">
                  <a:noFill/>
                </a:ln>
                <a:latin typeface="UTM Avo" panose="02040603050506020204" pitchFamily="18" charset="0"/>
              </a:rPr>
              <a:t> </a:t>
            </a:r>
            <a:r>
              <a:rPr lang="en-US" sz="2800" dirty="0" err="1">
                <a:ln w="1270">
                  <a:noFill/>
                </a:ln>
                <a:latin typeface="UTM Avo" panose="02040603050506020204" pitchFamily="18" charset="0"/>
              </a:rPr>
              <a:t>khác</a:t>
            </a:r>
            <a:r>
              <a:rPr lang="en-US" sz="2800" dirty="0">
                <a:ln w="1270">
                  <a:noFill/>
                </a:ln>
                <a:latin typeface="UTM Avo" panose="02040603050506020204" pitchFamily="18" charset="0"/>
              </a:rPr>
              <a:t> </a:t>
            </a:r>
            <a:r>
              <a:rPr lang="en-US" sz="2800" dirty="0" err="1">
                <a:ln w="1270">
                  <a:noFill/>
                </a:ln>
                <a:latin typeface="UTM Avo" panose="02040603050506020204" pitchFamily="18" charset="0"/>
              </a:rPr>
              <a:t>nhau</a:t>
            </a:r>
            <a:r>
              <a:rPr lang="en-US" sz="2800" dirty="0">
                <a:ln w="1270">
                  <a:noFill/>
                </a:ln>
                <a:latin typeface="UTM Avo" panose="02040603050506020204" pitchFamily="18" charset="0"/>
              </a:rPr>
              <a:t>, </a:t>
            </a:r>
            <a:r>
              <a:rPr lang="en-US" sz="2800" dirty="0" err="1">
                <a:ln w="1270">
                  <a:noFill/>
                </a:ln>
                <a:latin typeface="UTM Avo" panose="02040603050506020204" pitchFamily="18" charset="0"/>
              </a:rPr>
              <a:t>từ</a:t>
            </a:r>
            <a:r>
              <a:rPr lang="en-US" sz="2800" dirty="0">
                <a:ln w="1270">
                  <a:noFill/>
                </a:ln>
                <a:latin typeface="UTM Avo" panose="02040603050506020204" pitchFamily="18" charset="0"/>
              </a:rPr>
              <a:t> </a:t>
            </a:r>
            <a:r>
              <a:rPr lang="en-US" sz="2800" dirty="0" err="1">
                <a:ln w="1270">
                  <a:noFill/>
                </a:ln>
                <a:latin typeface="UTM Avo" panose="02040603050506020204" pitchFamily="18" charset="0"/>
              </a:rPr>
              <a:t>năm</a:t>
            </a:r>
            <a:r>
              <a:rPr lang="en-US" sz="2800" dirty="0">
                <a:ln w="1270">
                  <a:noFill/>
                </a:ln>
                <a:latin typeface="UTM Avo" panose="02040603050506020204" pitchFamily="18" charset="0"/>
              </a:rPr>
              <a:t> 1976, </a:t>
            </a:r>
            <a:r>
              <a:rPr lang="en-US" sz="2800" dirty="0" err="1">
                <a:ln w="1270">
                  <a:noFill/>
                </a:ln>
                <a:latin typeface="UTM Avo" panose="02040603050506020204" pitchFamily="18" charset="0"/>
              </a:rPr>
              <a:t>thành</a:t>
            </a:r>
            <a:r>
              <a:rPr lang="en-US" sz="2800" dirty="0">
                <a:ln w="1270">
                  <a:noFill/>
                </a:ln>
                <a:latin typeface="UTM Avo" panose="02040603050506020204" pitchFamily="18" charset="0"/>
              </a:rPr>
              <a:t> </a:t>
            </a:r>
            <a:r>
              <a:rPr lang="en-US" sz="2800" dirty="0" err="1">
                <a:ln w="1270">
                  <a:noFill/>
                </a:ln>
                <a:latin typeface="UTM Avo" panose="02040603050506020204" pitchFamily="18" charset="0"/>
              </a:rPr>
              <a:t>phố</a:t>
            </a:r>
            <a:r>
              <a:rPr lang="en-US" sz="2800" dirty="0">
                <a:ln w="1270">
                  <a:noFill/>
                </a:ln>
                <a:latin typeface="UTM Avo" panose="02040603050506020204" pitchFamily="18" charset="0"/>
              </a:rPr>
              <a:t> </a:t>
            </a:r>
            <a:r>
              <a:rPr lang="en-US" sz="2800" dirty="0" err="1">
                <a:ln w="1270">
                  <a:noFill/>
                </a:ln>
                <a:latin typeface="UTM Avo" panose="02040603050506020204" pitchFamily="18" charset="0"/>
              </a:rPr>
              <a:t>được</a:t>
            </a:r>
            <a:r>
              <a:rPr lang="en-US" sz="2800" dirty="0">
                <a:ln w="1270">
                  <a:noFill/>
                </a:ln>
                <a:latin typeface="UTM Avo" panose="02040603050506020204" pitchFamily="18" charset="0"/>
              </a:rPr>
              <a:t> </a:t>
            </a:r>
            <a:r>
              <a:rPr lang="en-US" sz="2800" dirty="0" err="1">
                <a:ln w="1270">
                  <a:noFill/>
                </a:ln>
                <a:latin typeface="UTM Avo" panose="02040603050506020204" pitchFamily="18" charset="0"/>
              </a:rPr>
              <a:t>mang</a:t>
            </a:r>
            <a:r>
              <a:rPr lang="en-US" sz="2800" dirty="0">
                <a:ln w="1270">
                  <a:noFill/>
                </a:ln>
                <a:latin typeface="UTM Avo" panose="02040603050506020204" pitchFamily="18" charset="0"/>
              </a:rPr>
              <a:t> </a:t>
            </a:r>
            <a:r>
              <a:rPr lang="en-US" sz="2800" dirty="0" err="1">
                <a:ln w="1270">
                  <a:noFill/>
                </a:ln>
                <a:latin typeface="UTM Avo" panose="02040603050506020204" pitchFamily="18" charset="0"/>
              </a:rPr>
              <a:t>tên</a:t>
            </a:r>
            <a:r>
              <a:rPr lang="en-US" sz="2800" dirty="0">
                <a:ln w="1270">
                  <a:noFill/>
                </a:ln>
                <a:latin typeface="UTM Avo" panose="02040603050506020204" pitchFamily="18" charset="0"/>
              </a:rPr>
              <a:t> </a:t>
            </a:r>
            <a:r>
              <a:rPr lang="en-US" sz="2800" dirty="0" err="1">
                <a:ln w="1270">
                  <a:noFill/>
                </a:ln>
                <a:latin typeface="UTM Avo" panose="02040603050506020204" pitchFamily="18" charset="0"/>
              </a:rPr>
              <a:t>Thành</a:t>
            </a:r>
            <a:r>
              <a:rPr lang="en-US" sz="2800" dirty="0">
                <a:ln w="1270">
                  <a:noFill/>
                </a:ln>
                <a:latin typeface="UTM Avo" panose="02040603050506020204" pitchFamily="18" charset="0"/>
              </a:rPr>
              <a:t> </a:t>
            </a:r>
            <a:r>
              <a:rPr lang="en-US" sz="2800" dirty="0" err="1">
                <a:ln w="1270">
                  <a:noFill/>
                </a:ln>
                <a:latin typeface="UTM Avo" panose="02040603050506020204" pitchFamily="18" charset="0"/>
              </a:rPr>
              <a:t>phố</a:t>
            </a:r>
            <a:r>
              <a:rPr lang="en-US" sz="2800" dirty="0">
                <a:ln w="1270">
                  <a:noFill/>
                </a:ln>
                <a:latin typeface="UTM Avo" panose="02040603050506020204" pitchFamily="18" charset="0"/>
              </a:rPr>
              <a:t> </a:t>
            </a:r>
            <a:r>
              <a:rPr lang="en-US" sz="2800" dirty="0" err="1">
                <a:ln w="1270">
                  <a:noFill/>
                </a:ln>
                <a:latin typeface="UTM Avo" panose="02040603050506020204" pitchFamily="18" charset="0"/>
              </a:rPr>
              <a:t>Hồ</a:t>
            </a:r>
            <a:r>
              <a:rPr lang="en-US" sz="2800" dirty="0">
                <a:ln w="1270">
                  <a:noFill/>
                </a:ln>
                <a:latin typeface="UTM Avo" panose="02040603050506020204" pitchFamily="18" charset="0"/>
              </a:rPr>
              <a:t> </a:t>
            </a:r>
            <a:r>
              <a:rPr lang="en-US" sz="2800" dirty="0" err="1">
                <a:ln w="1270">
                  <a:noFill/>
                </a:ln>
                <a:latin typeface="UTM Avo" panose="02040603050506020204" pitchFamily="18" charset="0"/>
              </a:rPr>
              <a:t>Chí</a:t>
            </a:r>
            <a:r>
              <a:rPr lang="en-US" sz="2800" dirty="0">
                <a:ln w="1270">
                  <a:noFill/>
                </a:ln>
                <a:latin typeface="UTM Avo" panose="02040603050506020204" pitchFamily="18" charset="0"/>
              </a:rPr>
              <a:t> Minh</a:t>
            </a:r>
            <a:endParaRPr lang="vi-VN" sz="2800" dirty="0">
              <a:ln w="1270">
                <a:noFill/>
              </a:ln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996CCBD-5333-4752-A241-78CF6192C04E}"/>
              </a:ext>
            </a:extLst>
          </p:cNvPr>
          <p:cNvGrpSpPr/>
          <p:nvPr/>
        </p:nvGrpSpPr>
        <p:grpSpPr>
          <a:xfrm>
            <a:off x="244896" y="2526790"/>
            <a:ext cx="11702208" cy="1804419"/>
            <a:chOff x="-121733" y="2813046"/>
            <a:chExt cx="11702208" cy="180441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5162FE1-116C-42D1-A677-039E813F55D7}"/>
                </a:ext>
              </a:extLst>
            </p:cNvPr>
            <p:cNvSpPr/>
            <p:nvPr/>
          </p:nvSpPr>
          <p:spPr>
            <a:xfrm>
              <a:off x="-121733" y="2813046"/>
              <a:ext cx="11702208" cy="1804419"/>
            </a:xfrm>
            <a:prstGeom prst="rect">
              <a:avLst/>
            </a:prstGeom>
            <a:solidFill>
              <a:schemeClr val="bg1">
                <a:lumMod val="95000"/>
                <a:alpha val="8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17BFBAF-03FF-490D-BA64-FE5FF56A8360}"/>
                </a:ext>
              </a:extLst>
            </p:cNvPr>
            <p:cNvSpPr txBox="1"/>
            <p:nvPr/>
          </p:nvSpPr>
          <p:spPr>
            <a:xfrm>
              <a:off x="613881" y="3392090"/>
              <a:ext cx="101555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Thành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phố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Hồ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Chí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Minh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nằm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bên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sông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gì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?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</a:endParaRPr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661D564-0399-4B13-944F-AD0F708915FE}"/>
              </a:ext>
            </a:extLst>
          </p:cNvPr>
          <p:cNvCxnSpPr/>
          <p:nvPr/>
        </p:nvCxnSpPr>
        <p:spPr>
          <a:xfrm>
            <a:off x="6096000" y="745588"/>
            <a:ext cx="3216812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F29885B-54AD-4B6A-BE52-0FB93AE821BD}"/>
              </a:ext>
            </a:extLst>
          </p:cNvPr>
          <p:cNvSpPr txBox="1"/>
          <p:nvPr/>
        </p:nvSpPr>
        <p:spPr>
          <a:xfrm>
            <a:off x="6069203" y="303184"/>
            <a:ext cx="33574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0" i="0" u="none" strike="noStrike" kern="1200" cap="none" spc="0" normalizeH="0" baseline="0" noProof="0" dirty="0" err="1">
                <a:ln w="1270"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bên</a:t>
            </a:r>
            <a:r>
              <a:rPr kumimoji="0" lang="en-US" sz="2800" b="0" i="0" u="none" strike="noStrike" kern="1200" cap="none" spc="0" normalizeH="0" baseline="0" noProof="0" dirty="0">
                <a:ln w="1270"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 w="1270"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sông</a:t>
            </a:r>
            <a:r>
              <a:rPr kumimoji="0" lang="en-US" sz="2800" b="0" i="0" u="none" strike="noStrike" kern="1200" cap="none" spc="0" normalizeH="0" baseline="0" noProof="0" dirty="0">
                <a:ln w="1270"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 w="1270"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Sài</a:t>
            </a:r>
            <a:r>
              <a:rPr kumimoji="0" lang="en-US" sz="2800" b="0" i="0" u="none" strike="noStrike" kern="1200" cap="none" spc="0" normalizeH="0" baseline="0" noProof="0" dirty="0">
                <a:ln w="1270"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 w="1270"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Gòn</a:t>
            </a:r>
            <a:endParaRPr lang="vi-VN" dirty="0">
              <a:solidFill>
                <a:srgbClr val="C00000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3B56B54-3632-45F9-AFA8-959C98E89181}"/>
              </a:ext>
            </a:extLst>
          </p:cNvPr>
          <p:cNvGrpSpPr/>
          <p:nvPr/>
        </p:nvGrpSpPr>
        <p:grpSpPr>
          <a:xfrm>
            <a:off x="355062" y="2526789"/>
            <a:ext cx="11702208" cy="1804419"/>
            <a:chOff x="-163349" y="2770758"/>
            <a:chExt cx="11702208" cy="180441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AF9A88C-0675-45F4-B59A-C7507A3AC17F}"/>
                </a:ext>
              </a:extLst>
            </p:cNvPr>
            <p:cNvSpPr/>
            <p:nvPr/>
          </p:nvSpPr>
          <p:spPr>
            <a:xfrm>
              <a:off x="-163349" y="2770758"/>
              <a:ext cx="11702208" cy="1804419"/>
            </a:xfrm>
            <a:prstGeom prst="rect">
              <a:avLst/>
            </a:prstGeom>
            <a:solidFill>
              <a:schemeClr val="bg1">
                <a:lumMod val="95000"/>
                <a:alpha val="8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F06A5CA-F221-4673-9E74-24AE3153DFFC}"/>
                </a:ext>
              </a:extLst>
            </p:cNvPr>
            <p:cNvSpPr txBox="1"/>
            <p:nvPr/>
          </p:nvSpPr>
          <p:spPr>
            <a:xfrm>
              <a:off x="421623" y="3073465"/>
              <a:ext cx="1015553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Thành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phố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Hồ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Chí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Minh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có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lịch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sử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khoảng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bao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nhiêu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năm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?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</a:endParaRPr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8712743-79BF-48BF-91A5-A25FFDC6C9B0}"/>
              </a:ext>
            </a:extLst>
          </p:cNvPr>
          <p:cNvCxnSpPr>
            <a:cxnSpLocks/>
          </p:cNvCxnSpPr>
          <p:nvPr/>
        </p:nvCxnSpPr>
        <p:spPr>
          <a:xfrm>
            <a:off x="9465212" y="773724"/>
            <a:ext cx="232351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B47642F-0DFB-4191-9314-F7D91F249338}"/>
              </a:ext>
            </a:extLst>
          </p:cNvPr>
          <p:cNvCxnSpPr>
            <a:cxnSpLocks/>
          </p:cNvCxnSpPr>
          <p:nvPr/>
        </p:nvCxnSpPr>
        <p:spPr>
          <a:xfrm>
            <a:off x="811638" y="1151207"/>
            <a:ext cx="153900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C42F3192-D98E-408B-86BE-1C1A89CD4FDF}"/>
              </a:ext>
            </a:extLst>
          </p:cNvPr>
          <p:cNvSpPr txBox="1"/>
          <p:nvPr/>
        </p:nvSpPr>
        <p:spPr>
          <a:xfrm>
            <a:off x="759922" y="746438"/>
            <a:ext cx="17936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0" i="0" u="none" strike="noStrike" kern="1200" cap="none" spc="0" normalizeH="0" baseline="0" noProof="0" dirty="0">
                <a:ln w="1270"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300 </a:t>
            </a:r>
            <a:r>
              <a:rPr kumimoji="0" lang="en-US" sz="2800" b="0" i="0" u="none" strike="noStrike" kern="1200" cap="none" spc="0" normalizeH="0" baseline="0" noProof="0" dirty="0" err="1">
                <a:ln w="1270"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năm</a:t>
            </a:r>
            <a:endParaRPr lang="vi-VN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489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4BD98C61-1B38-4319-9E30-BACC900C076F}"/>
              </a:ext>
            </a:extLst>
          </p:cNvPr>
          <p:cNvGrpSpPr/>
          <p:nvPr/>
        </p:nvGrpSpPr>
        <p:grpSpPr>
          <a:xfrm>
            <a:off x="1116106" y="1041827"/>
            <a:ext cx="5190566" cy="1061683"/>
            <a:chOff x="645458" y="726141"/>
            <a:chExt cx="5190566" cy="106168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DAF8372-CEE6-455A-A1F3-867A93D688DA}"/>
                </a:ext>
              </a:extLst>
            </p:cNvPr>
            <p:cNvSpPr txBox="1"/>
            <p:nvPr/>
          </p:nvSpPr>
          <p:spPr>
            <a:xfrm>
              <a:off x="645458" y="779928"/>
              <a:ext cx="519056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latin typeface="UTM Avo" panose="02040603050506020204" pitchFamily="18" charset="0"/>
                </a:rPr>
                <a:t>Thành</a:t>
              </a:r>
              <a:r>
                <a:rPr lang="en-US" sz="2800" b="1" dirty="0">
                  <a:latin typeface="UTM Avo" panose="02040603050506020204" pitchFamily="18" charset="0"/>
                </a:rPr>
                <a:t> </a:t>
              </a:r>
              <a:r>
                <a:rPr lang="en-US" sz="2800" b="1" dirty="0" err="1">
                  <a:latin typeface="UTM Avo" panose="02040603050506020204" pitchFamily="18" charset="0"/>
                </a:rPr>
                <a:t>phố</a:t>
              </a:r>
              <a:r>
                <a:rPr lang="en-US" sz="2800" b="1" dirty="0">
                  <a:latin typeface="UTM Avo" panose="02040603050506020204" pitchFamily="18" charset="0"/>
                </a:rPr>
                <a:t> </a:t>
              </a:r>
              <a:r>
                <a:rPr lang="en-US" sz="2800" b="1" dirty="0" err="1">
                  <a:latin typeface="UTM Avo" panose="02040603050506020204" pitchFamily="18" charset="0"/>
                </a:rPr>
                <a:t>Hồ</a:t>
              </a:r>
              <a:r>
                <a:rPr lang="en-US" sz="2800" b="1" dirty="0">
                  <a:latin typeface="UTM Avo" panose="02040603050506020204" pitchFamily="18" charset="0"/>
                </a:rPr>
                <a:t> </a:t>
              </a:r>
              <a:r>
                <a:rPr lang="en-US" sz="2800" b="1" dirty="0" err="1">
                  <a:latin typeface="UTM Avo" panose="02040603050506020204" pitchFamily="18" charset="0"/>
                </a:rPr>
                <a:t>Chí</a:t>
              </a:r>
              <a:r>
                <a:rPr lang="en-US" sz="2800" b="1" dirty="0">
                  <a:latin typeface="UTM Avo" panose="02040603050506020204" pitchFamily="18" charset="0"/>
                </a:rPr>
                <a:t> Minh </a:t>
              </a:r>
              <a:r>
                <a:rPr lang="en-US" sz="2800" b="1" dirty="0" err="1">
                  <a:latin typeface="UTM Avo" panose="02040603050506020204" pitchFamily="18" charset="0"/>
                </a:rPr>
                <a:t>tiếp</a:t>
              </a:r>
              <a:r>
                <a:rPr lang="en-US" sz="2800" b="1" dirty="0">
                  <a:latin typeface="UTM Avo" panose="02040603050506020204" pitchFamily="18" charset="0"/>
                </a:rPr>
                <a:t> </a:t>
              </a:r>
              <a:r>
                <a:rPr lang="en-US" sz="2800" b="1" dirty="0" err="1">
                  <a:latin typeface="UTM Avo" panose="02040603050506020204" pitchFamily="18" charset="0"/>
                </a:rPr>
                <a:t>giáp</a:t>
              </a:r>
              <a:r>
                <a:rPr lang="en-US" sz="2800" b="1" dirty="0">
                  <a:latin typeface="UTM Avo" panose="02040603050506020204" pitchFamily="18" charset="0"/>
                </a:rPr>
                <a:t> </a:t>
              </a:r>
              <a:r>
                <a:rPr lang="en-US" sz="2800" b="1" dirty="0" err="1">
                  <a:latin typeface="UTM Avo" panose="02040603050506020204" pitchFamily="18" charset="0"/>
                </a:rPr>
                <a:t>những</a:t>
              </a:r>
              <a:r>
                <a:rPr lang="en-US" sz="2800" b="1" dirty="0">
                  <a:latin typeface="UTM Avo" panose="02040603050506020204" pitchFamily="18" charset="0"/>
                </a:rPr>
                <a:t> </a:t>
              </a:r>
              <a:r>
                <a:rPr lang="en-US" sz="2800" b="1" dirty="0" err="1">
                  <a:latin typeface="UTM Avo" panose="02040603050506020204" pitchFamily="18" charset="0"/>
                </a:rPr>
                <a:t>tỉnh</a:t>
              </a:r>
              <a:r>
                <a:rPr lang="en-US" sz="2800" b="1" dirty="0">
                  <a:latin typeface="UTM Avo" panose="02040603050506020204" pitchFamily="18" charset="0"/>
                </a:rPr>
                <a:t> </a:t>
              </a:r>
              <a:r>
                <a:rPr lang="en-US" sz="2800" b="1" dirty="0" err="1">
                  <a:latin typeface="UTM Avo" panose="02040603050506020204" pitchFamily="18" charset="0"/>
                </a:rPr>
                <a:t>nào</a:t>
              </a:r>
              <a:r>
                <a:rPr lang="en-US" sz="2800" b="1" dirty="0">
                  <a:latin typeface="UTM Avo" panose="02040603050506020204" pitchFamily="18" charset="0"/>
                </a:rPr>
                <a:t>?</a:t>
              </a:r>
              <a:endParaRPr lang="vi-VN" sz="2800" b="1" dirty="0"/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6987FEB7-2A74-42A9-B04D-67283BB05883}"/>
                </a:ext>
              </a:extLst>
            </p:cNvPr>
            <p:cNvSpPr/>
            <p:nvPr/>
          </p:nvSpPr>
          <p:spPr>
            <a:xfrm>
              <a:off x="645458" y="726141"/>
              <a:ext cx="5190566" cy="1061683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rgbClr val="BC545D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A944FC6A-E1A2-4E79-8500-41F7CD5595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1" r="3065"/>
          <a:stretch/>
        </p:blipFill>
        <p:spPr bwMode="auto">
          <a:xfrm>
            <a:off x="6996953" y="9108"/>
            <a:ext cx="5056094" cy="684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E8772AED-50B6-4631-80F4-17E31A6FD554}"/>
              </a:ext>
            </a:extLst>
          </p:cNvPr>
          <p:cNvSpPr txBox="1"/>
          <p:nvPr/>
        </p:nvSpPr>
        <p:spPr>
          <a:xfrm>
            <a:off x="515470" y="344719"/>
            <a:ext cx="5970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BC545D"/>
                </a:solidFill>
                <a:latin typeface="UTM Avo" panose="02040603050506020204" pitchFamily="18" charset="0"/>
              </a:rPr>
              <a:t>QUAN SÁT LƯỢC ĐỒ, CHO BIẾT:</a:t>
            </a:r>
            <a:endParaRPr lang="vi-VN" sz="2800" b="1" dirty="0">
              <a:solidFill>
                <a:srgbClr val="BC545D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127BB05-44A7-428F-9588-49A4BE858BD6}"/>
              </a:ext>
            </a:extLst>
          </p:cNvPr>
          <p:cNvSpPr/>
          <p:nvPr/>
        </p:nvSpPr>
        <p:spPr>
          <a:xfrm>
            <a:off x="9045389" y="520096"/>
            <a:ext cx="1129553" cy="35695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19535C42-F53B-4CF1-A0D1-63DCBB9617A9}"/>
              </a:ext>
            </a:extLst>
          </p:cNvPr>
          <p:cNvSpPr/>
          <p:nvPr/>
        </p:nvSpPr>
        <p:spPr>
          <a:xfrm>
            <a:off x="10806954" y="2472765"/>
            <a:ext cx="1004047" cy="35695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325566F-6496-4F28-9DB2-480945FA58C7}"/>
              </a:ext>
            </a:extLst>
          </p:cNvPr>
          <p:cNvSpPr/>
          <p:nvPr/>
        </p:nvSpPr>
        <p:spPr>
          <a:xfrm>
            <a:off x="7153836" y="3433554"/>
            <a:ext cx="1004047" cy="35695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85A4BF6-002A-489C-9BBA-83210FA10250}"/>
              </a:ext>
            </a:extLst>
          </p:cNvPr>
          <p:cNvSpPr/>
          <p:nvPr/>
        </p:nvSpPr>
        <p:spPr>
          <a:xfrm>
            <a:off x="7232278" y="520096"/>
            <a:ext cx="584947" cy="55140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EC7903C-3E64-419D-A514-B5F69500E69C}"/>
              </a:ext>
            </a:extLst>
          </p:cNvPr>
          <p:cNvSpPr/>
          <p:nvPr/>
        </p:nvSpPr>
        <p:spPr>
          <a:xfrm>
            <a:off x="9170895" y="5777825"/>
            <a:ext cx="1004047" cy="35695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33EA7CD3-06E9-4537-A49C-0190C4BA1B54}"/>
              </a:ext>
            </a:extLst>
          </p:cNvPr>
          <p:cNvSpPr/>
          <p:nvPr/>
        </p:nvSpPr>
        <p:spPr>
          <a:xfrm>
            <a:off x="11631706" y="3790505"/>
            <a:ext cx="421341" cy="15800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A7922C6-F421-47F5-9287-DA703F635496}"/>
              </a:ext>
            </a:extLst>
          </p:cNvPr>
          <p:cNvSpPr txBox="1"/>
          <p:nvPr/>
        </p:nvSpPr>
        <p:spPr>
          <a:xfrm>
            <a:off x="515470" y="2239900"/>
            <a:ext cx="51905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UTM Avo" panose="02040603050506020204" pitchFamily="18" charset="0"/>
              </a:rPr>
              <a:t>Thành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phố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Hồ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Chí</a:t>
            </a:r>
            <a:r>
              <a:rPr lang="en-US" sz="2800" b="1" dirty="0">
                <a:latin typeface="UTM Avo" panose="02040603050506020204" pitchFamily="18" charset="0"/>
              </a:rPr>
              <a:t> Minh </a:t>
            </a:r>
            <a:r>
              <a:rPr lang="en-US" sz="2800" b="1" dirty="0" err="1">
                <a:latin typeface="UTM Avo" panose="02040603050506020204" pitchFamily="18" charset="0"/>
              </a:rPr>
              <a:t>tiếp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giáp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những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tỉnh</a:t>
            </a:r>
            <a:r>
              <a:rPr lang="en-US" sz="2800" b="1" dirty="0">
                <a:latin typeface="UTM Avo" panose="02040603050506020204" pitchFamily="18" charset="0"/>
              </a:rPr>
              <a:t>:</a:t>
            </a:r>
            <a:endParaRPr lang="vi-VN" sz="2800" b="1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7B2372C-9DC1-4EE6-A2D9-725A12B33D8C}"/>
              </a:ext>
            </a:extLst>
          </p:cNvPr>
          <p:cNvSpPr txBox="1"/>
          <p:nvPr/>
        </p:nvSpPr>
        <p:spPr>
          <a:xfrm>
            <a:off x="1202389" y="3194007"/>
            <a:ext cx="2940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UTM Avo" panose="02040603050506020204" pitchFamily="18" charset="0"/>
              </a:rPr>
              <a:t>+ </a:t>
            </a:r>
            <a:r>
              <a:rPr lang="en-US" sz="28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Bình</a:t>
            </a:r>
            <a:r>
              <a:rPr lang="en-US" sz="28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Dương</a:t>
            </a:r>
            <a:endParaRPr lang="vi-VN" sz="2800" b="1" dirty="0">
              <a:solidFill>
                <a:srgbClr val="C00000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2CBE3EB-26B6-42D8-A7B9-87541AADC441}"/>
              </a:ext>
            </a:extLst>
          </p:cNvPr>
          <p:cNvSpPr txBox="1"/>
          <p:nvPr/>
        </p:nvSpPr>
        <p:spPr>
          <a:xfrm>
            <a:off x="1203511" y="3754442"/>
            <a:ext cx="2940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UTM Avo" panose="02040603050506020204" pitchFamily="18" charset="0"/>
              </a:rPr>
              <a:t>+ </a:t>
            </a:r>
            <a:r>
              <a:rPr lang="en-US" sz="28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Đồng</a:t>
            </a:r>
            <a:r>
              <a:rPr lang="en-US" sz="28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Nai</a:t>
            </a:r>
            <a:endParaRPr lang="vi-VN" sz="2800" b="1" dirty="0">
              <a:solidFill>
                <a:srgbClr val="C00000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E4BDE61-F2B9-47F6-81B2-7F01665AB1AE}"/>
              </a:ext>
            </a:extLst>
          </p:cNvPr>
          <p:cNvSpPr txBox="1"/>
          <p:nvPr/>
        </p:nvSpPr>
        <p:spPr>
          <a:xfrm>
            <a:off x="1202389" y="4277662"/>
            <a:ext cx="42828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UTM Avo" panose="02040603050506020204" pitchFamily="18" charset="0"/>
              </a:rPr>
              <a:t>+ </a:t>
            </a:r>
            <a:r>
              <a:rPr lang="en-US" sz="28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Bà</a:t>
            </a:r>
            <a:r>
              <a:rPr lang="en-US" sz="28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Rịa</a:t>
            </a:r>
            <a:r>
              <a:rPr lang="en-US" sz="2800" b="1" dirty="0">
                <a:solidFill>
                  <a:srgbClr val="C00000"/>
                </a:solidFill>
                <a:latin typeface="UTM Avo" panose="02040603050506020204" pitchFamily="18" charset="0"/>
              </a:rPr>
              <a:t> – </a:t>
            </a:r>
            <a:r>
              <a:rPr lang="en-US" sz="28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Vũng</a:t>
            </a:r>
            <a:r>
              <a:rPr lang="en-US" sz="28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Tàu</a:t>
            </a:r>
            <a:endParaRPr lang="vi-VN" sz="2800" b="1" dirty="0">
              <a:solidFill>
                <a:srgbClr val="C0000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D540A0C-B318-4EC7-BA4D-02765771235B}"/>
              </a:ext>
            </a:extLst>
          </p:cNvPr>
          <p:cNvSpPr txBox="1"/>
          <p:nvPr/>
        </p:nvSpPr>
        <p:spPr>
          <a:xfrm>
            <a:off x="1243852" y="4800882"/>
            <a:ext cx="29000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UTM Avo" panose="02040603050506020204" pitchFamily="18" charset="0"/>
              </a:rPr>
              <a:t>+ </a:t>
            </a:r>
            <a:r>
              <a:rPr lang="en-US" sz="28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Tiền</a:t>
            </a:r>
            <a:r>
              <a:rPr lang="en-US" sz="28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Giang</a:t>
            </a:r>
            <a:endParaRPr lang="vi-VN" sz="2800" b="1" dirty="0">
              <a:solidFill>
                <a:srgbClr val="C00000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F747FCD-E8E6-4875-8E68-27C3046D5453}"/>
              </a:ext>
            </a:extLst>
          </p:cNvPr>
          <p:cNvSpPr txBox="1"/>
          <p:nvPr/>
        </p:nvSpPr>
        <p:spPr>
          <a:xfrm>
            <a:off x="1222559" y="5317699"/>
            <a:ext cx="29000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UTM Avo" panose="02040603050506020204" pitchFamily="18" charset="0"/>
              </a:rPr>
              <a:t>+ Long An</a:t>
            </a:r>
            <a:endParaRPr lang="vi-VN" sz="2800" b="1" dirty="0">
              <a:solidFill>
                <a:srgbClr val="C00000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F96245F-9C7F-4A0E-8063-1CB2156DADE8}"/>
              </a:ext>
            </a:extLst>
          </p:cNvPr>
          <p:cNvSpPr txBox="1"/>
          <p:nvPr/>
        </p:nvSpPr>
        <p:spPr>
          <a:xfrm>
            <a:off x="1243851" y="5847322"/>
            <a:ext cx="29000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UTM Avo" panose="02040603050506020204" pitchFamily="18" charset="0"/>
              </a:rPr>
              <a:t>+ </a:t>
            </a:r>
            <a:r>
              <a:rPr lang="en-US" sz="28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Tây</a:t>
            </a:r>
            <a:r>
              <a:rPr lang="en-US" sz="28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Ninh</a:t>
            </a:r>
            <a:endParaRPr lang="vi-VN" sz="2800" b="1" dirty="0">
              <a:solidFill>
                <a:srgbClr val="C00000"/>
              </a:solidFill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9E8E627F-1C71-4CF6-8E4B-92F5A5D790AC}"/>
              </a:ext>
            </a:extLst>
          </p:cNvPr>
          <p:cNvCxnSpPr>
            <a:cxnSpLocks/>
          </p:cNvCxnSpPr>
          <p:nvPr/>
        </p:nvCxnSpPr>
        <p:spPr>
          <a:xfrm flipH="1">
            <a:off x="1376082" y="2007131"/>
            <a:ext cx="156882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828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2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 tmFilter="0,0; .5, 1; 1, 1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450"/>
                            </p:stCondLst>
                            <p:childTnLst>
                              <p:par>
                                <p:cTn id="5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350"/>
                            </p:stCondLst>
                            <p:childTnLst>
                              <p:par>
                                <p:cTn id="6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 tmFilter="0,0; .5, 1; 1, 1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 tmFilter="0,0; .5, 1; 1, 1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 tmFilter="0,0; .5, 1; 1, 1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 tmFilter="0,0; .5, 1; 1, 1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3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/>
      <p:bldP spid="32" grpId="0"/>
      <p:bldP spid="33" grpId="0"/>
      <p:bldP spid="34" grpId="0"/>
      <p:bldP spid="35" grpId="0"/>
      <p:bldP spid="36" grpId="0"/>
      <p:bldP spid="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4BD98C61-1B38-4319-9E30-BACC900C076F}"/>
              </a:ext>
            </a:extLst>
          </p:cNvPr>
          <p:cNvGrpSpPr/>
          <p:nvPr/>
        </p:nvGrpSpPr>
        <p:grpSpPr>
          <a:xfrm>
            <a:off x="470648" y="811081"/>
            <a:ext cx="5190567" cy="1373667"/>
            <a:chOff x="0" y="495395"/>
            <a:chExt cx="5190567" cy="137366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DAF8372-CEE6-455A-A1F3-867A93D688DA}"/>
                </a:ext>
              </a:extLst>
            </p:cNvPr>
            <p:cNvSpPr txBox="1"/>
            <p:nvPr/>
          </p:nvSpPr>
          <p:spPr>
            <a:xfrm>
              <a:off x="118784" y="579514"/>
              <a:ext cx="495299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Từ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thành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phố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có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thể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đi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tới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các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tỉnh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khác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bằng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những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loại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đường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cs typeface="+mn-cs"/>
                </a:rPr>
                <a:t>gia</a:t>
              </a:r>
              <a:r>
                <a:rPr lang="en-US" sz="2400" b="1" dirty="0">
                  <a:solidFill>
                    <a:prstClr val="black"/>
                  </a:solidFill>
                  <a:latin typeface="UTM Avo" panose="02040603050506020204" pitchFamily="18" charset="0"/>
                </a:rPr>
                <a:t>o </a:t>
              </a:r>
              <a:r>
                <a:rPr lang="en-US" sz="2400" b="1" dirty="0" err="1">
                  <a:solidFill>
                    <a:prstClr val="black"/>
                  </a:solidFill>
                  <a:latin typeface="UTM Avo" panose="02040603050506020204" pitchFamily="18" charset="0"/>
                </a:rPr>
                <a:t>thông</a:t>
              </a:r>
              <a:r>
                <a:rPr lang="en-US" sz="2400" b="1" dirty="0">
                  <a:solidFill>
                    <a:prstClr val="black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400" b="1" dirty="0" err="1">
                  <a:solidFill>
                    <a:prstClr val="black"/>
                  </a:solidFill>
                  <a:latin typeface="UTM Avo" panose="02040603050506020204" pitchFamily="18" charset="0"/>
                </a:rPr>
                <a:t>nào</a:t>
              </a:r>
              <a:r>
                <a:rPr lang="en-US" sz="2400" b="1" dirty="0">
                  <a:solidFill>
                    <a:prstClr val="black"/>
                  </a:solidFill>
                  <a:latin typeface="UTM Avo" panose="02040603050506020204" pitchFamily="18" charset="0"/>
                </a:rPr>
                <a:t>?</a:t>
              </a:r>
              <a:endPara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6987FEB7-2A74-42A9-B04D-67283BB05883}"/>
                </a:ext>
              </a:extLst>
            </p:cNvPr>
            <p:cNvSpPr/>
            <p:nvPr/>
          </p:nvSpPr>
          <p:spPr>
            <a:xfrm>
              <a:off x="0" y="495395"/>
              <a:ext cx="5190567" cy="1373667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rgbClr val="BC545D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A944FC6A-E1A2-4E79-8500-41F7CD5595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1" r="3065"/>
          <a:stretch/>
        </p:blipFill>
        <p:spPr bwMode="auto">
          <a:xfrm>
            <a:off x="6940291" y="37577"/>
            <a:ext cx="5056094" cy="684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E8772AED-50B6-4631-80F4-17E31A6FD554}"/>
              </a:ext>
            </a:extLst>
          </p:cNvPr>
          <p:cNvSpPr txBox="1"/>
          <p:nvPr/>
        </p:nvSpPr>
        <p:spPr>
          <a:xfrm>
            <a:off x="270065" y="289726"/>
            <a:ext cx="5970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QUAN SÁT LƯỢC ĐỒ, CHO BIẾT: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BC545D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127BB05-44A7-428F-9588-49A4BE858BD6}"/>
              </a:ext>
            </a:extLst>
          </p:cNvPr>
          <p:cNvSpPr/>
          <p:nvPr/>
        </p:nvSpPr>
        <p:spPr>
          <a:xfrm>
            <a:off x="8970800" y="2436877"/>
            <a:ext cx="750792" cy="669509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A7922C6-F421-47F5-9287-DA703F635496}"/>
              </a:ext>
            </a:extLst>
          </p:cNvPr>
          <p:cNvSpPr txBox="1"/>
          <p:nvPr/>
        </p:nvSpPr>
        <p:spPr>
          <a:xfrm>
            <a:off x="195615" y="2291375"/>
            <a:ext cx="70059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Thành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phố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Hồ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Chí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Minh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có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thể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đi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tới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các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tỉnh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khác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bằng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các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loại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đường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giao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thông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: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7B2372C-9DC1-4EE6-A2D9-725A12B33D8C}"/>
              </a:ext>
            </a:extLst>
          </p:cNvPr>
          <p:cNvSpPr txBox="1"/>
          <p:nvPr/>
        </p:nvSpPr>
        <p:spPr>
          <a:xfrm>
            <a:off x="2111187" y="3309233"/>
            <a:ext cx="3768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Đường</a:t>
            </a:r>
            <a:r>
              <a:rPr lang="en-US" sz="24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hàng</a:t>
            </a:r>
            <a:r>
              <a:rPr lang="en-US" sz="24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không</a:t>
            </a:r>
            <a:r>
              <a:rPr lang="en-US" sz="2400" b="1" dirty="0">
                <a:solidFill>
                  <a:srgbClr val="0070C0"/>
                </a:solidFill>
                <a:latin typeface="UTM Avo" panose="02040603050506020204" pitchFamily="18" charset="0"/>
              </a:rPr>
              <a:t>: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</a:t>
            </a:r>
            <a:r>
              <a:rPr lang="en-US" sz="24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ân</a:t>
            </a:r>
            <a:r>
              <a:rPr lang="en-US" sz="2400" b="1" dirty="0">
                <a:solidFill>
                  <a:srgbClr val="0070C0"/>
                </a:solidFill>
                <a:latin typeface="UTM Avo" panose="02040603050506020204" pitchFamily="18" charset="0"/>
              </a:rPr>
              <a:t> bay </a:t>
            </a:r>
            <a:r>
              <a:rPr lang="en-US" sz="24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Tân</a:t>
            </a:r>
            <a:r>
              <a:rPr lang="en-US" sz="24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Sơn</a:t>
            </a:r>
            <a:r>
              <a:rPr lang="en-US" sz="24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Nhất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0EF5423-379D-4B4A-B812-E03FD3BBC752}"/>
              </a:ext>
            </a:extLst>
          </p:cNvPr>
          <p:cNvCxnSpPr/>
          <p:nvPr/>
        </p:nvCxnSpPr>
        <p:spPr>
          <a:xfrm>
            <a:off x="938093" y="2042345"/>
            <a:ext cx="3307977" cy="2180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23F732C7-5FBB-411C-868A-29E2F8F6CCF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23491" l="29964" r="593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089" t="2394" r="38312" b="74140"/>
          <a:stretch/>
        </p:blipFill>
        <p:spPr>
          <a:xfrm flipH="1">
            <a:off x="408057" y="3005891"/>
            <a:ext cx="1528158" cy="1068266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id="{210A72FD-33CC-4F6E-A557-B136FAA5D443}"/>
              </a:ext>
            </a:extLst>
          </p:cNvPr>
          <p:cNvSpPr/>
          <p:nvPr/>
        </p:nvSpPr>
        <p:spPr>
          <a:xfrm>
            <a:off x="9721592" y="3309234"/>
            <a:ext cx="887505" cy="83933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99D275-E433-4202-AB6C-EB26F3EF4C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8057" y="3858436"/>
            <a:ext cx="1410751" cy="980305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97F31469-2EBA-48DA-888E-86E415EF6B48}"/>
              </a:ext>
            </a:extLst>
          </p:cNvPr>
          <p:cNvSpPr txBox="1"/>
          <p:nvPr/>
        </p:nvSpPr>
        <p:spPr>
          <a:xfrm>
            <a:off x="2111187" y="4228411"/>
            <a:ext cx="43568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Đường</a:t>
            </a:r>
            <a:r>
              <a:rPr lang="en-US" sz="24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thuỷ</a:t>
            </a:r>
            <a:r>
              <a:rPr lang="en-US" sz="2400" b="1" dirty="0">
                <a:solidFill>
                  <a:srgbClr val="0070C0"/>
                </a:solidFill>
                <a:latin typeface="UTM Avo" panose="020406030505060202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Cảng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Nhà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Bè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Cảng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Sài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Gòn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C4738C2F-57EA-48AE-A33C-2A894BDE72C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1455" b="97964" l="5382" r="930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697" t="78835" r="8081" b="1"/>
          <a:stretch/>
        </p:blipFill>
        <p:spPr>
          <a:xfrm>
            <a:off x="304240" y="5885557"/>
            <a:ext cx="1735792" cy="63095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30DA7C4D-B4CB-4273-92C9-89930384B44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6436" b="82618" l="31855" r="68655">
                        <a14:foregroundMark x1="45236" y1="75345" x2="49818" y2="78545"/>
                        <a14:foregroundMark x1="52291" y1="75491" x2="60145" y2="75491"/>
                        <a14:foregroundMark x1="61382" y1="75855" x2="63345" y2="75709"/>
                        <a14:foregroundMark x1="48073" y1="74109" x2="50036" y2="75345"/>
                        <a14:foregroundMark x1="49091" y1="76073" x2="61891" y2="74109"/>
                        <a14:foregroundMark x1="44291" y1="75709" x2="57455" y2="737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941" t="57212" r="31860" b="19855"/>
          <a:stretch/>
        </p:blipFill>
        <p:spPr>
          <a:xfrm>
            <a:off x="408056" y="4879750"/>
            <a:ext cx="1410751" cy="919125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F06704B2-3704-4317-8E9A-5A072233544A}"/>
              </a:ext>
            </a:extLst>
          </p:cNvPr>
          <p:cNvSpPr txBox="1"/>
          <p:nvPr/>
        </p:nvSpPr>
        <p:spPr>
          <a:xfrm>
            <a:off x="2191867" y="5206544"/>
            <a:ext cx="2097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Đường</a:t>
            </a:r>
            <a:r>
              <a:rPr lang="en-US" sz="2400" b="1" dirty="0">
                <a:solidFill>
                  <a:srgbClr val="0070C0"/>
                </a:solidFill>
                <a:latin typeface="UTM Avo" panose="02040603050506020204" pitchFamily="18" charset="0"/>
              </a:rPr>
              <a:t> ô </a:t>
            </a:r>
            <a:r>
              <a:rPr lang="en-US" sz="24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tô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99AC743-854D-4B29-B7B5-1553A1C6358A}"/>
              </a:ext>
            </a:extLst>
          </p:cNvPr>
          <p:cNvSpPr txBox="1"/>
          <p:nvPr/>
        </p:nvSpPr>
        <p:spPr>
          <a:xfrm>
            <a:off x="2206440" y="5885557"/>
            <a:ext cx="2097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Đường</a:t>
            </a:r>
            <a:r>
              <a:rPr lang="en-US" sz="24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sắt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9451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3" grpId="0" animBg="1"/>
      <p:bldP spid="31" grpId="0"/>
      <p:bldP spid="32" grpId="0"/>
      <p:bldP spid="38" grpId="0" animBg="1"/>
      <p:bldP spid="39" grpId="0"/>
      <p:bldP spid="42" grpId="0"/>
      <p:bldP spid="4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2C08878A-A49A-45E8-8E9A-B167CDE74B7E}"/>
              </a:ext>
            </a:extLst>
          </p:cNvPr>
          <p:cNvGrpSpPr/>
          <p:nvPr/>
        </p:nvGrpSpPr>
        <p:grpSpPr>
          <a:xfrm>
            <a:off x="593140" y="1334390"/>
            <a:ext cx="2852320" cy="1639838"/>
            <a:chOff x="6365862" y="1800401"/>
            <a:chExt cx="2852320" cy="1639838"/>
          </a:xfrm>
        </p:grpSpPr>
        <p:sp>
          <p:nvSpPr>
            <p:cNvPr id="12" name="椭圆 11">
              <a:extLst>
                <a:ext uri="{FF2B5EF4-FFF2-40B4-BE49-F238E27FC236}">
                  <a16:creationId xmlns:a16="http://schemas.microsoft.com/office/drawing/2014/main" id="{BAAE79FA-8503-274B-9D3F-EEA8287D7D06}"/>
                </a:ext>
              </a:extLst>
            </p:cNvPr>
            <p:cNvSpPr/>
            <p:nvPr/>
          </p:nvSpPr>
          <p:spPr>
            <a:xfrm>
              <a:off x="6365862" y="1822487"/>
              <a:ext cx="1617752" cy="1617752"/>
            </a:xfrm>
            <a:prstGeom prst="ellipse">
              <a:avLst/>
            </a:prstGeom>
            <a:solidFill>
              <a:srgbClr val="5F799E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CD1D90FC-7EDE-1546-BFC6-334F8BB815F3}"/>
                </a:ext>
              </a:extLst>
            </p:cNvPr>
            <p:cNvSpPr txBox="1"/>
            <p:nvPr/>
          </p:nvSpPr>
          <p:spPr>
            <a:xfrm>
              <a:off x="6555724" y="2154309"/>
              <a:ext cx="1138452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zh-CN" sz="2800" b="1" dirty="0">
                  <a:solidFill>
                    <a:schemeClr val="bg1"/>
                  </a:solidFill>
                  <a:latin typeface="UTM Avo" panose="02040603050506020204" pitchFamily="18" charset="0"/>
                  <a:ea typeface="+mj-ea"/>
                  <a:sym typeface="微软雅黑" panose="020B0503020204020204" pitchFamily="34" charset="-122"/>
                </a:rPr>
                <a:t>DIỆN </a:t>
              </a:r>
            </a:p>
            <a:p>
              <a:pPr algn="ctr"/>
              <a:r>
                <a:rPr lang="en-US" altLang="zh-CN" sz="2800" b="1" dirty="0">
                  <a:solidFill>
                    <a:schemeClr val="bg1"/>
                  </a:solidFill>
                  <a:latin typeface="UTM Avo" panose="02040603050506020204" pitchFamily="18" charset="0"/>
                  <a:ea typeface="+mj-ea"/>
                  <a:sym typeface="微软雅黑" panose="020B0503020204020204" pitchFamily="34" charset="-122"/>
                </a:rPr>
                <a:t>TÍCH</a:t>
              </a:r>
            </a:p>
          </p:txBody>
        </p:sp>
        <p:sp>
          <p:nvSpPr>
            <p:cNvPr id="14" name="椭圆 13">
              <a:extLst>
                <a:ext uri="{FF2B5EF4-FFF2-40B4-BE49-F238E27FC236}">
                  <a16:creationId xmlns:a16="http://schemas.microsoft.com/office/drawing/2014/main" id="{582515DD-1BDD-D943-B8B8-83D63FB994EB}"/>
                </a:ext>
              </a:extLst>
            </p:cNvPr>
            <p:cNvSpPr/>
            <p:nvPr/>
          </p:nvSpPr>
          <p:spPr>
            <a:xfrm>
              <a:off x="7600430" y="1800401"/>
              <a:ext cx="1617752" cy="1617752"/>
            </a:xfrm>
            <a:prstGeom prst="ellipse">
              <a:avLst/>
            </a:prstGeom>
            <a:solidFill>
              <a:srgbClr val="5F799E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B2D12457-DF9F-0C47-A6D3-D680961D5CB1}"/>
                </a:ext>
              </a:extLst>
            </p:cNvPr>
            <p:cNvSpPr txBox="1"/>
            <p:nvPr/>
          </p:nvSpPr>
          <p:spPr>
            <a:xfrm>
              <a:off x="7911413" y="2132223"/>
              <a:ext cx="995785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chemeClr val="bg1"/>
                  </a:solidFill>
                  <a:latin typeface="UTM Avo" panose="02040603050506020204" pitchFamily="18" charset="0"/>
                  <a:ea typeface="+mj-ea"/>
                  <a:sym typeface="微软雅黑" panose="020B0503020204020204" pitchFamily="34" charset="-122"/>
                </a:rPr>
                <a:t>SỐ </a:t>
              </a:r>
            </a:p>
            <a:p>
              <a:pPr algn="ctr"/>
              <a:r>
                <a:rPr lang="en-US" altLang="zh-CN" sz="2800" b="1" dirty="0">
                  <a:solidFill>
                    <a:schemeClr val="bg1"/>
                  </a:solidFill>
                  <a:latin typeface="UTM Avo" panose="02040603050506020204" pitchFamily="18" charset="0"/>
                  <a:ea typeface="+mj-ea"/>
                  <a:sym typeface="微软雅黑" panose="020B0503020204020204" pitchFamily="34" charset="-122"/>
                </a:rPr>
                <a:t>DÂN</a:t>
              </a:r>
              <a:endParaRPr lang="zh-CN" altLang="en-US" sz="2800" b="1" dirty="0">
                <a:solidFill>
                  <a:schemeClr val="bg1"/>
                </a:solidFill>
                <a:latin typeface="UTM Avo" panose="02040603050506020204" pitchFamily="18" charset="0"/>
                <a:ea typeface="+mj-ea"/>
                <a:sym typeface="微软雅黑" panose="020B0503020204020204" pitchFamily="34" charset="-122"/>
              </a:endParaRPr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7E1CEB8B-216D-4377-9F12-3032A76539E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3086" y="3418153"/>
            <a:ext cx="4315498" cy="431549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036F5D2-F00D-48AD-A893-8261279D4CB5}"/>
              </a:ext>
            </a:extLst>
          </p:cNvPr>
          <p:cNvSpPr txBox="1"/>
          <p:nvPr/>
        </p:nvSpPr>
        <p:spPr>
          <a:xfrm>
            <a:off x="317098" y="452880"/>
            <a:ext cx="37875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Dựa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vào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bảng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số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liệu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so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sánh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về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: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BC545D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64EC15B-8C58-4295-B023-9D03D1BF8E66}"/>
              </a:ext>
            </a:extLst>
          </p:cNvPr>
          <p:cNvSpPr txBox="1"/>
          <p:nvPr/>
        </p:nvSpPr>
        <p:spPr>
          <a:xfrm>
            <a:off x="244896" y="3052776"/>
            <a:ext cx="40275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</a:rPr>
              <a:t>Thành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</a:rPr>
              <a:t>phố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</a:rPr>
              <a:t>Hồ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</a:rPr>
              <a:t>Chí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</a:rPr>
              <a:t> Minh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</a:rPr>
              <a:t>với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</a:rPr>
              <a:t>các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</a:rPr>
              <a:t>thành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</a:rPr>
              <a:t>phố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</a:rPr>
              <a:t>khác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BC545D"/>
              </a:solidFill>
              <a:effectLst/>
              <a:uLnTx/>
              <a:uFillTx/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720656D9-D305-4650-B5C7-7350619472D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99710347"/>
                  </p:ext>
                </p:extLst>
              </p:nvPr>
            </p:nvGraphicFramePr>
            <p:xfrm>
              <a:off x="4822198" y="500193"/>
              <a:ext cx="6530236" cy="46053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75828">
                      <a:extLst>
                        <a:ext uri="{9D8B030D-6E8A-4147-A177-3AD203B41FA5}">
                          <a16:colId xmlns:a16="http://schemas.microsoft.com/office/drawing/2014/main" val="3170454948"/>
                        </a:ext>
                      </a:extLst>
                    </a:gridCol>
                    <a:gridCol w="1671305">
                      <a:extLst>
                        <a:ext uri="{9D8B030D-6E8A-4147-A177-3AD203B41FA5}">
                          <a16:colId xmlns:a16="http://schemas.microsoft.com/office/drawing/2014/main" val="932096641"/>
                        </a:ext>
                      </a:extLst>
                    </a:gridCol>
                    <a:gridCol w="2883103">
                      <a:extLst>
                        <a:ext uri="{9D8B030D-6E8A-4147-A177-3AD203B41FA5}">
                          <a16:colId xmlns:a16="http://schemas.microsoft.com/office/drawing/2014/main" val="364806827"/>
                        </a:ext>
                      </a:extLst>
                    </a:gridCol>
                  </a:tblGrid>
                  <a:tr h="76756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1" dirty="0" err="1">
                              <a:latin typeface="UTM Avo" panose="02040603050506020204" pitchFamily="18" charset="0"/>
                            </a:rPr>
                            <a:t>Thành</a:t>
                          </a:r>
                          <a:r>
                            <a:rPr lang="en-US" sz="2000" b="1" dirty="0">
                              <a:latin typeface="UTM Avo" panose="02040603050506020204" pitchFamily="18" charset="0"/>
                            </a:rPr>
                            <a:t> </a:t>
                          </a:r>
                          <a:r>
                            <a:rPr lang="en-US" sz="2000" b="1" dirty="0" err="1">
                              <a:latin typeface="UTM Avo" panose="02040603050506020204" pitchFamily="18" charset="0"/>
                            </a:rPr>
                            <a:t>phố</a:t>
                          </a:r>
                          <a:r>
                            <a:rPr lang="en-US" sz="2000" b="1" dirty="0">
                              <a:latin typeface="UTM Avo" panose="02040603050506020204" pitchFamily="18" charset="0"/>
                            </a:rPr>
                            <a:t> </a:t>
                          </a:r>
                          <a:endParaRPr lang="vi-VN" sz="2000" b="1" dirty="0"/>
                        </a:p>
                      </a:txBody>
                      <a:tcPr>
                        <a:lnB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06C9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1" dirty="0">
                              <a:latin typeface="UTM Avo" panose="02040603050506020204" pitchFamily="18" charset="0"/>
                            </a:rPr>
                            <a:t>Diện </a:t>
                          </a:r>
                          <a:r>
                            <a:rPr lang="en-US" sz="2000" b="1" dirty="0" err="1">
                              <a:latin typeface="UTM Avo" panose="02040603050506020204" pitchFamily="18" charset="0"/>
                            </a:rPr>
                            <a:t>tích</a:t>
                          </a:r>
                          <a:r>
                            <a:rPr lang="en-US" sz="2000" b="1" dirty="0">
                              <a:latin typeface="UTM Avo" panose="02040603050506020204" pitchFamily="18" charset="0"/>
                            </a:rPr>
                            <a:t> (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  <m:t>𝒌𝒎</m:t>
                                  </m:r>
                                </m:e>
                                <m:sup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000" b="1" dirty="0">
                              <a:latin typeface="UTM Avo" panose="02040603050506020204" pitchFamily="18" charset="0"/>
                            </a:rPr>
                            <a:t>)</a:t>
                          </a:r>
                          <a:endParaRPr lang="vi-VN" sz="2000" b="1" dirty="0"/>
                        </a:p>
                      </a:txBody>
                      <a:tcPr>
                        <a:lnB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06C9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1" dirty="0" err="1">
                              <a:latin typeface="UTM Avo" panose="02040603050506020204" pitchFamily="18" charset="0"/>
                            </a:rPr>
                            <a:t>Số</a:t>
                          </a:r>
                          <a:r>
                            <a:rPr lang="en-US" sz="2000" b="1" dirty="0">
                              <a:latin typeface="UTM Avo" panose="02040603050506020204" pitchFamily="18" charset="0"/>
                            </a:rPr>
                            <a:t> </a:t>
                          </a:r>
                          <a:r>
                            <a:rPr lang="en-US" sz="2000" b="1" dirty="0" err="1">
                              <a:latin typeface="UTM Avo" panose="02040603050506020204" pitchFamily="18" charset="0"/>
                            </a:rPr>
                            <a:t>dân</a:t>
                          </a:r>
                          <a:r>
                            <a:rPr lang="en-US" sz="2000" b="1" dirty="0">
                              <a:latin typeface="UTM Avo" panose="02040603050506020204" pitchFamily="18" charset="0"/>
                            </a:rPr>
                            <a:t> </a:t>
                          </a:r>
                          <a:r>
                            <a:rPr lang="en-US" sz="2000" b="1" dirty="0" err="1">
                              <a:latin typeface="UTM Avo" panose="02040603050506020204" pitchFamily="18" charset="0"/>
                            </a:rPr>
                            <a:t>năm</a:t>
                          </a:r>
                          <a:r>
                            <a:rPr lang="en-US" sz="2000" b="1" dirty="0">
                              <a:latin typeface="UTM Avo" panose="02040603050506020204" pitchFamily="18" charset="0"/>
                            </a:rPr>
                            <a:t> 2004 (</a:t>
                          </a:r>
                          <a:r>
                            <a:rPr lang="en-US" sz="2000" b="1" dirty="0" err="1">
                              <a:latin typeface="UTM Avo" panose="02040603050506020204" pitchFamily="18" charset="0"/>
                            </a:rPr>
                            <a:t>nghìn</a:t>
                          </a:r>
                          <a:r>
                            <a:rPr lang="en-US" sz="2000" b="1" dirty="0">
                              <a:latin typeface="UTM Avo" panose="02040603050506020204" pitchFamily="18" charset="0"/>
                            </a:rPr>
                            <a:t> </a:t>
                          </a:r>
                          <a:r>
                            <a:rPr lang="en-US" sz="2000" b="1" dirty="0" err="1">
                              <a:latin typeface="UTM Avo" panose="02040603050506020204" pitchFamily="18" charset="0"/>
                            </a:rPr>
                            <a:t>người</a:t>
                          </a:r>
                          <a:r>
                            <a:rPr lang="en-US" sz="2000" b="1" dirty="0">
                              <a:latin typeface="UTM Avo" panose="02040603050506020204" pitchFamily="18" charset="0"/>
                            </a:rPr>
                            <a:t>)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06C93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71628372"/>
                      </a:ext>
                    </a:extLst>
                  </a:tr>
                  <a:tr h="76756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1" dirty="0">
                              <a:latin typeface="UTM Avo" panose="02040603050506020204" pitchFamily="18" charset="0"/>
                            </a:rPr>
                            <a:t>Hà </a:t>
                          </a:r>
                          <a:r>
                            <a:rPr lang="en-US" sz="2000" b="1" dirty="0" err="1">
                              <a:latin typeface="UTM Avo" panose="02040603050506020204" pitchFamily="18" charset="0"/>
                            </a:rPr>
                            <a:t>Nội</a:t>
                          </a:r>
                          <a:endParaRPr lang="vi-VN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latin typeface="UTM Avo" panose="02040603050506020204" pitchFamily="18" charset="0"/>
                            </a:rPr>
                            <a:t>921</a:t>
                          </a:r>
                          <a:endParaRPr lang="vi-VN" sz="2400" b="1" dirty="0"/>
                        </a:p>
                      </a:txBody>
                      <a:tcPr>
                        <a:lnL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latin typeface="UTM Avo" panose="02040603050506020204" pitchFamily="18" charset="0"/>
                            </a:rPr>
                            <a:t>3083</a:t>
                          </a:r>
                          <a:endParaRPr lang="vi-VN" sz="2400" b="1" dirty="0"/>
                        </a:p>
                      </a:txBody>
                      <a:tcPr>
                        <a:lnL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01559993"/>
                      </a:ext>
                    </a:extLst>
                  </a:tr>
                  <a:tr h="76756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1" dirty="0" err="1">
                              <a:latin typeface="UTM Avo" panose="02040603050506020204" pitchFamily="18" charset="0"/>
                            </a:rPr>
                            <a:t>Hải</a:t>
                          </a:r>
                          <a:r>
                            <a:rPr lang="en-US" sz="2000" b="1" dirty="0">
                              <a:latin typeface="UTM Avo" panose="02040603050506020204" pitchFamily="18" charset="0"/>
                            </a:rPr>
                            <a:t> </a:t>
                          </a:r>
                          <a:r>
                            <a:rPr lang="en-US" sz="2000" b="1" dirty="0" err="1">
                              <a:latin typeface="UTM Avo" panose="02040603050506020204" pitchFamily="18" charset="0"/>
                            </a:rPr>
                            <a:t>Phòng</a:t>
                          </a:r>
                          <a:endParaRPr lang="vi-VN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latin typeface="UTM Avo" panose="02040603050506020204" pitchFamily="18" charset="0"/>
                            </a:rPr>
                            <a:t>1526</a:t>
                          </a:r>
                          <a:endParaRPr lang="vi-VN" sz="2400" b="1" dirty="0"/>
                        </a:p>
                      </a:txBody>
                      <a:tcPr>
                        <a:lnL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latin typeface="UTM Avo" panose="02040603050506020204" pitchFamily="18" charset="0"/>
                            </a:rPr>
                            <a:t>1771</a:t>
                          </a:r>
                          <a:endParaRPr lang="vi-VN" sz="2400" b="1" dirty="0"/>
                        </a:p>
                      </a:txBody>
                      <a:tcPr>
                        <a:lnL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3723064"/>
                      </a:ext>
                    </a:extLst>
                  </a:tr>
                  <a:tr h="76756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1" dirty="0" err="1">
                              <a:latin typeface="UTM Avo" panose="02040603050506020204" pitchFamily="18" charset="0"/>
                            </a:rPr>
                            <a:t>Đà</a:t>
                          </a:r>
                          <a:r>
                            <a:rPr lang="en-US" sz="2000" b="1" dirty="0">
                              <a:latin typeface="UTM Avo" panose="02040603050506020204" pitchFamily="18" charset="0"/>
                            </a:rPr>
                            <a:t> </a:t>
                          </a:r>
                          <a:r>
                            <a:rPr lang="en-US" sz="2000" b="1" dirty="0" err="1">
                              <a:latin typeface="UTM Avo" panose="02040603050506020204" pitchFamily="18" charset="0"/>
                            </a:rPr>
                            <a:t>Nẵng</a:t>
                          </a:r>
                          <a:endParaRPr lang="vi-VN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latin typeface="UTM Avo" panose="02040603050506020204" pitchFamily="18" charset="0"/>
                            </a:rPr>
                            <a:t>1256</a:t>
                          </a:r>
                          <a:endParaRPr lang="vi-VN" sz="2400" b="1" dirty="0"/>
                        </a:p>
                      </a:txBody>
                      <a:tcPr>
                        <a:lnL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latin typeface="UTM Avo" panose="02040603050506020204" pitchFamily="18" charset="0"/>
                            </a:rPr>
                            <a:t>765</a:t>
                          </a:r>
                          <a:endParaRPr lang="vi-VN" sz="2400" b="1" dirty="0"/>
                        </a:p>
                      </a:txBody>
                      <a:tcPr>
                        <a:lnL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91183162"/>
                      </a:ext>
                    </a:extLst>
                  </a:tr>
                  <a:tr h="76756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1" dirty="0">
                              <a:latin typeface="UTM Avo" panose="02040603050506020204" pitchFamily="18" charset="0"/>
                            </a:rPr>
                            <a:t>TP. </a:t>
                          </a:r>
                          <a:r>
                            <a:rPr lang="en-US" sz="2000" b="1" dirty="0" err="1">
                              <a:latin typeface="UTM Avo" panose="02040603050506020204" pitchFamily="18" charset="0"/>
                            </a:rPr>
                            <a:t>Hồ</a:t>
                          </a:r>
                          <a:r>
                            <a:rPr lang="en-US" sz="2000" b="1" dirty="0">
                              <a:latin typeface="UTM Avo" panose="02040603050506020204" pitchFamily="18" charset="0"/>
                            </a:rPr>
                            <a:t> </a:t>
                          </a:r>
                          <a:r>
                            <a:rPr lang="en-US" sz="2000" b="1" dirty="0" err="1">
                              <a:latin typeface="UTM Avo" panose="02040603050506020204" pitchFamily="18" charset="0"/>
                            </a:rPr>
                            <a:t>Chí</a:t>
                          </a:r>
                          <a:r>
                            <a:rPr lang="en-US" sz="2000" b="1" dirty="0">
                              <a:latin typeface="UTM Avo" panose="02040603050506020204" pitchFamily="18" charset="0"/>
                            </a:rPr>
                            <a:t> Minh</a:t>
                          </a:r>
                          <a:endParaRPr lang="vi-VN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latin typeface="UTM Avo" panose="02040603050506020204" pitchFamily="18" charset="0"/>
                            </a:rPr>
                            <a:t>2095</a:t>
                          </a:r>
                          <a:endParaRPr lang="vi-VN" sz="2400" b="1" dirty="0"/>
                        </a:p>
                      </a:txBody>
                      <a:tcPr>
                        <a:lnL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latin typeface="UTM Avo" panose="02040603050506020204" pitchFamily="18" charset="0"/>
                            </a:rPr>
                            <a:t>5731</a:t>
                          </a:r>
                          <a:endParaRPr lang="vi-VN" sz="2400" b="1" dirty="0"/>
                        </a:p>
                      </a:txBody>
                      <a:tcPr>
                        <a:lnL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13884767"/>
                      </a:ext>
                    </a:extLst>
                  </a:tr>
                  <a:tr h="76756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1" dirty="0" err="1">
                              <a:latin typeface="UTM Avo" panose="02040603050506020204" pitchFamily="18" charset="0"/>
                            </a:rPr>
                            <a:t>Cần</a:t>
                          </a:r>
                          <a:r>
                            <a:rPr lang="en-US" sz="2000" b="1" dirty="0">
                              <a:latin typeface="UTM Avo" panose="02040603050506020204" pitchFamily="18" charset="0"/>
                            </a:rPr>
                            <a:t> </a:t>
                          </a:r>
                          <a:r>
                            <a:rPr lang="en-US" sz="2000" b="1" dirty="0" err="1">
                              <a:latin typeface="UTM Avo" panose="02040603050506020204" pitchFamily="18" charset="0"/>
                            </a:rPr>
                            <a:t>Thơ</a:t>
                          </a:r>
                          <a:endParaRPr lang="vi-VN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latin typeface="UTM Avo" panose="02040603050506020204" pitchFamily="18" charset="0"/>
                            </a:rPr>
                            <a:t>1390</a:t>
                          </a:r>
                          <a:endParaRPr lang="vi-VN" sz="2400" b="1" dirty="0"/>
                        </a:p>
                      </a:txBody>
                      <a:tcPr>
                        <a:lnL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latin typeface="UTM Avo" panose="02040603050506020204" pitchFamily="18" charset="0"/>
                            </a:rPr>
                            <a:t>1123</a:t>
                          </a:r>
                          <a:endParaRPr lang="vi-VN" sz="2400" b="1" dirty="0"/>
                        </a:p>
                      </a:txBody>
                      <a:tcPr>
                        <a:lnL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2392918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720656D9-D305-4650-B5C7-7350619472D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99710347"/>
                  </p:ext>
                </p:extLst>
              </p:nvPr>
            </p:nvGraphicFramePr>
            <p:xfrm>
              <a:off x="4822198" y="500193"/>
              <a:ext cx="6530236" cy="46053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75828">
                      <a:extLst>
                        <a:ext uri="{9D8B030D-6E8A-4147-A177-3AD203B41FA5}">
                          <a16:colId xmlns:a16="http://schemas.microsoft.com/office/drawing/2014/main" val="3170454948"/>
                        </a:ext>
                      </a:extLst>
                    </a:gridCol>
                    <a:gridCol w="1671305">
                      <a:extLst>
                        <a:ext uri="{9D8B030D-6E8A-4147-A177-3AD203B41FA5}">
                          <a16:colId xmlns:a16="http://schemas.microsoft.com/office/drawing/2014/main" val="932096641"/>
                        </a:ext>
                      </a:extLst>
                    </a:gridCol>
                    <a:gridCol w="2883103">
                      <a:extLst>
                        <a:ext uri="{9D8B030D-6E8A-4147-A177-3AD203B41FA5}">
                          <a16:colId xmlns:a16="http://schemas.microsoft.com/office/drawing/2014/main" val="364806827"/>
                        </a:ext>
                      </a:extLst>
                    </a:gridCol>
                  </a:tblGrid>
                  <a:tr h="76756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1" dirty="0" err="1">
                              <a:latin typeface="UTM Avo" panose="02040603050506020204" pitchFamily="18" charset="0"/>
                            </a:rPr>
                            <a:t>Thành</a:t>
                          </a:r>
                          <a:r>
                            <a:rPr lang="en-US" sz="2000" b="1" dirty="0">
                              <a:latin typeface="UTM Avo" panose="02040603050506020204" pitchFamily="18" charset="0"/>
                            </a:rPr>
                            <a:t> </a:t>
                          </a:r>
                          <a:r>
                            <a:rPr lang="en-US" sz="2000" b="1" dirty="0" err="1">
                              <a:latin typeface="UTM Avo" panose="02040603050506020204" pitchFamily="18" charset="0"/>
                            </a:rPr>
                            <a:t>phố</a:t>
                          </a:r>
                          <a:r>
                            <a:rPr lang="en-US" sz="2000" b="1" dirty="0">
                              <a:latin typeface="UTM Avo" panose="02040603050506020204" pitchFamily="18" charset="0"/>
                            </a:rPr>
                            <a:t> </a:t>
                          </a:r>
                          <a:endParaRPr lang="vi-VN" sz="2000" b="1" dirty="0"/>
                        </a:p>
                      </a:txBody>
                      <a:tcPr>
                        <a:lnB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06C9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vi-VN"/>
                        </a:p>
                      </a:txBody>
                      <a:tcPr>
                        <a:lnB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18182" t="-3968" r="-172727" b="-5015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1" dirty="0" err="1">
                              <a:latin typeface="UTM Avo" panose="02040603050506020204" pitchFamily="18" charset="0"/>
                            </a:rPr>
                            <a:t>Số</a:t>
                          </a:r>
                          <a:r>
                            <a:rPr lang="en-US" sz="2000" b="1" dirty="0">
                              <a:latin typeface="UTM Avo" panose="02040603050506020204" pitchFamily="18" charset="0"/>
                            </a:rPr>
                            <a:t> </a:t>
                          </a:r>
                          <a:r>
                            <a:rPr lang="en-US" sz="2000" b="1" dirty="0" err="1">
                              <a:latin typeface="UTM Avo" panose="02040603050506020204" pitchFamily="18" charset="0"/>
                            </a:rPr>
                            <a:t>dân</a:t>
                          </a:r>
                          <a:r>
                            <a:rPr lang="en-US" sz="2000" b="1" dirty="0">
                              <a:latin typeface="UTM Avo" panose="02040603050506020204" pitchFamily="18" charset="0"/>
                            </a:rPr>
                            <a:t> </a:t>
                          </a:r>
                          <a:r>
                            <a:rPr lang="en-US" sz="2000" b="1" dirty="0" err="1">
                              <a:latin typeface="UTM Avo" panose="02040603050506020204" pitchFamily="18" charset="0"/>
                            </a:rPr>
                            <a:t>năm</a:t>
                          </a:r>
                          <a:r>
                            <a:rPr lang="en-US" sz="2000" b="1" dirty="0">
                              <a:latin typeface="UTM Avo" panose="02040603050506020204" pitchFamily="18" charset="0"/>
                            </a:rPr>
                            <a:t> 2004 (</a:t>
                          </a:r>
                          <a:r>
                            <a:rPr lang="en-US" sz="2000" b="1" dirty="0" err="1">
                              <a:latin typeface="UTM Avo" panose="02040603050506020204" pitchFamily="18" charset="0"/>
                            </a:rPr>
                            <a:t>nghìn</a:t>
                          </a:r>
                          <a:r>
                            <a:rPr lang="en-US" sz="2000" b="1" dirty="0">
                              <a:latin typeface="UTM Avo" panose="02040603050506020204" pitchFamily="18" charset="0"/>
                            </a:rPr>
                            <a:t> </a:t>
                          </a:r>
                          <a:r>
                            <a:rPr lang="en-US" sz="2000" b="1" dirty="0" err="1">
                              <a:latin typeface="UTM Avo" panose="02040603050506020204" pitchFamily="18" charset="0"/>
                            </a:rPr>
                            <a:t>người</a:t>
                          </a:r>
                          <a:r>
                            <a:rPr lang="en-US" sz="2000" b="1" dirty="0">
                              <a:latin typeface="UTM Avo" panose="02040603050506020204" pitchFamily="18" charset="0"/>
                            </a:rPr>
                            <a:t>)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06C93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71628372"/>
                      </a:ext>
                    </a:extLst>
                  </a:tr>
                  <a:tr h="76756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1" dirty="0">
                              <a:latin typeface="UTM Avo" panose="02040603050506020204" pitchFamily="18" charset="0"/>
                            </a:rPr>
                            <a:t>Hà </a:t>
                          </a:r>
                          <a:r>
                            <a:rPr lang="en-US" sz="2000" b="1" dirty="0" err="1">
                              <a:latin typeface="UTM Avo" panose="02040603050506020204" pitchFamily="18" charset="0"/>
                            </a:rPr>
                            <a:t>Nội</a:t>
                          </a:r>
                          <a:endParaRPr lang="vi-VN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latin typeface="UTM Avo" panose="02040603050506020204" pitchFamily="18" charset="0"/>
                            </a:rPr>
                            <a:t>921</a:t>
                          </a:r>
                          <a:endParaRPr lang="vi-VN" sz="2400" b="1" dirty="0"/>
                        </a:p>
                      </a:txBody>
                      <a:tcPr>
                        <a:lnL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latin typeface="UTM Avo" panose="02040603050506020204" pitchFamily="18" charset="0"/>
                            </a:rPr>
                            <a:t>3083</a:t>
                          </a:r>
                          <a:endParaRPr lang="vi-VN" sz="2400" b="1" dirty="0"/>
                        </a:p>
                      </a:txBody>
                      <a:tcPr>
                        <a:lnL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01559993"/>
                      </a:ext>
                    </a:extLst>
                  </a:tr>
                  <a:tr h="76756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1" dirty="0" err="1">
                              <a:latin typeface="UTM Avo" panose="02040603050506020204" pitchFamily="18" charset="0"/>
                            </a:rPr>
                            <a:t>Hải</a:t>
                          </a:r>
                          <a:r>
                            <a:rPr lang="en-US" sz="2000" b="1" dirty="0">
                              <a:latin typeface="UTM Avo" panose="02040603050506020204" pitchFamily="18" charset="0"/>
                            </a:rPr>
                            <a:t> </a:t>
                          </a:r>
                          <a:r>
                            <a:rPr lang="en-US" sz="2000" b="1" dirty="0" err="1">
                              <a:latin typeface="UTM Avo" panose="02040603050506020204" pitchFamily="18" charset="0"/>
                            </a:rPr>
                            <a:t>Phòng</a:t>
                          </a:r>
                          <a:endParaRPr lang="vi-VN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latin typeface="UTM Avo" panose="02040603050506020204" pitchFamily="18" charset="0"/>
                            </a:rPr>
                            <a:t>1526</a:t>
                          </a:r>
                          <a:endParaRPr lang="vi-VN" sz="2400" b="1" dirty="0"/>
                        </a:p>
                      </a:txBody>
                      <a:tcPr>
                        <a:lnL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latin typeface="UTM Avo" panose="02040603050506020204" pitchFamily="18" charset="0"/>
                            </a:rPr>
                            <a:t>1771</a:t>
                          </a:r>
                          <a:endParaRPr lang="vi-VN" sz="2400" b="1" dirty="0"/>
                        </a:p>
                      </a:txBody>
                      <a:tcPr>
                        <a:lnL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3723064"/>
                      </a:ext>
                    </a:extLst>
                  </a:tr>
                  <a:tr h="76756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1" dirty="0" err="1">
                              <a:latin typeface="UTM Avo" panose="02040603050506020204" pitchFamily="18" charset="0"/>
                            </a:rPr>
                            <a:t>Đà</a:t>
                          </a:r>
                          <a:r>
                            <a:rPr lang="en-US" sz="2000" b="1" dirty="0">
                              <a:latin typeface="UTM Avo" panose="02040603050506020204" pitchFamily="18" charset="0"/>
                            </a:rPr>
                            <a:t> </a:t>
                          </a:r>
                          <a:r>
                            <a:rPr lang="en-US" sz="2000" b="1" dirty="0" err="1">
                              <a:latin typeface="UTM Avo" panose="02040603050506020204" pitchFamily="18" charset="0"/>
                            </a:rPr>
                            <a:t>Nẵng</a:t>
                          </a:r>
                          <a:endParaRPr lang="vi-VN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latin typeface="UTM Avo" panose="02040603050506020204" pitchFamily="18" charset="0"/>
                            </a:rPr>
                            <a:t>1256</a:t>
                          </a:r>
                          <a:endParaRPr lang="vi-VN" sz="2400" b="1" dirty="0"/>
                        </a:p>
                      </a:txBody>
                      <a:tcPr>
                        <a:lnL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latin typeface="UTM Avo" panose="02040603050506020204" pitchFamily="18" charset="0"/>
                            </a:rPr>
                            <a:t>765</a:t>
                          </a:r>
                          <a:endParaRPr lang="vi-VN" sz="2400" b="1" dirty="0"/>
                        </a:p>
                      </a:txBody>
                      <a:tcPr>
                        <a:lnL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91183162"/>
                      </a:ext>
                    </a:extLst>
                  </a:tr>
                  <a:tr h="76756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1" dirty="0">
                              <a:latin typeface="UTM Avo" panose="02040603050506020204" pitchFamily="18" charset="0"/>
                            </a:rPr>
                            <a:t>TP. </a:t>
                          </a:r>
                          <a:r>
                            <a:rPr lang="en-US" sz="2000" b="1" dirty="0" err="1">
                              <a:latin typeface="UTM Avo" panose="02040603050506020204" pitchFamily="18" charset="0"/>
                            </a:rPr>
                            <a:t>Hồ</a:t>
                          </a:r>
                          <a:r>
                            <a:rPr lang="en-US" sz="2000" b="1" dirty="0">
                              <a:latin typeface="UTM Avo" panose="02040603050506020204" pitchFamily="18" charset="0"/>
                            </a:rPr>
                            <a:t> </a:t>
                          </a:r>
                          <a:r>
                            <a:rPr lang="en-US" sz="2000" b="1" dirty="0" err="1">
                              <a:latin typeface="UTM Avo" panose="02040603050506020204" pitchFamily="18" charset="0"/>
                            </a:rPr>
                            <a:t>Chí</a:t>
                          </a:r>
                          <a:r>
                            <a:rPr lang="en-US" sz="2000" b="1" dirty="0">
                              <a:latin typeface="UTM Avo" panose="02040603050506020204" pitchFamily="18" charset="0"/>
                            </a:rPr>
                            <a:t> Minh</a:t>
                          </a:r>
                          <a:endParaRPr lang="vi-VN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latin typeface="UTM Avo" panose="02040603050506020204" pitchFamily="18" charset="0"/>
                            </a:rPr>
                            <a:t>2095</a:t>
                          </a:r>
                          <a:endParaRPr lang="vi-VN" sz="2400" b="1" dirty="0"/>
                        </a:p>
                      </a:txBody>
                      <a:tcPr>
                        <a:lnL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latin typeface="UTM Avo" panose="02040603050506020204" pitchFamily="18" charset="0"/>
                            </a:rPr>
                            <a:t>5731</a:t>
                          </a:r>
                          <a:endParaRPr lang="vi-VN" sz="2400" b="1" dirty="0"/>
                        </a:p>
                      </a:txBody>
                      <a:tcPr>
                        <a:lnL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13884767"/>
                      </a:ext>
                    </a:extLst>
                  </a:tr>
                  <a:tr h="76756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1" dirty="0" err="1">
                              <a:latin typeface="UTM Avo" panose="02040603050506020204" pitchFamily="18" charset="0"/>
                            </a:rPr>
                            <a:t>Cần</a:t>
                          </a:r>
                          <a:r>
                            <a:rPr lang="en-US" sz="2000" b="1" dirty="0">
                              <a:latin typeface="UTM Avo" panose="02040603050506020204" pitchFamily="18" charset="0"/>
                            </a:rPr>
                            <a:t> </a:t>
                          </a:r>
                          <a:r>
                            <a:rPr lang="en-US" sz="2000" b="1" dirty="0" err="1">
                              <a:latin typeface="UTM Avo" panose="02040603050506020204" pitchFamily="18" charset="0"/>
                            </a:rPr>
                            <a:t>Thơ</a:t>
                          </a:r>
                          <a:endParaRPr lang="vi-VN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latin typeface="UTM Avo" panose="02040603050506020204" pitchFamily="18" charset="0"/>
                            </a:rPr>
                            <a:t>1390</a:t>
                          </a:r>
                          <a:endParaRPr lang="vi-VN" sz="2400" b="1" dirty="0"/>
                        </a:p>
                      </a:txBody>
                      <a:tcPr>
                        <a:lnL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latin typeface="UTM Avo" panose="02040603050506020204" pitchFamily="18" charset="0"/>
                            </a:rPr>
                            <a:t>1123</a:t>
                          </a:r>
                          <a:endParaRPr lang="vi-VN" sz="2400" b="1" dirty="0"/>
                        </a:p>
                      </a:txBody>
                      <a:tcPr>
                        <a:lnL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06C93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2392918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131304A0-450E-4C72-94E2-FBA83B1E2CB9}"/>
              </a:ext>
            </a:extLst>
          </p:cNvPr>
          <p:cNvSpPr txBox="1"/>
          <p:nvPr/>
        </p:nvSpPr>
        <p:spPr>
          <a:xfrm>
            <a:off x="5062126" y="5105565"/>
            <a:ext cx="6659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 err="1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Bảng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i="0" u="none" strike="noStrike" kern="1200" cap="none" spc="0" normalizeH="0" baseline="0" noProof="0" dirty="0" err="1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số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i="0" u="none" strike="noStrike" kern="1200" cap="none" spc="0" normalizeH="0" baseline="0" noProof="0" dirty="0" err="1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liệu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i="0" u="none" strike="noStrike" kern="1200" cap="none" spc="0" normalizeH="0" baseline="0" noProof="0" dirty="0" err="1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về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i="0" u="none" strike="noStrike" kern="1200" cap="none" spc="0" normalizeH="0" baseline="0" noProof="0" dirty="0" err="1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diện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i="0" u="none" strike="noStrike" kern="1200" cap="none" spc="0" normalizeH="0" baseline="0" noProof="0" dirty="0" err="1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tích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i="0" u="none" strike="noStrike" kern="1200" cap="none" spc="0" normalizeH="0" baseline="0" noProof="0" dirty="0" err="1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và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i="0" u="none" strike="noStrike" kern="1200" cap="none" spc="0" normalizeH="0" baseline="0" noProof="0" dirty="0" err="1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dân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i="0" u="none" strike="noStrike" kern="1200" cap="none" spc="0" normalizeH="0" baseline="0" noProof="0" dirty="0" err="1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số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i="0" u="none" strike="noStrike" kern="1200" cap="none" spc="0" normalizeH="0" baseline="0" noProof="0" dirty="0" err="1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của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i="0" u="none" strike="noStrike" kern="1200" cap="none" spc="0" normalizeH="0" baseline="0" noProof="0" dirty="0" err="1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một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i="0" u="none" strike="noStrike" kern="1200" cap="none" spc="0" normalizeH="0" baseline="0" noProof="0" dirty="0" err="1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số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i="0" u="none" strike="noStrike" kern="1200" cap="none" spc="0" normalizeH="0" baseline="0" noProof="0" dirty="0" err="1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thành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i="0" u="none" strike="noStrike" kern="1200" cap="none" spc="0" normalizeH="0" baseline="0" noProof="0" dirty="0" err="1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phố</a:t>
            </a:r>
            <a:endParaRPr kumimoji="0" lang="vi-VN" i="0" u="none" strike="noStrike" kern="1200" cap="none" spc="0" normalizeH="0" baseline="0" noProof="0" dirty="0">
              <a:ln>
                <a:noFill/>
              </a:ln>
              <a:solidFill>
                <a:srgbClr val="BC545D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9DD6498-EFD4-4480-9083-24862FE1F9C6}"/>
              </a:ext>
            </a:extLst>
          </p:cNvPr>
          <p:cNvGrpSpPr/>
          <p:nvPr/>
        </p:nvGrpSpPr>
        <p:grpSpPr>
          <a:xfrm>
            <a:off x="317098" y="4281989"/>
            <a:ext cx="11702208" cy="1817747"/>
            <a:chOff x="-87251" y="3018072"/>
            <a:chExt cx="11702208" cy="181774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B3A00E6-1E60-4E26-8EE9-5892BFF51079}"/>
                </a:ext>
              </a:extLst>
            </p:cNvPr>
            <p:cNvSpPr/>
            <p:nvPr/>
          </p:nvSpPr>
          <p:spPr>
            <a:xfrm>
              <a:off x="-87251" y="3018072"/>
              <a:ext cx="11702208" cy="1804419"/>
            </a:xfrm>
            <a:prstGeom prst="rect">
              <a:avLst/>
            </a:prstGeom>
            <a:solidFill>
              <a:schemeClr val="bg1">
                <a:lumMod val="95000"/>
                <a:alpha val="8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1C76AC61-C836-40D6-8D77-D8A69EED2E3E}"/>
                    </a:ext>
                  </a:extLst>
                </p:cNvPr>
                <p:cNvSpPr txBox="1"/>
                <p:nvPr/>
              </p:nvSpPr>
              <p:spPr>
                <a:xfrm>
                  <a:off x="1345600" y="3068925"/>
                  <a:ext cx="9281215" cy="176689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UTM Avo" panose="02040603050506020204" pitchFamily="18" charset="0"/>
                    </a:rPr>
                    <a:t>Thành </a:t>
                  </a:r>
                  <a:r>
                    <a:rPr kumimoji="0" lang="en-US" sz="3600" b="1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UTM Avo" panose="02040603050506020204" pitchFamily="18" charset="0"/>
                    </a:rPr>
                    <a:t>phố</a:t>
                  </a:r>
                  <a:r>
                    <a:rPr kumimoji="0" lang="en-US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UTM Avo" panose="02040603050506020204" pitchFamily="18" charset="0"/>
                    </a:rPr>
                    <a:t> </a:t>
                  </a:r>
                  <a:r>
                    <a:rPr kumimoji="0" lang="en-US" sz="3600" b="1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UTM Avo" panose="02040603050506020204" pitchFamily="18" charset="0"/>
                    </a:rPr>
                    <a:t>Hồ</a:t>
                  </a:r>
                  <a:r>
                    <a:rPr kumimoji="0" lang="en-US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UTM Avo" panose="02040603050506020204" pitchFamily="18" charset="0"/>
                    </a:rPr>
                    <a:t> </a:t>
                  </a:r>
                  <a:r>
                    <a:rPr kumimoji="0" lang="en-US" sz="3600" b="1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UTM Avo" panose="02040603050506020204" pitchFamily="18" charset="0"/>
                    </a:rPr>
                    <a:t>Chí</a:t>
                  </a:r>
                  <a:r>
                    <a:rPr kumimoji="0" lang="en-US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UTM Avo" panose="02040603050506020204" pitchFamily="18" charset="0"/>
                    </a:rPr>
                    <a:t> Minh </a:t>
                  </a:r>
                  <a:r>
                    <a:rPr kumimoji="0" lang="en-US" sz="3600" b="1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UTM Avo" panose="02040603050506020204" pitchFamily="18" charset="0"/>
                    </a:rPr>
                    <a:t>có</a:t>
                  </a:r>
                  <a:r>
                    <a:rPr kumimoji="0" lang="en-US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UTM Avo" panose="02040603050506020204" pitchFamily="18" charset="0"/>
                    </a:rPr>
                    <a:t> </a:t>
                  </a:r>
                  <a:r>
                    <a:rPr kumimoji="0" lang="en-US" sz="3600" b="1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UTM Avo" panose="02040603050506020204" pitchFamily="18" charset="0"/>
                    </a:rPr>
                    <a:t>diện</a:t>
                  </a:r>
                  <a:r>
                    <a:rPr kumimoji="0" lang="en-US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UTM Avo" panose="02040603050506020204" pitchFamily="18" charset="0"/>
                    </a:rPr>
                    <a:t> </a:t>
                  </a:r>
                  <a:r>
                    <a:rPr kumimoji="0" lang="en-US" sz="3600" b="1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UTM Avo" panose="02040603050506020204" pitchFamily="18" charset="0"/>
                    </a:rPr>
                    <a:t>tích</a:t>
                  </a:r>
                  <a:r>
                    <a:rPr kumimoji="0" lang="en-US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UTM Avo" panose="02040603050506020204" pitchFamily="18" charset="0"/>
                    </a:rPr>
                    <a:t> </a:t>
                  </a:r>
                  <a:r>
                    <a:rPr kumimoji="0" lang="en-US" sz="3600" b="1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UTM Avo" panose="02040603050506020204" pitchFamily="18" charset="0"/>
                    </a:rPr>
                    <a:t>lớn</a:t>
                  </a:r>
                  <a:r>
                    <a:rPr kumimoji="0" lang="en-US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UTM Avo" panose="02040603050506020204" pitchFamily="18" charset="0"/>
                    </a:rPr>
                    <a:t> </a:t>
                  </a:r>
                  <a:r>
                    <a:rPr kumimoji="0" lang="en-US" sz="3600" b="1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UTM Avo" panose="02040603050506020204" pitchFamily="18" charset="0"/>
                    </a:rPr>
                    <a:t>nhất</a:t>
                  </a:r>
                  <a:r>
                    <a:rPr kumimoji="0" lang="en-US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UTM Avo" panose="02040603050506020204" pitchFamily="18" charset="0"/>
                    </a:rPr>
                    <a:t> </a:t>
                  </a:r>
                  <a:r>
                    <a:rPr kumimoji="0" lang="en-US" sz="3600" b="1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UTM Avo" panose="02040603050506020204" pitchFamily="18" charset="0"/>
                    </a:rPr>
                    <a:t>trong</a:t>
                  </a:r>
                  <a:r>
                    <a:rPr kumimoji="0" lang="en-US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UTM Avo" panose="02040603050506020204" pitchFamily="18" charset="0"/>
                    </a:rPr>
                    <a:t> 5 </a:t>
                  </a:r>
                  <a:r>
                    <a:rPr kumimoji="0" lang="en-US" sz="3600" b="1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UTM Avo" panose="02040603050506020204" pitchFamily="18" charset="0"/>
                    </a:rPr>
                    <a:t>thành</a:t>
                  </a:r>
                  <a:r>
                    <a:rPr kumimoji="0" lang="en-US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UTM Avo" panose="02040603050506020204" pitchFamily="18" charset="0"/>
                    </a:rPr>
                    <a:t> </a:t>
                  </a:r>
                  <a:r>
                    <a:rPr kumimoji="0" lang="en-US" sz="3600" b="1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UTM Avo" panose="02040603050506020204" pitchFamily="18" charset="0"/>
                    </a:rPr>
                    <a:t>phố</a:t>
                  </a:r>
                  <a:r>
                    <a:rPr kumimoji="0" lang="en-US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UTM Avo" panose="02040603050506020204" pitchFamily="18" charset="0"/>
                    </a:rPr>
                    <a:t> </a:t>
                  </a:r>
                  <a:r>
                    <a:rPr kumimoji="0" lang="en-US" sz="3600" b="1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UTM Avo" panose="02040603050506020204" pitchFamily="18" charset="0"/>
                    </a:rPr>
                    <a:t>với</a:t>
                  </a:r>
                  <a:r>
                    <a:rPr kumimoji="0" lang="en-US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UTM Avo" panose="02040603050506020204" pitchFamily="18" charset="0"/>
                    </a:rPr>
                    <a:t> </a:t>
                  </a:r>
                  <a:r>
                    <a:rPr kumimoji="0" lang="en-US" sz="3600" b="1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UTM Avo" panose="02040603050506020204" pitchFamily="18" charset="0"/>
                    </a:rPr>
                    <a:t>diện</a:t>
                  </a:r>
                  <a:r>
                    <a:rPr kumimoji="0" lang="en-US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UTM Avo" panose="02040603050506020204" pitchFamily="18" charset="0"/>
                    </a:rPr>
                    <a:t> </a:t>
                  </a:r>
                  <a:r>
                    <a:rPr kumimoji="0" lang="en-US" sz="3600" b="1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UTM Avo" panose="02040603050506020204" pitchFamily="18" charset="0"/>
                    </a:rPr>
                    <a:t>tích</a:t>
                  </a:r>
                  <a:r>
                    <a:rPr kumimoji="0" lang="en-US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UTM Avo" panose="02040603050506020204" pitchFamily="18" charset="0"/>
                    </a:rPr>
                    <a:t> </a:t>
                  </a:r>
                  <a:r>
                    <a:rPr kumimoji="0" lang="en-US" sz="3600" b="1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UTM Avo" panose="02040603050506020204" pitchFamily="18" charset="0"/>
                    </a:rPr>
                    <a:t>là</a:t>
                  </a:r>
                  <a:r>
                    <a:rPr kumimoji="0" lang="en-US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UTM Avo" panose="02040603050506020204" pitchFamily="18" charset="0"/>
                    </a:rPr>
                    <a:t> </a:t>
                  </a:r>
                  <a:r>
                    <a:rPr kumimoji="0" lang="en-US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UTM Avo" panose="02040603050506020204" pitchFamily="18" charset="0"/>
                    </a:rPr>
                    <a:t>2095</a:t>
                  </a:r>
                  <a:r>
                    <a:rPr kumimoji="0" lang="en-US" sz="3600" b="1" i="0" u="none" strike="noStrike" kern="1200" cap="none" spc="0" normalizeH="0" noProof="0" dirty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UTM Avo" panose="02040603050506020204" pitchFamily="18" charset="0"/>
                    </a:rPr>
                    <a:t>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𝒌𝒎</m:t>
                          </m:r>
                        </m:e>
                        <m:sup>
                          <m: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a14:m>
                  <a:endParaRPr kumimoji="0" lang="vi-VN" sz="36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</a:endParaRPr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1C76AC61-C836-40D6-8D77-D8A69EED2E3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45600" y="3068925"/>
                  <a:ext cx="9281215" cy="1766894"/>
                </a:xfrm>
                <a:prstGeom prst="rect">
                  <a:avLst/>
                </a:prstGeom>
                <a:blipFill>
                  <a:blip r:embed="rId5"/>
                  <a:stretch>
                    <a:fillRect t="-5172" b="-11724"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4B3F4AD-FB34-4681-8CEE-4B29117BB0A7}"/>
              </a:ext>
            </a:extLst>
          </p:cNvPr>
          <p:cNvGrpSpPr/>
          <p:nvPr/>
        </p:nvGrpSpPr>
        <p:grpSpPr>
          <a:xfrm>
            <a:off x="120395" y="4349921"/>
            <a:ext cx="11702208" cy="1880619"/>
            <a:chOff x="-17297" y="2955200"/>
            <a:chExt cx="11702208" cy="1880619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E248B7F-7AF8-4DA6-98D5-1214688A5585}"/>
                </a:ext>
              </a:extLst>
            </p:cNvPr>
            <p:cNvSpPr/>
            <p:nvPr/>
          </p:nvSpPr>
          <p:spPr>
            <a:xfrm>
              <a:off x="-17297" y="2955200"/>
              <a:ext cx="11702208" cy="1804419"/>
            </a:xfrm>
            <a:prstGeom prst="rect">
              <a:avLst/>
            </a:prstGeom>
            <a:solidFill>
              <a:schemeClr val="bg1">
                <a:lumMod val="95000"/>
                <a:alpha val="8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0F9AAF6-5CF6-4A55-A951-DAE9F20B754F}"/>
                </a:ext>
              </a:extLst>
            </p:cNvPr>
            <p:cNvSpPr txBox="1"/>
            <p:nvPr/>
          </p:nvSpPr>
          <p:spPr>
            <a:xfrm>
              <a:off x="1345600" y="3068925"/>
              <a:ext cx="9281215" cy="17668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Thành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phố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Hồ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Chí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Minh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có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lang="en-US" sz="3600" b="1" dirty="0" err="1">
                  <a:solidFill>
                    <a:srgbClr val="C00000"/>
                  </a:solidFill>
                  <a:latin typeface="UTM Avo" panose="02040603050506020204" pitchFamily="18" charset="0"/>
                </a:rPr>
                <a:t>số</a:t>
              </a:r>
              <a:r>
                <a:rPr lang="en-US" sz="3600" b="1" dirty="0">
                  <a:solidFill>
                    <a:srgbClr val="C0000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600" b="1" dirty="0" err="1">
                  <a:solidFill>
                    <a:srgbClr val="C00000"/>
                  </a:solidFill>
                  <a:latin typeface="UTM Avo" panose="02040603050506020204" pitchFamily="18" charset="0"/>
                </a:rPr>
                <a:t>dân</a:t>
              </a:r>
              <a:r>
                <a:rPr lang="en-US" sz="3600" b="1" dirty="0">
                  <a:solidFill>
                    <a:srgbClr val="C0000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600" b="1" dirty="0" err="1">
                  <a:solidFill>
                    <a:srgbClr val="C00000"/>
                  </a:solidFill>
                  <a:latin typeface="UTM Avo" panose="02040603050506020204" pitchFamily="18" charset="0"/>
                </a:rPr>
                <a:t>đông</a:t>
              </a:r>
              <a:r>
                <a:rPr lang="en-US" sz="3600" b="1" dirty="0">
                  <a:solidFill>
                    <a:srgbClr val="C00000"/>
                  </a:solidFill>
                  <a:latin typeface="UTM Avo" panose="020406030505060202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nhất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trong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5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thành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phố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với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diện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tích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là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5731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nghìn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vo" panose="02040603050506020204" pitchFamily="18" charset="0"/>
                </a:rPr>
                <a:t>người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</a:endParaRPr>
            </a:p>
          </p:txBody>
        </p:sp>
      </p:grpSp>
      <p:sp>
        <p:nvSpPr>
          <p:cNvPr id="18" name="椭圆 13">
            <a:extLst>
              <a:ext uri="{FF2B5EF4-FFF2-40B4-BE49-F238E27FC236}">
                <a16:creationId xmlns:a16="http://schemas.microsoft.com/office/drawing/2014/main" id="{065CDBEA-26E8-4BED-8D9F-1B9A9290BE56}"/>
              </a:ext>
            </a:extLst>
          </p:cNvPr>
          <p:cNvSpPr/>
          <p:nvPr/>
        </p:nvSpPr>
        <p:spPr>
          <a:xfrm>
            <a:off x="6877136" y="3662714"/>
            <a:ext cx="336649" cy="336649"/>
          </a:xfrm>
          <a:prstGeom prst="ellipse">
            <a:avLst/>
          </a:prstGeom>
          <a:solidFill>
            <a:srgbClr val="BC545D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400" dirty="0">
                <a:latin typeface="UTM Futura Extra" panose="02040603050506020204" pitchFamily="18" charset="0"/>
              </a:rPr>
              <a:t>1</a:t>
            </a:r>
            <a:endParaRPr kumimoji="1" lang="zh-CN" altLang="en-US" sz="2400" dirty="0">
              <a:latin typeface="UTM Futura Extra" panose="02040603050506020204" pitchFamily="18" charset="0"/>
            </a:endParaRPr>
          </a:p>
        </p:txBody>
      </p:sp>
      <p:sp>
        <p:nvSpPr>
          <p:cNvPr id="20" name="椭圆 13">
            <a:extLst>
              <a:ext uri="{FF2B5EF4-FFF2-40B4-BE49-F238E27FC236}">
                <a16:creationId xmlns:a16="http://schemas.microsoft.com/office/drawing/2014/main" id="{804ACCB7-2E4D-4563-8423-6AD411360F6F}"/>
              </a:ext>
            </a:extLst>
          </p:cNvPr>
          <p:cNvSpPr/>
          <p:nvPr/>
        </p:nvSpPr>
        <p:spPr>
          <a:xfrm>
            <a:off x="9080950" y="3661788"/>
            <a:ext cx="336649" cy="336649"/>
          </a:xfrm>
          <a:prstGeom prst="ellipse">
            <a:avLst/>
          </a:prstGeom>
          <a:solidFill>
            <a:srgbClr val="BC545D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400" dirty="0">
                <a:latin typeface="UTM Futura Extra" panose="02040603050506020204" pitchFamily="18" charset="0"/>
              </a:rPr>
              <a:t>1</a:t>
            </a:r>
            <a:endParaRPr kumimoji="1" lang="zh-CN" altLang="en-US" sz="2400" dirty="0">
              <a:latin typeface="UTM Futura Extr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700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1" grpId="0"/>
      <p:bldP spid="18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13EE849F-FCEE-40F6-8015-B2A62AFBB6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14" y="3997408"/>
            <a:ext cx="8337176" cy="2689395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A8DF609-34A3-41FB-990F-D45403EDAB45}"/>
              </a:ext>
            </a:extLst>
          </p:cNvPr>
          <p:cNvSpPr/>
          <p:nvPr/>
        </p:nvSpPr>
        <p:spPr>
          <a:xfrm>
            <a:off x="1744978" y="1718217"/>
            <a:ext cx="8337176" cy="2284749"/>
          </a:xfrm>
          <a:prstGeom prst="roundRect">
            <a:avLst>
              <a:gd name="adj" fmla="val 34693"/>
            </a:avLst>
          </a:prstGeom>
          <a:solidFill>
            <a:srgbClr val="F1F9FA"/>
          </a:solidFill>
          <a:ln w="38100">
            <a:solidFill>
              <a:srgbClr val="0C1D2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6F6E070-D0D3-4531-8287-40482F2C840B}"/>
              </a:ext>
            </a:extLst>
          </p:cNvPr>
          <p:cNvSpPr txBox="1"/>
          <p:nvPr/>
        </p:nvSpPr>
        <p:spPr>
          <a:xfrm>
            <a:off x="1878345" y="1910633"/>
            <a:ext cx="807044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C545D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  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C1D2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Thành phố Hồ Chí Minh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C1D2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nằm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C1D2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C1D2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C1D2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C1D2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sông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C1D2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C1D2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C1D2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C1D2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Gòn</a:t>
            </a:r>
            <a:r>
              <a:rPr lang="en-US" sz="2800" b="1" dirty="0">
                <a:solidFill>
                  <a:srgbClr val="0C1D20"/>
                </a:solidFill>
                <a:latin typeface="UTM Avo" panose="02040603050506020204" pitchFamily="18" charset="0"/>
              </a:rPr>
              <a:t>, </a:t>
            </a:r>
            <a:r>
              <a:rPr lang="en-US" sz="2800" b="1" dirty="0" err="1">
                <a:solidFill>
                  <a:srgbClr val="0C1D20"/>
                </a:solidFill>
                <a:latin typeface="UTM Avo" panose="02040603050506020204" pitchFamily="18" charset="0"/>
              </a:rPr>
              <a:t>có</a:t>
            </a:r>
            <a:r>
              <a:rPr lang="en-US" sz="2800" b="1" dirty="0">
                <a:solidFill>
                  <a:srgbClr val="0C1D2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C1D20"/>
                </a:solidFill>
                <a:latin typeface="UTM Avo" panose="02040603050506020204" pitchFamily="18" charset="0"/>
              </a:rPr>
              <a:t>lịch</a:t>
            </a:r>
            <a:r>
              <a:rPr lang="en-US" sz="2800" b="1" dirty="0">
                <a:solidFill>
                  <a:srgbClr val="0C1D2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C1D20"/>
                </a:solidFill>
                <a:latin typeface="UTM Avo" panose="02040603050506020204" pitchFamily="18" charset="0"/>
              </a:rPr>
              <a:t>sử</a:t>
            </a:r>
            <a:r>
              <a:rPr lang="en-US" sz="2800" b="1" dirty="0">
                <a:solidFill>
                  <a:srgbClr val="0C1D2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C1D20"/>
                </a:solidFill>
                <a:latin typeface="UTM Avo" panose="02040603050506020204" pitchFamily="18" charset="0"/>
              </a:rPr>
              <a:t>trên</a:t>
            </a:r>
            <a:r>
              <a:rPr lang="en-US" sz="2800" b="1" dirty="0">
                <a:solidFill>
                  <a:srgbClr val="0C1D20"/>
                </a:solidFill>
                <a:latin typeface="UTM Avo" panose="02040603050506020204" pitchFamily="18" charset="0"/>
              </a:rPr>
              <a:t> 300 </a:t>
            </a:r>
            <a:r>
              <a:rPr lang="en-US" sz="2800" b="1" dirty="0" err="1">
                <a:solidFill>
                  <a:srgbClr val="0C1D20"/>
                </a:solidFill>
                <a:latin typeface="UTM Avo" panose="02040603050506020204" pitchFamily="18" charset="0"/>
              </a:rPr>
              <a:t>năm</a:t>
            </a:r>
            <a:r>
              <a:rPr lang="en-US" sz="2800" b="1" dirty="0">
                <a:solidFill>
                  <a:srgbClr val="0C1D20"/>
                </a:solidFill>
                <a:latin typeface="UTM Avo" panose="02040603050506020204" pitchFamily="18" charset="0"/>
              </a:rPr>
              <a:t>. </a:t>
            </a:r>
            <a:r>
              <a:rPr lang="en-US" sz="2800" b="1" dirty="0" err="1">
                <a:solidFill>
                  <a:srgbClr val="0C1D20"/>
                </a:solidFill>
                <a:latin typeface="UTM Avo" panose="02040603050506020204" pitchFamily="18" charset="0"/>
              </a:rPr>
              <a:t>Đây</a:t>
            </a:r>
            <a:r>
              <a:rPr lang="en-US" sz="2800" b="1" dirty="0">
                <a:solidFill>
                  <a:srgbClr val="0C1D2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C1D20"/>
                </a:solidFill>
                <a:latin typeface="UTM Avo" panose="02040603050506020204" pitchFamily="18" charset="0"/>
              </a:rPr>
              <a:t>là</a:t>
            </a:r>
            <a:r>
              <a:rPr lang="en-US" sz="2800" b="1" dirty="0">
                <a:solidFill>
                  <a:srgbClr val="0C1D2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C1D20"/>
                </a:solidFill>
                <a:latin typeface="UTM Avo" panose="02040603050506020204" pitchFamily="18" charset="0"/>
              </a:rPr>
              <a:t>thành</a:t>
            </a:r>
            <a:r>
              <a:rPr lang="en-US" sz="2800" b="1" dirty="0">
                <a:solidFill>
                  <a:srgbClr val="0C1D2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C1D20"/>
                </a:solidFill>
                <a:latin typeface="UTM Avo" panose="02040603050506020204" pitchFamily="18" charset="0"/>
              </a:rPr>
              <a:t>phố</a:t>
            </a:r>
            <a:r>
              <a:rPr lang="en-US" sz="2800" b="1" dirty="0">
                <a:solidFill>
                  <a:srgbClr val="0C1D2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C1D20"/>
                </a:solidFill>
                <a:latin typeface="UTM Avo" panose="02040603050506020204" pitchFamily="18" charset="0"/>
              </a:rPr>
              <a:t>có</a:t>
            </a:r>
            <a:r>
              <a:rPr lang="en-US" sz="2800" b="1" dirty="0">
                <a:solidFill>
                  <a:srgbClr val="0C1D2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C1D20"/>
                </a:solidFill>
                <a:latin typeface="UTM Avo" panose="02040603050506020204" pitchFamily="18" charset="0"/>
              </a:rPr>
              <a:t>diện</a:t>
            </a:r>
            <a:r>
              <a:rPr lang="en-US" sz="2800" b="1" dirty="0">
                <a:solidFill>
                  <a:srgbClr val="0C1D2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C1D20"/>
                </a:solidFill>
                <a:latin typeface="UTM Avo" panose="02040603050506020204" pitchFamily="18" charset="0"/>
              </a:rPr>
              <a:t>tích</a:t>
            </a:r>
            <a:r>
              <a:rPr lang="en-US" sz="2800" b="1" dirty="0">
                <a:solidFill>
                  <a:srgbClr val="0C1D2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C1D20"/>
                </a:solidFill>
                <a:latin typeface="UTM Avo" panose="02040603050506020204" pitchFamily="18" charset="0"/>
              </a:rPr>
              <a:t>và</a:t>
            </a:r>
            <a:r>
              <a:rPr lang="en-US" sz="2800" b="1" dirty="0">
                <a:solidFill>
                  <a:srgbClr val="0C1D2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C1D20"/>
                </a:solidFill>
                <a:latin typeface="UTM Avo" panose="02040603050506020204" pitchFamily="18" charset="0"/>
              </a:rPr>
              <a:t>số</a:t>
            </a:r>
            <a:r>
              <a:rPr lang="en-US" sz="2800" b="1" dirty="0">
                <a:solidFill>
                  <a:srgbClr val="0C1D2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C1D20"/>
                </a:solidFill>
                <a:latin typeface="UTM Avo" panose="02040603050506020204" pitchFamily="18" charset="0"/>
              </a:rPr>
              <a:t>dân</a:t>
            </a:r>
            <a:r>
              <a:rPr lang="en-US" sz="2800" b="1" dirty="0">
                <a:solidFill>
                  <a:srgbClr val="0C1D2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C1D20"/>
                </a:solidFill>
                <a:latin typeface="UTM Avo" panose="02040603050506020204" pitchFamily="18" charset="0"/>
              </a:rPr>
              <a:t>đông</a:t>
            </a:r>
            <a:r>
              <a:rPr lang="en-US" sz="2800" b="1" dirty="0">
                <a:solidFill>
                  <a:srgbClr val="0C1D2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C1D20"/>
                </a:solidFill>
                <a:latin typeface="UTM Avo" panose="02040603050506020204" pitchFamily="18" charset="0"/>
              </a:rPr>
              <a:t>nhất</a:t>
            </a:r>
            <a:r>
              <a:rPr lang="en-US" sz="2800" b="1" dirty="0">
                <a:solidFill>
                  <a:srgbClr val="0C1D2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C1D20"/>
                </a:solidFill>
                <a:latin typeface="UTM Avo" panose="02040603050506020204" pitchFamily="18" charset="0"/>
              </a:rPr>
              <a:t>cả</a:t>
            </a:r>
            <a:r>
              <a:rPr lang="en-US" sz="2800" b="1" dirty="0">
                <a:solidFill>
                  <a:srgbClr val="0C1D2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C1D20"/>
                </a:solidFill>
                <a:latin typeface="UTM Avo" panose="02040603050506020204" pitchFamily="18" charset="0"/>
              </a:rPr>
              <a:t>nước</a:t>
            </a:r>
            <a:r>
              <a:rPr lang="en-US" sz="2800" b="1" dirty="0">
                <a:solidFill>
                  <a:srgbClr val="0C1D2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>
                <a:solidFill>
                  <a:srgbClr val="0C1D20"/>
                </a:solidFill>
                <a:latin typeface="UTM Avo" panose="02040603050506020204" pitchFamily="18" charset="0"/>
              </a:rPr>
              <a:t>(</a:t>
            </a:r>
            <a:r>
              <a:rPr lang="en-US" sz="2800" dirty="0" err="1">
                <a:solidFill>
                  <a:srgbClr val="0C1D20"/>
                </a:solidFill>
                <a:latin typeface="UTM Avo" panose="02040603050506020204" pitchFamily="18" charset="0"/>
              </a:rPr>
              <a:t>theo</a:t>
            </a:r>
            <a:r>
              <a:rPr lang="en-US" sz="2800" dirty="0">
                <a:solidFill>
                  <a:srgbClr val="0C1D2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C1D20"/>
                </a:solidFill>
                <a:latin typeface="UTM Avo" panose="02040603050506020204" pitchFamily="18" charset="0"/>
              </a:rPr>
              <a:t>số</a:t>
            </a:r>
            <a:r>
              <a:rPr lang="en-US" sz="2800" dirty="0">
                <a:solidFill>
                  <a:srgbClr val="0C1D2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C1D20"/>
                </a:solidFill>
                <a:latin typeface="UTM Avo" panose="02040603050506020204" pitchFamily="18" charset="0"/>
              </a:rPr>
              <a:t>liệu</a:t>
            </a:r>
            <a:r>
              <a:rPr lang="en-US" sz="2800" dirty="0">
                <a:solidFill>
                  <a:srgbClr val="0C1D2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C1D20"/>
                </a:solidFill>
                <a:latin typeface="UTM Avo" panose="02040603050506020204" pitchFamily="18" charset="0"/>
              </a:rPr>
              <a:t>năm</a:t>
            </a:r>
            <a:r>
              <a:rPr lang="en-US" sz="2800" dirty="0">
                <a:solidFill>
                  <a:srgbClr val="0C1D20"/>
                </a:solidFill>
                <a:latin typeface="UTM Avo" panose="02040603050506020204" pitchFamily="18" charset="0"/>
              </a:rPr>
              <a:t> 2004)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C1D2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endParaRPr kumimoji="0" lang="vi-VN" sz="2800" i="0" u="none" strike="noStrike" kern="1200" cap="none" spc="0" normalizeH="0" baseline="0" noProof="0" dirty="0">
              <a:ln>
                <a:noFill/>
              </a:ln>
              <a:solidFill>
                <a:srgbClr val="0C1D20"/>
              </a:solidFill>
              <a:effectLst/>
              <a:uLnTx/>
              <a:uFillTx/>
              <a:latin typeface="UTM Avo" panose="02040603050506020204" pitchFamily="18" charset="0"/>
              <a:cs typeface="+mn-cs"/>
            </a:endParaRPr>
          </a:p>
        </p:txBody>
      </p:sp>
      <p:pic>
        <p:nvPicPr>
          <p:cNvPr id="19" name="图片 4">
            <a:extLst>
              <a:ext uri="{FF2B5EF4-FFF2-40B4-BE49-F238E27FC236}">
                <a16:creationId xmlns:a16="http://schemas.microsoft.com/office/drawing/2014/main" id="{1C57035B-E032-4086-A2E9-2AAF0389123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4592" y="3497598"/>
            <a:ext cx="3360402" cy="3360402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D44A25-97EE-47CD-A615-4E86D5D2567B}"/>
              </a:ext>
            </a:extLst>
          </p:cNvPr>
          <p:cNvGrpSpPr/>
          <p:nvPr/>
        </p:nvGrpSpPr>
        <p:grpSpPr>
          <a:xfrm>
            <a:off x="4055769" y="778836"/>
            <a:ext cx="3715594" cy="843173"/>
            <a:chOff x="167089" y="487834"/>
            <a:chExt cx="3715594" cy="84317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E126D30-483D-4E25-8F33-33556EFFEE13}"/>
                </a:ext>
              </a:extLst>
            </p:cNvPr>
            <p:cNvSpPr txBox="1"/>
            <p:nvPr/>
          </p:nvSpPr>
          <p:spPr>
            <a:xfrm>
              <a:off x="167089" y="487834"/>
              <a:ext cx="37155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0" cap="none" spc="0" normalizeH="0" baseline="0" noProof="0" dirty="0">
                  <a:ln w="1397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Futura Extra" panose="02040603050506020204" pitchFamily="18" charset="0"/>
                  <a:cs typeface="+mn-cs"/>
                </a:rPr>
                <a:t>KẾT LUẬN</a:t>
              </a:r>
              <a:endParaRPr kumimoji="0" lang="vi-VN" sz="4800" b="0" i="0" u="none" strike="noStrike" kern="0" cap="none" spc="0" normalizeH="0" baseline="0" noProof="0" dirty="0">
                <a:ln w="1397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A5AD092-1558-4647-B0F0-67D3C1429A8E}"/>
                </a:ext>
              </a:extLst>
            </p:cNvPr>
            <p:cNvSpPr txBox="1"/>
            <p:nvPr/>
          </p:nvSpPr>
          <p:spPr>
            <a:xfrm>
              <a:off x="167089" y="500010"/>
              <a:ext cx="37155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0" cap="none" spc="0" normalizeH="0" baseline="0" noProof="0" dirty="0">
                  <a:ln w="0">
                    <a:noFill/>
                  </a:ln>
                  <a:gradFill>
                    <a:gsLst>
                      <a:gs pos="1000">
                        <a:srgbClr val="EC0003"/>
                      </a:gs>
                      <a:gs pos="93000">
                        <a:srgbClr val="62B1D3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Futura Extra" panose="02040603050506020204" pitchFamily="18" charset="0"/>
                  <a:cs typeface="+mn-cs"/>
                </a:rPr>
                <a:t>KẾT LUẬN</a:t>
              </a:r>
              <a:endParaRPr kumimoji="0" lang="vi-VN" sz="4800" b="0" i="0" u="none" strike="noStrike" kern="0" cap="none" spc="0" normalizeH="0" baseline="0" noProof="0" dirty="0">
                <a:ln w="0">
                  <a:noFill/>
                </a:ln>
                <a:gradFill>
                  <a:gsLst>
                    <a:gs pos="1000">
                      <a:srgbClr val="EC0003"/>
                    </a:gs>
                    <a:gs pos="93000">
                      <a:srgbClr val="62B1D3"/>
                    </a:gs>
                  </a:gsLst>
                  <a:lin ang="5400000" scaled="1"/>
                </a:gra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7111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F0CECB3-07D3-4CC9-8FC9-0E72D2A5290A}"/>
              </a:ext>
            </a:extLst>
          </p:cNvPr>
          <p:cNvSpPr/>
          <p:nvPr/>
        </p:nvSpPr>
        <p:spPr>
          <a:xfrm>
            <a:off x="6821424" y="475488"/>
            <a:ext cx="5193792" cy="786384"/>
          </a:xfrm>
          <a:prstGeom prst="rect">
            <a:avLst/>
          </a:prstGeom>
          <a:solidFill>
            <a:srgbClr val="F1F9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962FC53-89FA-4C47-99D9-ACDDE4E0E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1989"/>
            <a:ext cx="12192000" cy="66263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334D7E2-84B7-419C-A672-2E72A6D9D704}"/>
              </a:ext>
            </a:extLst>
          </p:cNvPr>
          <p:cNvSpPr txBox="1"/>
          <p:nvPr/>
        </p:nvSpPr>
        <p:spPr>
          <a:xfrm>
            <a:off x="1337079" y="680541"/>
            <a:ext cx="9474356" cy="1569660"/>
          </a:xfrm>
          <a:prstGeom prst="rect">
            <a:avLst/>
          </a:prstGeom>
          <a:solidFill>
            <a:srgbClr val="F1F9FA">
              <a:alpha val="69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 w="63500">
                  <a:noFill/>
                </a:ln>
                <a:solidFill>
                  <a:srgbClr val="DF1E29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Futura Extra" panose="02040603050506020204" pitchFamily="18" charset="0"/>
                <a:ea typeface="+mn-ea"/>
                <a:cs typeface="+mn-cs"/>
              </a:rPr>
              <a:t>2. TRUNG TÂM KINH TẾ, VĂN HOÁ, KHOA HỌC LỚN</a:t>
            </a:r>
            <a:endParaRPr kumimoji="0" lang="vi-VN" sz="4800" b="0" i="0" u="none" strike="noStrike" kern="1200" cap="none" spc="0" normalizeH="0" baseline="0" noProof="0" dirty="0">
              <a:ln w="63500">
                <a:noFill/>
              </a:ln>
              <a:solidFill>
                <a:srgbClr val="DF1E29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309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588ku">
      <a:majorFont>
        <a:latin typeface="Arial Black"/>
        <a:ea typeface="思源黑体 CN Bold"/>
        <a:cs typeface=""/>
      </a:majorFont>
      <a:minorFont>
        <a:latin typeface="Arial"/>
        <a:ea typeface="思源黑体 CN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4777</TotalTime>
  <Words>976</Words>
  <Application>Microsoft Office PowerPoint</Application>
  <PresentationFormat>Widescreen</PresentationFormat>
  <Paragraphs>116</Paragraphs>
  <Slides>20</Slides>
  <Notes>15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3" baseType="lpstr">
      <vt:lpstr>UTM Scriptina KT</vt:lpstr>
      <vt:lpstr>Arial</vt:lpstr>
      <vt:lpstr>UTM Avo</vt:lpstr>
      <vt:lpstr>UTM Futura Extra</vt:lpstr>
      <vt:lpstr>Calibri Light</vt:lpstr>
      <vt:lpstr>UVN Sach Vo</vt:lpstr>
      <vt:lpstr>Cambria Math</vt:lpstr>
      <vt:lpstr>Times New Roman</vt:lpstr>
      <vt:lpstr>SVN-Appleberry</vt:lpstr>
      <vt:lpstr>Calibri</vt:lpstr>
      <vt:lpstr>DengXian</vt:lpstr>
      <vt:lpstr>Office 主题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li 4</dc:title>
  <dc:creator>KHuyen</dc:creator>
  <cp:keywords>Mang non Team</cp:keywords>
  <dc:description>Mang non Team</dc:description>
  <cp:lastModifiedBy>Lan Anh Dương</cp:lastModifiedBy>
  <cp:revision>684</cp:revision>
  <dcterms:created xsi:type="dcterms:W3CDTF">2018-06-17T04:53:58Z</dcterms:created>
  <dcterms:modified xsi:type="dcterms:W3CDTF">2023-07-23T14:26:02Z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2023-02-26T15:59:05Z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2e9fa938-8039-4143-b6d6-7d548bcb07eb</vt:lpwstr>
  </property>
  <property fmtid="{D5CDD505-2E9C-101B-9397-08002B2CF9AE}" pid="8" name="MSIP_Label_defa4170-0d19-0005-0004-bc88714345d2_ContentBits">
    <vt:lpwstr>0</vt:lpwstr>
  </property>
</Properties>
</file>