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37" r:id="rId2"/>
    <p:sldId id="259" r:id="rId3"/>
    <p:sldId id="257" r:id="rId4"/>
    <p:sldId id="260" r:id="rId5"/>
    <p:sldId id="258" r:id="rId6"/>
    <p:sldId id="267" r:id="rId7"/>
    <p:sldId id="325" r:id="rId8"/>
    <p:sldId id="309" r:id="rId9"/>
    <p:sldId id="290" r:id="rId10"/>
    <p:sldId id="347" r:id="rId11"/>
    <p:sldId id="344" r:id="rId12"/>
    <p:sldId id="343" r:id="rId13"/>
    <p:sldId id="274" r:id="rId14"/>
    <p:sldId id="348" r:id="rId15"/>
    <p:sldId id="276" r:id="rId16"/>
    <p:sldId id="277" r:id="rId17"/>
    <p:sldId id="278" r:id="rId18"/>
    <p:sldId id="339" r:id="rId19"/>
    <p:sldId id="345" r:id="rId20"/>
    <p:sldId id="346" r:id="rId21"/>
    <p:sldId id="263" r:id="rId22"/>
    <p:sldId id="270" r:id="rId23"/>
    <p:sldId id="342" r:id="rId24"/>
    <p:sldId id="268" r:id="rId25"/>
    <p:sldId id="340" r:id="rId26"/>
    <p:sldId id="262" r:id="rId27"/>
    <p:sldId id="341" r:id="rId28"/>
  </p:sldIdLst>
  <p:sldSz cx="12192000" cy="6858000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74" autoAdjust="0"/>
    <p:restoredTop sz="86342" autoAdjust="0"/>
  </p:normalViewPr>
  <p:slideViewPr>
    <p:cSldViewPr snapToGrid="0">
      <p:cViewPr varScale="1">
        <p:scale>
          <a:sx n="67" d="100"/>
          <a:sy n="67" d="100"/>
        </p:scale>
        <p:origin x="448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96918-067C-41F7-8425-A15AD633333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269E0-3411-4C46-A61E-FD3D93EB9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84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6269E0-3411-4C46-A61E-FD3D93EB960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44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E9514E21-14B6-4270-B30C-7F6B84A534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9pPr>
          </a:lstStyle>
          <a:p>
            <a:fld id="{23C867BF-740E-44D0-8DF2-009E4C083569}" type="slidenum">
              <a:rPr lang="en-US" altLang="en-US">
                <a:latin typeface="Arial" panose="020B0604020202020204" pitchFamily="34" charset="0"/>
              </a:rPr>
              <a:pPr/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23AE8FC2-DDD0-48ED-98BE-CB2F873867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75EE7722-E35B-488E-BDC2-D049DF8E74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7366A26-6400-4ED3-A88F-40F05DA80E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5C12ACBA-A844-4537-BD0C-ED6D33B12C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5F2B52D-E905-4513-8BD6-A6E018BBC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3C881C2-7EE6-474D-BECD-9478E0EF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09928C6-51CB-46AA-B4A7-D1D054794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682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5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342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4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788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3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589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2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53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1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679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0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92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9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63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8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177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61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685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7366A26-6400-4ED3-A88F-40F05DA80E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5C12ACBA-A844-4537-BD0C-ED6D33B12C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5F2B52D-E905-4513-8BD6-A6E018BBC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3C881C2-7EE6-474D-BECD-9478E0EF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09928C6-51CB-46AA-B4A7-D1D054794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2333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371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743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954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664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949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3104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296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5282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8084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97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7366A26-6400-4ED3-A88F-40F05DA80E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5C12ACBA-A844-4537-BD0C-ED6D33B12C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5F2B52D-E905-4513-8BD6-A6E018BBC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3C881C2-7EE6-474D-BECD-9478E0EF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09928C6-51CB-46AA-B4A7-D1D054794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6300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3147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4576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6951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4267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623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859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694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3269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9407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055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3812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3741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6561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9056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925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767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A0D14EF-A78E-406D-94B8-C17980637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4EE7A9EE-2F8D-4117-B0C7-42F884D27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A5A83DE-BDB2-4BF2-BDA2-DF991C8EA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803FA14-024D-4686-95A6-BFE6B2EDC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9D5DC38-F092-4AA4-8DAA-AF5E421FD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495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D8F4C1B-0D07-4EDF-8C9E-A1213A0A7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6BABBBBD-C964-4D44-8DFE-BE8643AB5C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15F41764-13D4-404D-BD5C-2B29D33825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A172E8DC-592C-4A70-AAF3-3F7E97D19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177377A8-6C3E-48B3-ABC1-6A6BD50BA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9A3598D-00C7-4078-A913-A509D5D2A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6721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A5F747C-4296-4DE6-8050-1A4BAD49B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9D6D636F-BCEF-48DB-87FD-F227AF2CA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9063B9D1-6571-4B28-AB24-28B63667CF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36A68A6A-1544-48E8-B45C-A5510FE646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6F0CC40F-3363-489C-9999-6ACCDFD76C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0BEB92B9-9280-4A0D-9231-9A5327843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7FCF0872-0560-4598-8835-386567D3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4C602996-CA81-4CF2-BE75-0BC22B6F2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264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B58547B-DA23-4735-AE46-6A6582B66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AC6F677E-8890-41BC-B75D-4680E4465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EEE4B2F0-04D9-4710-B3A9-D88FC550A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A3DAB869-BF9D-436A-B8D6-3CF96C844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8136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86C10BB-B109-4D64-B7F4-4DCB6D12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2442A05-D0C4-4AC8-B961-E532F483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46056B4-11F1-4DC1-A45A-51E11FF8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941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0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7360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86C10BB-B109-4D64-B7F4-4DCB6D12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2442A05-D0C4-4AC8-B961-E532F483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46056B4-11F1-4DC1-A45A-51E11FF8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155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86C10BB-B109-4D64-B7F4-4DCB6D12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2442A05-D0C4-4AC8-B961-E532F483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46056B4-11F1-4DC1-A45A-51E11FF8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3161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86C10BB-B109-4D64-B7F4-4DCB6D12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2442A05-D0C4-4AC8-B961-E532F483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46056B4-11F1-4DC1-A45A-51E11FF8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241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86C10BB-B109-4D64-B7F4-4DCB6D12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2442A05-D0C4-4AC8-B961-E532F483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46056B4-11F1-4DC1-A45A-51E11FF8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8917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86C10BB-B109-4D64-B7F4-4DCB6D12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2442A05-D0C4-4AC8-B961-E532F483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46056B4-11F1-4DC1-A45A-51E11FF8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3681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86C10BB-B109-4D64-B7F4-4DCB6D12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2442A05-D0C4-4AC8-B961-E532F483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46056B4-11F1-4DC1-A45A-51E11FF8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45110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86C10BB-B109-4D64-B7F4-4DCB6D12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2442A05-D0C4-4AC8-B961-E532F483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46056B4-11F1-4DC1-A45A-51E11FF8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733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86C10BB-B109-4D64-B7F4-4DCB6D12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2442A05-D0C4-4AC8-B961-E532F483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46056B4-11F1-4DC1-A45A-51E11FF8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6307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86C10BB-B109-4D64-B7F4-4DCB6D12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2442A05-D0C4-4AC8-B961-E532F483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46056B4-11F1-4DC1-A45A-51E11FF8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870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86C10BB-B109-4D64-B7F4-4DCB6D12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2442A05-D0C4-4AC8-B961-E532F483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46056B4-11F1-4DC1-A45A-51E11FF8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161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9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261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86C10BB-B109-4D64-B7F4-4DCB6D12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2442A05-D0C4-4AC8-B961-E532F483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46056B4-11F1-4DC1-A45A-51E11FF8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155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8C71138-04B6-4414-9DE1-727A92B9C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DFC8994-0E0F-4CDC-A2E6-3C0ACB30D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7D9AA13C-3AB8-4E58-BE7C-4D988A8511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ECF29F6-40B5-4263-897B-2647924FC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0F9202A2-66B7-4060-BC55-ADA99BD26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3907693-D269-4F40-B0B7-5F68A0E1A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2040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FE5240F-0140-401E-8D02-458154A81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B557BCC6-801A-440E-B949-4F9B6DCBDE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2BE2D3BE-BEFF-438A-8258-E794286DD2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38BB0428-9119-4B8C-B5AB-6C43CA88A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B86F2EF-1FD2-475B-999B-3867B49F5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730E196-31B9-4CA4-B957-B1FA9A20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937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8C1578D-1FE0-4693-9C6A-61E11C189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FA16859B-D967-449E-8988-29E746C07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ACFF828-F095-4841-AAD3-FCF13C764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750BB62-F3DF-411D-94BC-5A1E74029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B42DD46-FD89-413F-B741-068A194D3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422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431916B7-BC76-4733-8C95-58F4F69FA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850879B6-DF28-47A2-84CD-842B90C4A6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3C0C8DA-9B11-444B-8705-91416055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6BBB652-E288-4E35-9AE9-1F73DE8DE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76DC8EB-E246-4A1C-BFFE-6AEF29909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24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8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55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7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916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6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82EE931-47EF-448A-8689-A8A40744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A55247-B482-4D60-A7A4-12A523FEC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7BEB6-09EC-422E-AA11-FBF62405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755EA-431D-4835-B102-8AC30590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2F9324-03BD-43B1-92F2-955F9BFB9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14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417B9179-34C7-40AC-A033-1EEB34DE9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0F88767E-AC07-490C-932F-8B75EB33C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6C72C6EB-94A9-4B4B-AA7E-0761A4ABC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59DE5-3C42-4C24-979E-CED46135CD2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A20A2FC-68FD-4D85-BFB3-903BD070F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1B4D399-9C25-4511-87BB-F6B0BB5ED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BA1ED-92B9-45F4-8730-58099E88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84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5" r:id="rId2"/>
    <p:sldLayoutId id="2147483693" r:id="rId3"/>
    <p:sldLayoutId id="2147483650" r:id="rId4"/>
    <p:sldLayoutId id="2147483712" r:id="rId5"/>
    <p:sldLayoutId id="2147483711" r:id="rId6"/>
    <p:sldLayoutId id="2147483710" r:id="rId7"/>
    <p:sldLayoutId id="2147483709" r:id="rId8"/>
    <p:sldLayoutId id="2147483708" r:id="rId9"/>
    <p:sldLayoutId id="2147483707" r:id="rId10"/>
    <p:sldLayoutId id="2147483706" r:id="rId11"/>
    <p:sldLayoutId id="2147483705" r:id="rId12"/>
    <p:sldLayoutId id="2147483704" r:id="rId13"/>
    <p:sldLayoutId id="2147483703" r:id="rId14"/>
    <p:sldLayoutId id="2147483702" r:id="rId15"/>
    <p:sldLayoutId id="2147483701" r:id="rId16"/>
    <p:sldLayoutId id="2147483700" r:id="rId17"/>
    <p:sldLayoutId id="2147483699" r:id="rId18"/>
    <p:sldLayoutId id="2147483696" r:id="rId19"/>
    <p:sldLayoutId id="2147483694" r:id="rId20"/>
    <p:sldLayoutId id="2147483689" r:id="rId21"/>
    <p:sldLayoutId id="2147483688" r:id="rId22"/>
    <p:sldLayoutId id="2147483687" r:id="rId23"/>
    <p:sldLayoutId id="2147483686" r:id="rId24"/>
    <p:sldLayoutId id="2147483685" r:id="rId25"/>
    <p:sldLayoutId id="2147483684" r:id="rId26"/>
    <p:sldLayoutId id="2147483683" r:id="rId27"/>
    <p:sldLayoutId id="2147483681" r:id="rId28"/>
    <p:sldLayoutId id="2147483680" r:id="rId29"/>
    <p:sldLayoutId id="2147483674" r:id="rId30"/>
    <p:sldLayoutId id="2147483673" r:id="rId31"/>
    <p:sldLayoutId id="2147483672" r:id="rId32"/>
    <p:sldLayoutId id="2147483671" r:id="rId33"/>
    <p:sldLayoutId id="2147483670" r:id="rId34"/>
    <p:sldLayoutId id="2147483669" r:id="rId35"/>
    <p:sldLayoutId id="2147483668" r:id="rId36"/>
    <p:sldLayoutId id="2147483667" r:id="rId37"/>
    <p:sldLayoutId id="2147483666" r:id="rId38"/>
    <p:sldLayoutId id="2147483665" r:id="rId39"/>
    <p:sldLayoutId id="2147483664" r:id="rId40"/>
    <p:sldLayoutId id="2147483663" r:id="rId41"/>
    <p:sldLayoutId id="2147483662" r:id="rId42"/>
    <p:sldLayoutId id="2147483661" r:id="rId43"/>
    <p:sldLayoutId id="2147483660" r:id="rId44"/>
    <p:sldLayoutId id="2147483651" r:id="rId45"/>
    <p:sldLayoutId id="2147483652" r:id="rId46"/>
    <p:sldLayoutId id="2147483653" r:id="rId47"/>
    <p:sldLayoutId id="2147483654" r:id="rId48"/>
    <p:sldLayoutId id="2147483655" r:id="rId49"/>
    <p:sldLayoutId id="2147483698" r:id="rId50"/>
    <p:sldLayoutId id="2147483697" r:id="rId51"/>
    <p:sldLayoutId id="2147483692" r:id="rId52"/>
    <p:sldLayoutId id="2147483691" r:id="rId53"/>
    <p:sldLayoutId id="2147483690" r:id="rId54"/>
    <p:sldLayoutId id="2147483682" r:id="rId55"/>
    <p:sldLayoutId id="2147483679" r:id="rId56"/>
    <p:sldLayoutId id="2147483678" r:id="rId57"/>
    <p:sldLayoutId id="2147483677" r:id="rId58"/>
    <p:sldLayoutId id="2147483676" r:id="rId59"/>
    <p:sldLayoutId id="2147483675" r:id="rId60"/>
    <p:sldLayoutId id="2147483656" r:id="rId61"/>
    <p:sldLayoutId id="2147483657" r:id="rId62"/>
    <p:sldLayoutId id="2147483658" r:id="rId63"/>
    <p:sldLayoutId id="2147483659" r:id="rId6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hyperlink" Target="https://www.wallpaperflare.com/brown-framed-green-board-school-wood-teaching-green-color-wallpaper-wsrhb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fif"/><Relationship Id="rId3" Type="http://schemas.openxmlformats.org/officeDocument/2006/relationships/image" Target="../media/image17.jpg"/><Relationship Id="rId7" Type="http://schemas.openxmlformats.org/officeDocument/2006/relationships/image" Target="../media/image27.jpg"/><Relationship Id="rId12" Type="http://schemas.openxmlformats.org/officeDocument/2006/relationships/image" Target="../media/image32.sv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11" Type="http://schemas.openxmlformats.org/officeDocument/2006/relationships/image" Target="../media/image31.png"/><Relationship Id="rId5" Type="http://schemas.openxmlformats.org/officeDocument/2006/relationships/image" Target="../media/image25.jpg"/><Relationship Id="rId10" Type="http://schemas.openxmlformats.org/officeDocument/2006/relationships/image" Target="../media/image30.svg"/><Relationship Id="rId4" Type="http://schemas.openxmlformats.org/officeDocument/2006/relationships/image" Target="../media/image24.jpg"/><Relationship Id="rId9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brown-framed-green-board-school-wood-teaching-green-color-wallpaper-wsrhb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brown-framed-green-board-school-wood-teaching-green-color-wallpaper-wsrhb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wallpaperflare.com/brown-framed-green-board-school-wood-teaching-green-color-wallpaper-wsrhb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s://www.wallpaperflare.com/brown-framed-green-board-school-wood-teaching-green-color-wallpaper-wsrhb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inh-nen-power-point-dep-20">
            <a:extLst>
              <a:ext uri="{FF2B5EF4-FFF2-40B4-BE49-F238E27FC236}">
                <a16:creationId xmlns:a16="http://schemas.microsoft.com/office/drawing/2014/main" id="{1B31FF85-593C-47D7-B355-6092A4253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1785"/>
            <a:ext cx="12192000" cy="671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24">
            <a:extLst>
              <a:ext uri="{FF2B5EF4-FFF2-40B4-BE49-F238E27FC236}">
                <a16:creationId xmlns:a16="http://schemas.microsoft.com/office/drawing/2014/main" id="{E2BF06E8-563D-4213-92BC-50B51100B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600200"/>
            <a:ext cx="8534400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 Tìm hiểu thông tin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7F941-B250-0AB3-4972-EEDC26171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291B2-12D3-7738-DAC8-DDFF4CE45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A0E83B-02E9-4869-1550-CD8D5D17D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0" y="9047"/>
            <a:ext cx="12041280" cy="683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242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1BD3-5C75-4A8F-9B16-6C40ED585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DA53A3-74C7-42BA-BE1C-44FF4266B7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6531" y="-139148"/>
            <a:ext cx="13477461" cy="7444409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4A9F4D-7D5F-431D-81FF-7260970513C6}"/>
              </a:ext>
            </a:extLst>
          </p:cNvPr>
          <p:cNvSpPr txBox="1"/>
          <p:nvPr/>
        </p:nvSpPr>
        <p:spPr>
          <a:xfrm>
            <a:off x="602184" y="511181"/>
            <a:ext cx="108476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4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4400">
                <a:latin typeface="+mj-lt"/>
                <a:ea typeface="+mj-ea"/>
                <a:cs typeface="+mj-cs"/>
              </a:rPr>
              <a:t>. Tiết kiệm tiền của là keo kiệt, bủn xỉn.</a:t>
            </a:r>
            <a:r>
              <a:rPr lang="en-US" sz="4400">
                <a:latin typeface="+mj-lt"/>
                <a:ea typeface="+mj-ea"/>
                <a:cs typeface="+mj-cs"/>
              </a:rPr>
              <a:t> </a:t>
            </a:r>
            <a:endParaRPr lang="vi-VN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E0D2EE2-4C5B-4360-94D3-944649FD58F2}"/>
              </a:ext>
            </a:extLst>
          </p:cNvPr>
          <p:cNvSpPr txBox="1">
            <a:spLocks/>
          </p:cNvSpPr>
          <p:nvPr/>
        </p:nvSpPr>
        <p:spPr>
          <a:xfrm>
            <a:off x="1051900" y="1195905"/>
            <a:ext cx="2294244" cy="768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tán thành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A3F06C8-1DC7-4736-B0D6-4EE797972D29}"/>
              </a:ext>
            </a:extLst>
          </p:cNvPr>
          <p:cNvSpPr txBox="1">
            <a:spLocks/>
          </p:cNvSpPr>
          <p:nvPr/>
        </p:nvSpPr>
        <p:spPr>
          <a:xfrm>
            <a:off x="5268606" y="1249180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51B4483-2EDA-4DCD-86F8-05E5963662F1}"/>
              </a:ext>
            </a:extLst>
          </p:cNvPr>
          <p:cNvSpPr txBox="1">
            <a:spLocks/>
          </p:cNvSpPr>
          <p:nvPr/>
        </p:nvSpPr>
        <p:spPr>
          <a:xfrm>
            <a:off x="5268606" y="1235771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pic>
        <p:nvPicPr>
          <p:cNvPr id="20" name="Graphic 19" descr="Sad face with solid fill">
            <a:extLst>
              <a:ext uri="{FF2B5EF4-FFF2-40B4-BE49-F238E27FC236}">
                <a16:creationId xmlns:a16="http://schemas.microsoft.com/office/drawing/2014/main" id="{41485221-E28C-4332-B3C7-A79732B6B9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88488" y="1157452"/>
            <a:ext cx="738269" cy="73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3C8E056-A790-4F04-98F6-3D065D58E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529AA-8954-4B87-BA25-04FA8C83E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735011"/>
            <a:ext cx="9753599" cy="5784321"/>
          </a:xfrm>
        </p:spPr>
        <p:txBody>
          <a:bodyPr>
            <a:normAutofit/>
          </a:bodyPr>
          <a:lstStyle/>
          <a:p>
            <a:r>
              <a:rPr lang="en-US" sz="3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Một gia đình nọ có hai vợ chồng và hai người con. </a:t>
            </a:r>
            <a:r>
              <a:rPr lang="vi-VN" sz="3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Hai vợ chồng có thu nhập</a:t>
            </a:r>
            <a:r>
              <a:rPr lang="en-US" sz="3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( tiền lương)</a:t>
            </a:r>
            <a:r>
              <a:rPr lang="vi-VN" sz="3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40 triệu một tháng nhưng chỉ tiêu 4 triệu là nhiều nhất </a:t>
            </a:r>
            <a:r>
              <a:rPr lang="en-US" sz="3200">
                <a:solidFill>
                  <a:srgbClr val="222222"/>
                </a:solidFill>
                <a:latin typeface="arial" panose="020B0604020202020204" pitchFamily="34" charset="0"/>
              </a:rPr>
              <a:t>để chi tiêu cho sinh hoạt như: việc ăn uống và học hành của các con. </a:t>
            </a:r>
            <a:r>
              <a:rPr lang="vi-VN" sz="3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en-US" sz="3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số tiền chi tiêu ở mức thấp nhất</a:t>
            </a:r>
            <a:r>
              <a:rPr lang="vi-VN" sz="3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). </a:t>
            </a:r>
            <a:r>
              <a:rPr lang="en-US" sz="3200">
                <a:solidFill>
                  <a:srgbClr val="222222"/>
                </a:solidFill>
                <a:latin typeface="arial" panose="020B0604020202020204" pitchFamily="34" charset="0"/>
              </a:rPr>
              <a:t>Điều đó làm cho</a:t>
            </a:r>
            <a:r>
              <a:rPr lang="vi-VN" sz="3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người vợ luôn cảm thấy căng thẳng vì chồng quá dè sẻn trong chi tiêu. Khoản tiết kiệm lên tới 90% là mục tiêu người chồng tự </a:t>
            </a:r>
            <a:r>
              <a:rPr lang="en-US" sz="3200">
                <a:solidFill>
                  <a:srgbClr val="222222"/>
                </a:solidFill>
                <a:latin typeface="arial" panose="020B0604020202020204" pitchFamily="34" charset="0"/>
              </a:rPr>
              <a:t>đặt ra</a:t>
            </a:r>
            <a:r>
              <a:rPr lang="vi-VN" sz="3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và bắt cả nhà phải thực hiện theo. Khi các con lớn hơn và có thể tự lập, người chồng vẫn tiếp tục tiết kiệm như vậy.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683501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1BD3-5C75-4A8F-9B16-6C40ED585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DA53A3-74C7-42BA-BE1C-44FF4266B7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6531" y="-139148"/>
            <a:ext cx="13477461" cy="7444409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4A9F4D-7D5F-431D-81FF-7260970513C6}"/>
              </a:ext>
            </a:extLst>
          </p:cNvPr>
          <p:cNvSpPr txBox="1"/>
          <p:nvPr/>
        </p:nvSpPr>
        <p:spPr>
          <a:xfrm>
            <a:off x="602184" y="511181"/>
            <a:ext cx="108476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4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4400">
                <a:latin typeface="+mj-lt"/>
                <a:ea typeface="+mj-ea"/>
                <a:cs typeface="+mj-cs"/>
              </a:rPr>
              <a:t>. Tiết kiệm tiền của là keo kiệt, bủn xỉn.</a:t>
            </a:r>
            <a:r>
              <a:rPr lang="en-US" sz="4400">
                <a:latin typeface="+mj-lt"/>
                <a:ea typeface="+mj-ea"/>
                <a:cs typeface="+mj-cs"/>
              </a:rPr>
              <a:t> </a:t>
            </a:r>
            <a:endParaRPr lang="vi-VN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E0D2EE2-4C5B-4360-94D3-944649FD58F2}"/>
              </a:ext>
            </a:extLst>
          </p:cNvPr>
          <p:cNvSpPr txBox="1">
            <a:spLocks/>
          </p:cNvSpPr>
          <p:nvPr/>
        </p:nvSpPr>
        <p:spPr>
          <a:xfrm>
            <a:off x="1051900" y="1195905"/>
            <a:ext cx="2294244" cy="768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tán thành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A3F06C8-1DC7-4736-B0D6-4EE797972D29}"/>
              </a:ext>
            </a:extLst>
          </p:cNvPr>
          <p:cNvSpPr txBox="1">
            <a:spLocks/>
          </p:cNvSpPr>
          <p:nvPr/>
        </p:nvSpPr>
        <p:spPr>
          <a:xfrm>
            <a:off x="5268606" y="1249180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0F99F4-D300-4C89-9485-9945757ACDDB}"/>
              </a:ext>
            </a:extLst>
          </p:cNvPr>
          <p:cNvSpPr txBox="1"/>
          <p:nvPr/>
        </p:nvSpPr>
        <p:spPr>
          <a:xfrm>
            <a:off x="602183" y="2078969"/>
            <a:ext cx="96649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4400">
                <a:latin typeface="Times New Roman" panose="02020603050405020304" pitchFamily="18" charset="0"/>
                <a:cs typeface="Times New Roman" panose="02020603050405020304" pitchFamily="18" charset="0"/>
              </a:rPr>
              <a:t>2. Tiết kiệm tiền của là ăn tiêu dè sẻn.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F948794-034B-42E0-AB5F-E4689A732425}"/>
              </a:ext>
            </a:extLst>
          </p:cNvPr>
          <p:cNvSpPr txBox="1">
            <a:spLocks/>
          </p:cNvSpPr>
          <p:nvPr/>
        </p:nvSpPr>
        <p:spPr>
          <a:xfrm>
            <a:off x="1051900" y="2822131"/>
            <a:ext cx="2294244" cy="768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tán thành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81280E3-548B-46F3-80A3-782F21C4A227}"/>
              </a:ext>
            </a:extLst>
          </p:cNvPr>
          <p:cNvSpPr txBox="1">
            <a:spLocks/>
          </p:cNvSpPr>
          <p:nvPr/>
        </p:nvSpPr>
        <p:spPr>
          <a:xfrm>
            <a:off x="5268606" y="2875406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51B4483-2EDA-4DCD-86F8-05E5963662F1}"/>
              </a:ext>
            </a:extLst>
          </p:cNvPr>
          <p:cNvSpPr txBox="1">
            <a:spLocks/>
          </p:cNvSpPr>
          <p:nvPr/>
        </p:nvSpPr>
        <p:spPr>
          <a:xfrm>
            <a:off x="5268606" y="1235771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131DEBBA-2D59-4EF2-8A77-9DF54F10E7E2}"/>
              </a:ext>
            </a:extLst>
          </p:cNvPr>
          <p:cNvSpPr txBox="1">
            <a:spLocks/>
          </p:cNvSpPr>
          <p:nvPr/>
        </p:nvSpPr>
        <p:spPr>
          <a:xfrm>
            <a:off x="5268606" y="2875284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pic>
        <p:nvPicPr>
          <p:cNvPr id="20" name="Graphic 19" descr="Sad face with solid fill">
            <a:extLst>
              <a:ext uri="{FF2B5EF4-FFF2-40B4-BE49-F238E27FC236}">
                <a16:creationId xmlns:a16="http://schemas.microsoft.com/office/drawing/2014/main" id="{41485221-E28C-4332-B3C7-A79732B6B9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88488" y="1157452"/>
            <a:ext cx="738269" cy="738269"/>
          </a:xfrm>
          <a:prstGeom prst="rect">
            <a:avLst/>
          </a:prstGeom>
        </p:spPr>
      </p:pic>
      <p:pic>
        <p:nvPicPr>
          <p:cNvPr id="21" name="Graphic 20" descr="Sad face with solid fill">
            <a:extLst>
              <a:ext uri="{FF2B5EF4-FFF2-40B4-BE49-F238E27FC236}">
                <a16:creationId xmlns:a16="http://schemas.microsoft.com/office/drawing/2014/main" id="{6D9E9D5F-7E49-480B-8846-427A489A28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15676" y="2944362"/>
            <a:ext cx="738269" cy="73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9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A359F-DB5A-AC7C-860D-131D4558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1A2E8-DA1C-4C7E-868E-8830B3119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8C610B-7A3C-B86A-3964-7BF8B24C2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07" y="13811"/>
            <a:ext cx="11898385" cy="683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70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1BD3-5C75-4A8F-9B16-6C40ED585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8" name="Content Placeholder 57">
            <a:extLst>
              <a:ext uri="{FF2B5EF4-FFF2-40B4-BE49-F238E27FC236}">
                <a16:creationId xmlns:a16="http://schemas.microsoft.com/office/drawing/2014/main" id="{A2313FF3-D1F7-4642-B484-D1573F6C16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4A9F4D-7D5F-431D-81FF-7260970513C6}"/>
              </a:ext>
            </a:extLst>
          </p:cNvPr>
          <p:cNvSpPr txBox="1"/>
          <p:nvPr/>
        </p:nvSpPr>
        <p:spPr>
          <a:xfrm>
            <a:off x="602184" y="866094"/>
            <a:ext cx="93328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200">
                <a:latin typeface="+mj-lt"/>
                <a:ea typeface="+mj-ea"/>
                <a:cs typeface="+mj-cs"/>
              </a:rPr>
              <a:t>. Tiết kiệm tiền của là keo kiệt, bủn xỉn.</a:t>
            </a:r>
            <a:r>
              <a:rPr lang="en-US" sz="3200">
                <a:latin typeface="+mj-lt"/>
                <a:ea typeface="+mj-ea"/>
                <a:cs typeface="+mj-cs"/>
              </a:rPr>
              <a:t> </a:t>
            </a:r>
            <a:endParaRPr lang="vi-VN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E0D2EE2-4C5B-4360-94D3-944649FD58F2}"/>
              </a:ext>
            </a:extLst>
          </p:cNvPr>
          <p:cNvSpPr txBox="1">
            <a:spLocks/>
          </p:cNvSpPr>
          <p:nvPr/>
        </p:nvSpPr>
        <p:spPr>
          <a:xfrm>
            <a:off x="1051900" y="1550818"/>
            <a:ext cx="2294244" cy="768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tán thành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A3F06C8-1DC7-4736-B0D6-4EE797972D29}"/>
              </a:ext>
            </a:extLst>
          </p:cNvPr>
          <p:cNvSpPr txBox="1">
            <a:spLocks/>
          </p:cNvSpPr>
          <p:nvPr/>
        </p:nvSpPr>
        <p:spPr>
          <a:xfrm>
            <a:off x="5268606" y="1604093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0F99F4-D300-4C89-9485-9945757ACDDB}"/>
              </a:ext>
            </a:extLst>
          </p:cNvPr>
          <p:cNvSpPr txBox="1"/>
          <p:nvPr/>
        </p:nvSpPr>
        <p:spPr>
          <a:xfrm>
            <a:off x="602184" y="2274686"/>
            <a:ext cx="96649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2. Tiết kiệm tiền của là ăn tiêu dè sẻn.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F948794-034B-42E0-AB5F-E4689A732425}"/>
              </a:ext>
            </a:extLst>
          </p:cNvPr>
          <p:cNvSpPr txBox="1">
            <a:spLocks/>
          </p:cNvSpPr>
          <p:nvPr/>
        </p:nvSpPr>
        <p:spPr>
          <a:xfrm>
            <a:off x="930213" y="2950561"/>
            <a:ext cx="2294244" cy="768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tán thành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81280E3-548B-46F3-80A3-782F21C4A227}"/>
              </a:ext>
            </a:extLst>
          </p:cNvPr>
          <p:cNvSpPr txBox="1">
            <a:spLocks/>
          </p:cNvSpPr>
          <p:nvPr/>
        </p:nvSpPr>
        <p:spPr>
          <a:xfrm>
            <a:off x="5129458" y="2876387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F1FE48-C28A-4A1D-B506-6F097A34A93A}"/>
              </a:ext>
            </a:extLst>
          </p:cNvPr>
          <p:cNvSpPr txBox="1"/>
          <p:nvPr/>
        </p:nvSpPr>
        <p:spPr>
          <a:xfrm>
            <a:off x="589719" y="3709708"/>
            <a:ext cx="117878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3000">
                <a:latin typeface="Times New Roman" panose="02020603050405020304" pitchFamily="18" charset="0"/>
                <a:cs typeface="Times New Roman" panose="02020603050405020304" pitchFamily="18" charset="0"/>
              </a:rPr>
              <a:t>3. Tiết kiệm tiền của là sử dụng tiền của một cách hợp lí, có hiệu quả.</a:t>
            </a:r>
            <a:endParaRPr lang="vi-VN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7581C57-5749-4682-850D-9C86A5469D23}"/>
              </a:ext>
            </a:extLst>
          </p:cNvPr>
          <p:cNvSpPr txBox="1">
            <a:spLocks/>
          </p:cNvSpPr>
          <p:nvPr/>
        </p:nvSpPr>
        <p:spPr>
          <a:xfrm>
            <a:off x="838200" y="4293946"/>
            <a:ext cx="2294244" cy="768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tán thành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04BB9D2-201B-48A0-9754-9708F349D4DF}"/>
              </a:ext>
            </a:extLst>
          </p:cNvPr>
          <p:cNvSpPr txBox="1">
            <a:spLocks/>
          </p:cNvSpPr>
          <p:nvPr/>
        </p:nvSpPr>
        <p:spPr>
          <a:xfrm>
            <a:off x="5129458" y="4302564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68111EF-0F1A-4592-A0B1-D1FC2F6814FB}"/>
              </a:ext>
            </a:extLst>
          </p:cNvPr>
          <p:cNvSpPr txBox="1">
            <a:spLocks/>
          </p:cNvSpPr>
          <p:nvPr/>
        </p:nvSpPr>
        <p:spPr>
          <a:xfrm>
            <a:off x="849621" y="4304308"/>
            <a:ext cx="2294244" cy="768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 thành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B338741-FF02-4286-8183-7241180FA1AC}"/>
              </a:ext>
            </a:extLst>
          </p:cNvPr>
          <p:cNvSpPr/>
          <p:nvPr/>
        </p:nvSpPr>
        <p:spPr>
          <a:xfrm>
            <a:off x="3062734" y="4394820"/>
            <a:ext cx="566819" cy="566819"/>
          </a:xfrm>
          <a:custGeom>
            <a:avLst/>
            <a:gdLst>
              <a:gd name="connsiteX0" fmla="*/ 361950 w 723900"/>
              <a:gd name="connsiteY0" fmla="*/ 0 h 723900"/>
              <a:gd name="connsiteX1" fmla="*/ 0 w 723900"/>
              <a:gd name="connsiteY1" fmla="*/ 361950 h 723900"/>
              <a:gd name="connsiteX2" fmla="*/ 361950 w 723900"/>
              <a:gd name="connsiteY2" fmla="*/ 723900 h 723900"/>
              <a:gd name="connsiteX3" fmla="*/ 723900 w 723900"/>
              <a:gd name="connsiteY3" fmla="*/ 361950 h 723900"/>
              <a:gd name="connsiteX4" fmla="*/ 361950 w 723900"/>
              <a:gd name="connsiteY4" fmla="*/ 0 h 723900"/>
              <a:gd name="connsiteX5" fmla="*/ 152400 w 723900"/>
              <a:gd name="connsiteY5" fmla="*/ 304800 h 723900"/>
              <a:gd name="connsiteX6" fmla="*/ 209550 w 723900"/>
              <a:gd name="connsiteY6" fmla="*/ 247650 h 723900"/>
              <a:gd name="connsiteX7" fmla="*/ 266700 w 723900"/>
              <a:gd name="connsiteY7" fmla="*/ 304800 h 723900"/>
              <a:gd name="connsiteX8" fmla="*/ 209550 w 723900"/>
              <a:gd name="connsiteY8" fmla="*/ 361950 h 723900"/>
              <a:gd name="connsiteX9" fmla="*/ 152400 w 723900"/>
              <a:gd name="connsiteY9" fmla="*/ 304800 h 723900"/>
              <a:gd name="connsiteX10" fmla="*/ 550545 w 723900"/>
              <a:gd name="connsiteY10" fmla="*/ 516255 h 723900"/>
              <a:gd name="connsiteX11" fmla="*/ 361950 w 723900"/>
              <a:gd name="connsiteY11" fmla="*/ 609600 h 723900"/>
              <a:gd name="connsiteX12" fmla="*/ 173355 w 723900"/>
              <a:gd name="connsiteY12" fmla="*/ 516255 h 723900"/>
              <a:gd name="connsiteX13" fmla="*/ 169545 w 723900"/>
              <a:gd name="connsiteY13" fmla="*/ 504825 h 723900"/>
              <a:gd name="connsiteX14" fmla="*/ 188595 w 723900"/>
              <a:gd name="connsiteY14" fmla="*/ 485775 h 723900"/>
              <a:gd name="connsiteX15" fmla="*/ 203835 w 723900"/>
              <a:gd name="connsiteY15" fmla="*/ 493395 h 723900"/>
              <a:gd name="connsiteX16" fmla="*/ 361950 w 723900"/>
              <a:gd name="connsiteY16" fmla="*/ 570548 h 723900"/>
              <a:gd name="connsiteX17" fmla="*/ 520065 w 723900"/>
              <a:gd name="connsiteY17" fmla="*/ 493395 h 723900"/>
              <a:gd name="connsiteX18" fmla="*/ 535305 w 723900"/>
              <a:gd name="connsiteY18" fmla="*/ 485775 h 723900"/>
              <a:gd name="connsiteX19" fmla="*/ 554355 w 723900"/>
              <a:gd name="connsiteY19" fmla="*/ 504825 h 723900"/>
              <a:gd name="connsiteX20" fmla="*/ 550545 w 723900"/>
              <a:gd name="connsiteY20" fmla="*/ 516255 h 723900"/>
              <a:gd name="connsiteX21" fmla="*/ 514350 w 723900"/>
              <a:gd name="connsiteY21" fmla="*/ 361950 h 723900"/>
              <a:gd name="connsiteX22" fmla="*/ 457200 w 723900"/>
              <a:gd name="connsiteY22" fmla="*/ 304800 h 723900"/>
              <a:gd name="connsiteX23" fmla="*/ 514350 w 723900"/>
              <a:gd name="connsiteY23" fmla="*/ 247650 h 723900"/>
              <a:gd name="connsiteX24" fmla="*/ 571500 w 723900"/>
              <a:gd name="connsiteY24" fmla="*/ 304800 h 723900"/>
              <a:gd name="connsiteX25" fmla="*/ 514350 w 723900"/>
              <a:gd name="connsiteY25" fmla="*/ 36195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3900" h="723900">
                <a:moveTo>
                  <a:pt x="361950" y="0"/>
                </a:moveTo>
                <a:cubicBezTo>
                  <a:pt x="161925" y="0"/>
                  <a:pt x="0" y="161925"/>
                  <a:pt x="0" y="361950"/>
                </a:cubicBezTo>
                <a:cubicBezTo>
                  <a:pt x="0" y="561975"/>
                  <a:pt x="161925" y="723900"/>
                  <a:pt x="361950" y="723900"/>
                </a:cubicBezTo>
                <a:cubicBezTo>
                  <a:pt x="561975" y="723900"/>
                  <a:pt x="723900" y="561975"/>
                  <a:pt x="723900" y="361950"/>
                </a:cubicBezTo>
                <a:cubicBezTo>
                  <a:pt x="723900" y="161925"/>
                  <a:pt x="561975" y="0"/>
                  <a:pt x="361950" y="0"/>
                </a:cubicBezTo>
                <a:close/>
                <a:moveTo>
                  <a:pt x="152400" y="304800"/>
                </a:moveTo>
                <a:cubicBezTo>
                  <a:pt x="152400" y="273368"/>
                  <a:pt x="178118" y="247650"/>
                  <a:pt x="209550" y="247650"/>
                </a:cubicBezTo>
                <a:cubicBezTo>
                  <a:pt x="240983" y="247650"/>
                  <a:pt x="266700" y="273368"/>
                  <a:pt x="266700" y="304800"/>
                </a:cubicBezTo>
                <a:cubicBezTo>
                  <a:pt x="266700" y="336233"/>
                  <a:pt x="240983" y="361950"/>
                  <a:pt x="209550" y="361950"/>
                </a:cubicBezTo>
                <a:cubicBezTo>
                  <a:pt x="178118" y="361950"/>
                  <a:pt x="152400" y="336233"/>
                  <a:pt x="152400" y="304800"/>
                </a:cubicBezTo>
                <a:close/>
                <a:moveTo>
                  <a:pt x="550545" y="516255"/>
                </a:moveTo>
                <a:cubicBezTo>
                  <a:pt x="506730" y="573405"/>
                  <a:pt x="439103" y="609600"/>
                  <a:pt x="361950" y="609600"/>
                </a:cubicBezTo>
                <a:cubicBezTo>
                  <a:pt x="284798" y="609600"/>
                  <a:pt x="217170" y="573405"/>
                  <a:pt x="173355" y="516255"/>
                </a:cubicBezTo>
                <a:cubicBezTo>
                  <a:pt x="171450" y="513398"/>
                  <a:pt x="169545" y="509588"/>
                  <a:pt x="169545" y="504825"/>
                </a:cubicBezTo>
                <a:cubicBezTo>
                  <a:pt x="169545" y="494348"/>
                  <a:pt x="178118" y="485775"/>
                  <a:pt x="188595" y="485775"/>
                </a:cubicBezTo>
                <a:cubicBezTo>
                  <a:pt x="195263" y="485775"/>
                  <a:pt x="200978" y="488633"/>
                  <a:pt x="203835" y="493395"/>
                </a:cubicBezTo>
                <a:cubicBezTo>
                  <a:pt x="240030" y="541020"/>
                  <a:pt x="297180" y="570548"/>
                  <a:pt x="361950" y="570548"/>
                </a:cubicBezTo>
                <a:cubicBezTo>
                  <a:pt x="426720" y="570548"/>
                  <a:pt x="482918" y="541020"/>
                  <a:pt x="520065" y="493395"/>
                </a:cubicBezTo>
                <a:cubicBezTo>
                  <a:pt x="523875" y="488633"/>
                  <a:pt x="529590" y="485775"/>
                  <a:pt x="535305" y="485775"/>
                </a:cubicBezTo>
                <a:cubicBezTo>
                  <a:pt x="545783" y="485775"/>
                  <a:pt x="554355" y="494348"/>
                  <a:pt x="554355" y="504825"/>
                </a:cubicBezTo>
                <a:cubicBezTo>
                  <a:pt x="554355" y="509588"/>
                  <a:pt x="552450" y="513398"/>
                  <a:pt x="550545" y="516255"/>
                </a:cubicBezTo>
                <a:close/>
                <a:moveTo>
                  <a:pt x="514350" y="361950"/>
                </a:moveTo>
                <a:cubicBezTo>
                  <a:pt x="482918" y="361950"/>
                  <a:pt x="457200" y="336233"/>
                  <a:pt x="457200" y="304800"/>
                </a:cubicBezTo>
                <a:cubicBezTo>
                  <a:pt x="457200" y="273368"/>
                  <a:pt x="482918" y="247650"/>
                  <a:pt x="514350" y="247650"/>
                </a:cubicBezTo>
                <a:cubicBezTo>
                  <a:pt x="545783" y="247650"/>
                  <a:pt x="571500" y="273368"/>
                  <a:pt x="571500" y="304800"/>
                </a:cubicBezTo>
                <a:cubicBezTo>
                  <a:pt x="571500" y="336233"/>
                  <a:pt x="545783" y="361950"/>
                  <a:pt x="514350" y="361950"/>
                </a:cubicBezTo>
                <a:close/>
              </a:path>
            </a:pathLst>
          </a:custGeom>
          <a:solidFill>
            <a:srgbClr val="FF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53" name="Graphic 52" descr="Sad face with solid fill">
            <a:extLst>
              <a:ext uri="{FF2B5EF4-FFF2-40B4-BE49-F238E27FC236}">
                <a16:creationId xmlns:a16="http://schemas.microsoft.com/office/drawing/2014/main" id="{CE7EACAC-4696-4EB6-A04F-51CBFB309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46196" y="1467795"/>
            <a:ext cx="738269" cy="738269"/>
          </a:xfrm>
          <a:prstGeom prst="rect">
            <a:avLst/>
          </a:prstGeom>
        </p:spPr>
      </p:pic>
      <p:pic>
        <p:nvPicPr>
          <p:cNvPr id="54" name="Graphic 53" descr="Sad face with solid fill">
            <a:extLst>
              <a:ext uri="{FF2B5EF4-FFF2-40B4-BE49-F238E27FC236}">
                <a16:creationId xmlns:a16="http://schemas.microsoft.com/office/drawing/2014/main" id="{720E12A2-DB6D-4121-A1BB-EBC972208A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6292" y="2700399"/>
            <a:ext cx="738269" cy="73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4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EE814-361D-4763-B15A-758CB2F52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Niềm vui tiết kiệm tiền">
            <a:hlinkClick r:id="" action="ppaction://media"/>
            <a:extLst>
              <a:ext uri="{FF2B5EF4-FFF2-40B4-BE49-F238E27FC236}">
                <a16:creationId xmlns:a16="http://schemas.microsoft.com/office/drawing/2014/main" id="{C3043235-B6AB-4E13-878C-75C1D72A7F7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274826" cy="6904433"/>
          </a:xfrm>
        </p:spPr>
      </p:pic>
    </p:spTree>
    <p:extLst>
      <p:ext uri="{BB962C8B-B14F-4D97-AF65-F5344CB8AC3E}">
        <p14:creationId xmlns:p14="http://schemas.microsoft.com/office/powerpoint/2010/main" val="349238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BCEB0F43-C12A-43C1-B9A5-BB3C215AAD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" y="-26511"/>
            <a:ext cx="12188101" cy="69110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4A9F4D-7D5F-431D-81FF-7260970513C6}"/>
              </a:ext>
            </a:extLst>
          </p:cNvPr>
          <p:cNvSpPr txBox="1"/>
          <p:nvPr/>
        </p:nvSpPr>
        <p:spPr>
          <a:xfrm>
            <a:off x="228243" y="882807"/>
            <a:ext cx="933284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3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000">
                <a:latin typeface="+mj-lt"/>
                <a:ea typeface="+mj-ea"/>
                <a:cs typeface="+mj-cs"/>
              </a:rPr>
              <a:t>. Tiết kiệm tiền của là keo kiệt, bủn xỉn.</a:t>
            </a:r>
            <a:r>
              <a:rPr lang="en-US" sz="3000">
                <a:latin typeface="+mj-lt"/>
                <a:ea typeface="+mj-ea"/>
                <a:cs typeface="+mj-cs"/>
              </a:rPr>
              <a:t> </a:t>
            </a:r>
            <a:endParaRPr lang="vi-VN" sz="3000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E0D2EE2-4C5B-4360-94D3-944649FD58F2}"/>
              </a:ext>
            </a:extLst>
          </p:cNvPr>
          <p:cNvSpPr txBox="1">
            <a:spLocks/>
          </p:cNvSpPr>
          <p:nvPr/>
        </p:nvSpPr>
        <p:spPr>
          <a:xfrm>
            <a:off x="1051900" y="1338786"/>
            <a:ext cx="2294244" cy="768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tán thành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A3F06C8-1DC7-4736-B0D6-4EE797972D29}"/>
              </a:ext>
            </a:extLst>
          </p:cNvPr>
          <p:cNvSpPr txBox="1">
            <a:spLocks/>
          </p:cNvSpPr>
          <p:nvPr/>
        </p:nvSpPr>
        <p:spPr>
          <a:xfrm>
            <a:off x="5268606" y="1392061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0F99F4-D300-4C89-9485-9945757ACDDB}"/>
              </a:ext>
            </a:extLst>
          </p:cNvPr>
          <p:cNvSpPr txBox="1"/>
          <p:nvPr/>
        </p:nvSpPr>
        <p:spPr>
          <a:xfrm>
            <a:off x="140004" y="1894346"/>
            <a:ext cx="9664939" cy="609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3000">
                <a:latin typeface="Times New Roman" panose="02020603050405020304" pitchFamily="18" charset="0"/>
                <a:cs typeface="Times New Roman" panose="02020603050405020304" pitchFamily="18" charset="0"/>
              </a:rPr>
              <a:t>2. Tiết kiệm tiền của là ăn tiêu dè sẻn.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F948794-034B-42E0-AB5F-E4689A732425}"/>
              </a:ext>
            </a:extLst>
          </p:cNvPr>
          <p:cNvSpPr txBox="1">
            <a:spLocks/>
          </p:cNvSpPr>
          <p:nvPr/>
        </p:nvSpPr>
        <p:spPr>
          <a:xfrm>
            <a:off x="1051900" y="2656896"/>
            <a:ext cx="2294244" cy="768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tán thành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81280E3-548B-46F3-80A3-782F21C4A227}"/>
              </a:ext>
            </a:extLst>
          </p:cNvPr>
          <p:cNvSpPr txBox="1">
            <a:spLocks/>
          </p:cNvSpPr>
          <p:nvPr/>
        </p:nvSpPr>
        <p:spPr>
          <a:xfrm>
            <a:off x="5268606" y="2710171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F1FE48-C28A-4A1D-B506-6F097A34A93A}"/>
              </a:ext>
            </a:extLst>
          </p:cNvPr>
          <p:cNvSpPr txBox="1"/>
          <p:nvPr/>
        </p:nvSpPr>
        <p:spPr>
          <a:xfrm>
            <a:off x="361775" y="3280775"/>
            <a:ext cx="117878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3000">
                <a:latin typeface="Times New Roman" panose="02020603050405020304" pitchFamily="18" charset="0"/>
                <a:cs typeface="Times New Roman" panose="02020603050405020304" pitchFamily="18" charset="0"/>
              </a:rPr>
              <a:t>3. Tiết kiệm tiền của là sử dụng tiền của một cách hợp lí, có hiệu quả.</a:t>
            </a:r>
            <a:endParaRPr lang="vi-VN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7581C57-5749-4682-850D-9C86A5469D23}"/>
              </a:ext>
            </a:extLst>
          </p:cNvPr>
          <p:cNvSpPr txBox="1">
            <a:spLocks/>
          </p:cNvSpPr>
          <p:nvPr/>
        </p:nvSpPr>
        <p:spPr>
          <a:xfrm>
            <a:off x="838200" y="5065863"/>
            <a:ext cx="2294244" cy="768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tán thành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04BB9D2-201B-48A0-9754-9708F349D4DF}"/>
              </a:ext>
            </a:extLst>
          </p:cNvPr>
          <p:cNvSpPr txBox="1">
            <a:spLocks/>
          </p:cNvSpPr>
          <p:nvPr/>
        </p:nvSpPr>
        <p:spPr>
          <a:xfrm>
            <a:off x="5054906" y="5126545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7CECE1-4722-46CE-B02D-36B54EF05A95}"/>
              </a:ext>
            </a:extLst>
          </p:cNvPr>
          <p:cNvSpPr txBox="1"/>
          <p:nvPr/>
        </p:nvSpPr>
        <p:spPr>
          <a:xfrm>
            <a:off x="557447" y="4580565"/>
            <a:ext cx="1019754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3000">
                <a:latin typeface="Times New Roman" panose="02020603050405020304" pitchFamily="18" charset="0"/>
                <a:cs typeface="Times New Roman" panose="02020603050405020304" pitchFamily="18" charset="0"/>
              </a:rPr>
              <a:t>4. Tiết kiệm tiền của vừa ích nước, vừa lợi nhà.</a:t>
            </a:r>
            <a:endParaRPr lang="vi-VN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D212072C-18AC-4A9D-AE82-3631CAFC5990}"/>
              </a:ext>
            </a:extLst>
          </p:cNvPr>
          <p:cNvSpPr txBox="1">
            <a:spLocks/>
          </p:cNvSpPr>
          <p:nvPr/>
        </p:nvSpPr>
        <p:spPr>
          <a:xfrm>
            <a:off x="708991" y="3820428"/>
            <a:ext cx="2294244" cy="768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 thành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480288E-A9BF-4BBE-B749-16A9F9A9D1AC}"/>
              </a:ext>
            </a:extLst>
          </p:cNvPr>
          <p:cNvSpPr txBox="1">
            <a:spLocks/>
          </p:cNvSpPr>
          <p:nvPr/>
        </p:nvSpPr>
        <p:spPr>
          <a:xfrm>
            <a:off x="4925697" y="3873703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D03DD1-CF58-4DBA-A215-EC1D90D5EFEA}"/>
              </a:ext>
            </a:extLst>
          </p:cNvPr>
          <p:cNvSpPr txBox="1">
            <a:spLocks/>
          </p:cNvSpPr>
          <p:nvPr/>
        </p:nvSpPr>
        <p:spPr>
          <a:xfrm>
            <a:off x="838200" y="5076229"/>
            <a:ext cx="2294244" cy="768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 thành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B62477D-9A9E-425B-B5C0-70D90A64DE91}"/>
              </a:ext>
            </a:extLst>
          </p:cNvPr>
          <p:cNvSpPr/>
          <p:nvPr/>
        </p:nvSpPr>
        <p:spPr>
          <a:xfrm>
            <a:off x="2673014" y="3924673"/>
            <a:ext cx="566819" cy="566819"/>
          </a:xfrm>
          <a:custGeom>
            <a:avLst/>
            <a:gdLst>
              <a:gd name="connsiteX0" fmla="*/ 361950 w 723900"/>
              <a:gd name="connsiteY0" fmla="*/ 0 h 723900"/>
              <a:gd name="connsiteX1" fmla="*/ 0 w 723900"/>
              <a:gd name="connsiteY1" fmla="*/ 361950 h 723900"/>
              <a:gd name="connsiteX2" fmla="*/ 361950 w 723900"/>
              <a:gd name="connsiteY2" fmla="*/ 723900 h 723900"/>
              <a:gd name="connsiteX3" fmla="*/ 723900 w 723900"/>
              <a:gd name="connsiteY3" fmla="*/ 361950 h 723900"/>
              <a:gd name="connsiteX4" fmla="*/ 361950 w 723900"/>
              <a:gd name="connsiteY4" fmla="*/ 0 h 723900"/>
              <a:gd name="connsiteX5" fmla="*/ 152400 w 723900"/>
              <a:gd name="connsiteY5" fmla="*/ 304800 h 723900"/>
              <a:gd name="connsiteX6" fmla="*/ 209550 w 723900"/>
              <a:gd name="connsiteY6" fmla="*/ 247650 h 723900"/>
              <a:gd name="connsiteX7" fmla="*/ 266700 w 723900"/>
              <a:gd name="connsiteY7" fmla="*/ 304800 h 723900"/>
              <a:gd name="connsiteX8" fmla="*/ 209550 w 723900"/>
              <a:gd name="connsiteY8" fmla="*/ 361950 h 723900"/>
              <a:gd name="connsiteX9" fmla="*/ 152400 w 723900"/>
              <a:gd name="connsiteY9" fmla="*/ 304800 h 723900"/>
              <a:gd name="connsiteX10" fmla="*/ 550545 w 723900"/>
              <a:gd name="connsiteY10" fmla="*/ 516255 h 723900"/>
              <a:gd name="connsiteX11" fmla="*/ 361950 w 723900"/>
              <a:gd name="connsiteY11" fmla="*/ 609600 h 723900"/>
              <a:gd name="connsiteX12" fmla="*/ 173355 w 723900"/>
              <a:gd name="connsiteY12" fmla="*/ 516255 h 723900"/>
              <a:gd name="connsiteX13" fmla="*/ 169545 w 723900"/>
              <a:gd name="connsiteY13" fmla="*/ 504825 h 723900"/>
              <a:gd name="connsiteX14" fmla="*/ 188595 w 723900"/>
              <a:gd name="connsiteY14" fmla="*/ 485775 h 723900"/>
              <a:gd name="connsiteX15" fmla="*/ 203835 w 723900"/>
              <a:gd name="connsiteY15" fmla="*/ 493395 h 723900"/>
              <a:gd name="connsiteX16" fmla="*/ 361950 w 723900"/>
              <a:gd name="connsiteY16" fmla="*/ 570548 h 723900"/>
              <a:gd name="connsiteX17" fmla="*/ 520065 w 723900"/>
              <a:gd name="connsiteY17" fmla="*/ 493395 h 723900"/>
              <a:gd name="connsiteX18" fmla="*/ 535305 w 723900"/>
              <a:gd name="connsiteY18" fmla="*/ 485775 h 723900"/>
              <a:gd name="connsiteX19" fmla="*/ 554355 w 723900"/>
              <a:gd name="connsiteY19" fmla="*/ 504825 h 723900"/>
              <a:gd name="connsiteX20" fmla="*/ 550545 w 723900"/>
              <a:gd name="connsiteY20" fmla="*/ 516255 h 723900"/>
              <a:gd name="connsiteX21" fmla="*/ 514350 w 723900"/>
              <a:gd name="connsiteY21" fmla="*/ 361950 h 723900"/>
              <a:gd name="connsiteX22" fmla="*/ 457200 w 723900"/>
              <a:gd name="connsiteY22" fmla="*/ 304800 h 723900"/>
              <a:gd name="connsiteX23" fmla="*/ 514350 w 723900"/>
              <a:gd name="connsiteY23" fmla="*/ 247650 h 723900"/>
              <a:gd name="connsiteX24" fmla="*/ 571500 w 723900"/>
              <a:gd name="connsiteY24" fmla="*/ 304800 h 723900"/>
              <a:gd name="connsiteX25" fmla="*/ 514350 w 723900"/>
              <a:gd name="connsiteY25" fmla="*/ 36195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3900" h="723900">
                <a:moveTo>
                  <a:pt x="361950" y="0"/>
                </a:moveTo>
                <a:cubicBezTo>
                  <a:pt x="161925" y="0"/>
                  <a:pt x="0" y="161925"/>
                  <a:pt x="0" y="361950"/>
                </a:cubicBezTo>
                <a:cubicBezTo>
                  <a:pt x="0" y="561975"/>
                  <a:pt x="161925" y="723900"/>
                  <a:pt x="361950" y="723900"/>
                </a:cubicBezTo>
                <a:cubicBezTo>
                  <a:pt x="561975" y="723900"/>
                  <a:pt x="723900" y="561975"/>
                  <a:pt x="723900" y="361950"/>
                </a:cubicBezTo>
                <a:cubicBezTo>
                  <a:pt x="723900" y="161925"/>
                  <a:pt x="561975" y="0"/>
                  <a:pt x="361950" y="0"/>
                </a:cubicBezTo>
                <a:close/>
                <a:moveTo>
                  <a:pt x="152400" y="304800"/>
                </a:moveTo>
                <a:cubicBezTo>
                  <a:pt x="152400" y="273368"/>
                  <a:pt x="178118" y="247650"/>
                  <a:pt x="209550" y="247650"/>
                </a:cubicBezTo>
                <a:cubicBezTo>
                  <a:pt x="240983" y="247650"/>
                  <a:pt x="266700" y="273368"/>
                  <a:pt x="266700" y="304800"/>
                </a:cubicBezTo>
                <a:cubicBezTo>
                  <a:pt x="266700" y="336233"/>
                  <a:pt x="240983" y="361950"/>
                  <a:pt x="209550" y="361950"/>
                </a:cubicBezTo>
                <a:cubicBezTo>
                  <a:pt x="178118" y="361950"/>
                  <a:pt x="152400" y="336233"/>
                  <a:pt x="152400" y="304800"/>
                </a:cubicBezTo>
                <a:close/>
                <a:moveTo>
                  <a:pt x="550545" y="516255"/>
                </a:moveTo>
                <a:cubicBezTo>
                  <a:pt x="506730" y="573405"/>
                  <a:pt x="439103" y="609600"/>
                  <a:pt x="361950" y="609600"/>
                </a:cubicBezTo>
                <a:cubicBezTo>
                  <a:pt x="284798" y="609600"/>
                  <a:pt x="217170" y="573405"/>
                  <a:pt x="173355" y="516255"/>
                </a:cubicBezTo>
                <a:cubicBezTo>
                  <a:pt x="171450" y="513398"/>
                  <a:pt x="169545" y="509588"/>
                  <a:pt x="169545" y="504825"/>
                </a:cubicBezTo>
                <a:cubicBezTo>
                  <a:pt x="169545" y="494348"/>
                  <a:pt x="178118" y="485775"/>
                  <a:pt x="188595" y="485775"/>
                </a:cubicBezTo>
                <a:cubicBezTo>
                  <a:pt x="195263" y="485775"/>
                  <a:pt x="200978" y="488633"/>
                  <a:pt x="203835" y="493395"/>
                </a:cubicBezTo>
                <a:cubicBezTo>
                  <a:pt x="240030" y="541020"/>
                  <a:pt x="297180" y="570548"/>
                  <a:pt x="361950" y="570548"/>
                </a:cubicBezTo>
                <a:cubicBezTo>
                  <a:pt x="426720" y="570548"/>
                  <a:pt x="482918" y="541020"/>
                  <a:pt x="520065" y="493395"/>
                </a:cubicBezTo>
                <a:cubicBezTo>
                  <a:pt x="523875" y="488633"/>
                  <a:pt x="529590" y="485775"/>
                  <a:pt x="535305" y="485775"/>
                </a:cubicBezTo>
                <a:cubicBezTo>
                  <a:pt x="545783" y="485775"/>
                  <a:pt x="554355" y="494348"/>
                  <a:pt x="554355" y="504825"/>
                </a:cubicBezTo>
                <a:cubicBezTo>
                  <a:pt x="554355" y="509588"/>
                  <a:pt x="552450" y="513398"/>
                  <a:pt x="550545" y="516255"/>
                </a:cubicBezTo>
                <a:close/>
                <a:moveTo>
                  <a:pt x="514350" y="361950"/>
                </a:moveTo>
                <a:cubicBezTo>
                  <a:pt x="482918" y="361950"/>
                  <a:pt x="457200" y="336233"/>
                  <a:pt x="457200" y="304800"/>
                </a:cubicBezTo>
                <a:cubicBezTo>
                  <a:pt x="457200" y="273368"/>
                  <a:pt x="482918" y="247650"/>
                  <a:pt x="514350" y="247650"/>
                </a:cubicBezTo>
                <a:cubicBezTo>
                  <a:pt x="545783" y="247650"/>
                  <a:pt x="571500" y="273368"/>
                  <a:pt x="571500" y="304800"/>
                </a:cubicBezTo>
                <a:cubicBezTo>
                  <a:pt x="571500" y="336233"/>
                  <a:pt x="545783" y="361950"/>
                  <a:pt x="514350" y="361950"/>
                </a:cubicBezTo>
                <a:close/>
              </a:path>
            </a:pathLst>
          </a:custGeom>
          <a:solidFill>
            <a:srgbClr val="FF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2E1D43F5-01D5-468E-A041-8E7F46149E4B}"/>
              </a:ext>
            </a:extLst>
          </p:cNvPr>
          <p:cNvSpPr/>
          <p:nvPr/>
        </p:nvSpPr>
        <p:spPr>
          <a:xfrm>
            <a:off x="2973404" y="5084660"/>
            <a:ext cx="566819" cy="566819"/>
          </a:xfrm>
          <a:custGeom>
            <a:avLst/>
            <a:gdLst>
              <a:gd name="connsiteX0" fmla="*/ 361950 w 723900"/>
              <a:gd name="connsiteY0" fmla="*/ 0 h 723900"/>
              <a:gd name="connsiteX1" fmla="*/ 0 w 723900"/>
              <a:gd name="connsiteY1" fmla="*/ 361950 h 723900"/>
              <a:gd name="connsiteX2" fmla="*/ 361950 w 723900"/>
              <a:gd name="connsiteY2" fmla="*/ 723900 h 723900"/>
              <a:gd name="connsiteX3" fmla="*/ 723900 w 723900"/>
              <a:gd name="connsiteY3" fmla="*/ 361950 h 723900"/>
              <a:gd name="connsiteX4" fmla="*/ 361950 w 723900"/>
              <a:gd name="connsiteY4" fmla="*/ 0 h 723900"/>
              <a:gd name="connsiteX5" fmla="*/ 152400 w 723900"/>
              <a:gd name="connsiteY5" fmla="*/ 304800 h 723900"/>
              <a:gd name="connsiteX6" fmla="*/ 209550 w 723900"/>
              <a:gd name="connsiteY6" fmla="*/ 247650 h 723900"/>
              <a:gd name="connsiteX7" fmla="*/ 266700 w 723900"/>
              <a:gd name="connsiteY7" fmla="*/ 304800 h 723900"/>
              <a:gd name="connsiteX8" fmla="*/ 209550 w 723900"/>
              <a:gd name="connsiteY8" fmla="*/ 361950 h 723900"/>
              <a:gd name="connsiteX9" fmla="*/ 152400 w 723900"/>
              <a:gd name="connsiteY9" fmla="*/ 304800 h 723900"/>
              <a:gd name="connsiteX10" fmla="*/ 550545 w 723900"/>
              <a:gd name="connsiteY10" fmla="*/ 516255 h 723900"/>
              <a:gd name="connsiteX11" fmla="*/ 361950 w 723900"/>
              <a:gd name="connsiteY11" fmla="*/ 609600 h 723900"/>
              <a:gd name="connsiteX12" fmla="*/ 173355 w 723900"/>
              <a:gd name="connsiteY12" fmla="*/ 516255 h 723900"/>
              <a:gd name="connsiteX13" fmla="*/ 169545 w 723900"/>
              <a:gd name="connsiteY13" fmla="*/ 504825 h 723900"/>
              <a:gd name="connsiteX14" fmla="*/ 188595 w 723900"/>
              <a:gd name="connsiteY14" fmla="*/ 485775 h 723900"/>
              <a:gd name="connsiteX15" fmla="*/ 203835 w 723900"/>
              <a:gd name="connsiteY15" fmla="*/ 493395 h 723900"/>
              <a:gd name="connsiteX16" fmla="*/ 361950 w 723900"/>
              <a:gd name="connsiteY16" fmla="*/ 570548 h 723900"/>
              <a:gd name="connsiteX17" fmla="*/ 520065 w 723900"/>
              <a:gd name="connsiteY17" fmla="*/ 493395 h 723900"/>
              <a:gd name="connsiteX18" fmla="*/ 535305 w 723900"/>
              <a:gd name="connsiteY18" fmla="*/ 485775 h 723900"/>
              <a:gd name="connsiteX19" fmla="*/ 554355 w 723900"/>
              <a:gd name="connsiteY19" fmla="*/ 504825 h 723900"/>
              <a:gd name="connsiteX20" fmla="*/ 550545 w 723900"/>
              <a:gd name="connsiteY20" fmla="*/ 516255 h 723900"/>
              <a:gd name="connsiteX21" fmla="*/ 514350 w 723900"/>
              <a:gd name="connsiteY21" fmla="*/ 361950 h 723900"/>
              <a:gd name="connsiteX22" fmla="*/ 457200 w 723900"/>
              <a:gd name="connsiteY22" fmla="*/ 304800 h 723900"/>
              <a:gd name="connsiteX23" fmla="*/ 514350 w 723900"/>
              <a:gd name="connsiteY23" fmla="*/ 247650 h 723900"/>
              <a:gd name="connsiteX24" fmla="*/ 571500 w 723900"/>
              <a:gd name="connsiteY24" fmla="*/ 304800 h 723900"/>
              <a:gd name="connsiteX25" fmla="*/ 514350 w 723900"/>
              <a:gd name="connsiteY25" fmla="*/ 36195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3900" h="723900">
                <a:moveTo>
                  <a:pt x="361950" y="0"/>
                </a:moveTo>
                <a:cubicBezTo>
                  <a:pt x="161925" y="0"/>
                  <a:pt x="0" y="161925"/>
                  <a:pt x="0" y="361950"/>
                </a:cubicBezTo>
                <a:cubicBezTo>
                  <a:pt x="0" y="561975"/>
                  <a:pt x="161925" y="723900"/>
                  <a:pt x="361950" y="723900"/>
                </a:cubicBezTo>
                <a:cubicBezTo>
                  <a:pt x="561975" y="723900"/>
                  <a:pt x="723900" y="561975"/>
                  <a:pt x="723900" y="361950"/>
                </a:cubicBezTo>
                <a:cubicBezTo>
                  <a:pt x="723900" y="161925"/>
                  <a:pt x="561975" y="0"/>
                  <a:pt x="361950" y="0"/>
                </a:cubicBezTo>
                <a:close/>
                <a:moveTo>
                  <a:pt x="152400" y="304800"/>
                </a:moveTo>
                <a:cubicBezTo>
                  <a:pt x="152400" y="273368"/>
                  <a:pt x="178118" y="247650"/>
                  <a:pt x="209550" y="247650"/>
                </a:cubicBezTo>
                <a:cubicBezTo>
                  <a:pt x="240983" y="247650"/>
                  <a:pt x="266700" y="273368"/>
                  <a:pt x="266700" y="304800"/>
                </a:cubicBezTo>
                <a:cubicBezTo>
                  <a:pt x="266700" y="336233"/>
                  <a:pt x="240983" y="361950"/>
                  <a:pt x="209550" y="361950"/>
                </a:cubicBezTo>
                <a:cubicBezTo>
                  <a:pt x="178118" y="361950"/>
                  <a:pt x="152400" y="336233"/>
                  <a:pt x="152400" y="304800"/>
                </a:cubicBezTo>
                <a:close/>
                <a:moveTo>
                  <a:pt x="550545" y="516255"/>
                </a:moveTo>
                <a:cubicBezTo>
                  <a:pt x="506730" y="573405"/>
                  <a:pt x="439103" y="609600"/>
                  <a:pt x="361950" y="609600"/>
                </a:cubicBezTo>
                <a:cubicBezTo>
                  <a:pt x="284798" y="609600"/>
                  <a:pt x="217170" y="573405"/>
                  <a:pt x="173355" y="516255"/>
                </a:cubicBezTo>
                <a:cubicBezTo>
                  <a:pt x="171450" y="513398"/>
                  <a:pt x="169545" y="509588"/>
                  <a:pt x="169545" y="504825"/>
                </a:cubicBezTo>
                <a:cubicBezTo>
                  <a:pt x="169545" y="494348"/>
                  <a:pt x="178118" y="485775"/>
                  <a:pt x="188595" y="485775"/>
                </a:cubicBezTo>
                <a:cubicBezTo>
                  <a:pt x="195263" y="485775"/>
                  <a:pt x="200978" y="488633"/>
                  <a:pt x="203835" y="493395"/>
                </a:cubicBezTo>
                <a:cubicBezTo>
                  <a:pt x="240030" y="541020"/>
                  <a:pt x="297180" y="570548"/>
                  <a:pt x="361950" y="570548"/>
                </a:cubicBezTo>
                <a:cubicBezTo>
                  <a:pt x="426720" y="570548"/>
                  <a:pt x="482918" y="541020"/>
                  <a:pt x="520065" y="493395"/>
                </a:cubicBezTo>
                <a:cubicBezTo>
                  <a:pt x="523875" y="488633"/>
                  <a:pt x="529590" y="485775"/>
                  <a:pt x="535305" y="485775"/>
                </a:cubicBezTo>
                <a:cubicBezTo>
                  <a:pt x="545783" y="485775"/>
                  <a:pt x="554355" y="494348"/>
                  <a:pt x="554355" y="504825"/>
                </a:cubicBezTo>
                <a:cubicBezTo>
                  <a:pt x="554355" y="509588"/>
                  <a:pt x="552450" y="513398"/>
                  <a:pt x="550545" y="516255"/>
                </a:cubicBezTo>
                <a:close/>
                <a:moveTo>
                  <a:pt x="514350" y="361950"/>
                </a:moveTo>
                <a:cubicBezTo>
                  <a:pt x="482918" y="361950"/>
                  <a:pt x="457200" y="336233"/>
                  <a:pt x="457200" y="304800"/>
                </a:cubicBezTo>
                <a:cubicBezTo>
                  <a:pt x="457200" y="273368"/>
                  <a:pt x="482918" y="247650"/>
                  <a:pt x="514350" y="247650"/>
                </a:cubicBezTo>
                <a:cubicBezTo>
                  <a:pt x="545783" y="247650"/>
                  <a:pt x="571500" y="273368"/>
                  <a:pt x="571500" y="304800"/>
                </a:cubicBezTo>
                <a:cubicBezTo>
                  <a:pt x="571500" y="336233"/>
                  <a:pt x="545783" y="361950"/>
                  <a:pt x="514350" y="361950"/>
                </a:cubicBezTo>
                <a:close/>
              </a:path>
            </a:pathLst>
          </a:custGeom>
          <a:solidFill>
            <a:srgbClr val="FF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28" name="Graphic 27" descr="Sad face with solid fill">
            <a:extLst>
              <a:ext uri="{FF2B5EF4-FFF2-40B4-BE49-F238E27FC236}">
                <a16:creationId xmlns:a16="http://schemas.microsoft.com/office/drawing/2014/main" id="{8AD95578-25D1-40F9-9B01-DC6BA39A8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79521" y="1278448"/>
            <a:ext cx="738269" cy="738269"/>
          </a:xfrm>
          <a:prstGeom prst="rect">
            <a:avLst/>
          </a:prstGeom>
        </p:spPr>
      </p:pic>
      <p:pic>
        <p:nvPicPr>
          <p:cNvPr id="29" name="Graphic 28" descr="Sad face with solid fill">
            <a:extLst>
              <a:ext uri="{FF2B5EF4-FFF2-40B4-BE49-F238E27FC236}">
                <a16:creationId xmlns:a16="http://schemas.microsoft.com/office/drawing/2014/main" id="{F50839DE-FF32-452A-A23E-C8D1F0D8E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3821" y="2525971"/>
            <a:ext cx="738269" cy="73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65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BCEB0F43-C12A-43C1-B9A5-BB3C215AAD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" y="-26511"/>
            <a:ext cx="12188101" cy="69110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4A9F4D-7D5F-431D-81FF-7260970513C6}"/>
              </a:ext>
            </a:extLst>
          </p:cNvPr>
          <p:cNvSpPr txBox="1"/>
          <p:nvPr/>
        </p:nvSpPr>
        <p:spPr>
          <a:xfrm>
            <a:off x="3352443" y="1206521"/>
            <a:ext cx="4619982" cy="646331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3600">
                <a:latin typeface="+mj-lt"/>
                <a:ea typeface="+mj-ea"/>
                <a:cs typeface="+mj-cs"/>
              </a:rPr>
              <a:t> Tiết kiệm tiền của là</a:t>
            </a:r>
            <a:r>
              <a:rPr lang="en-US" sz="3600">
                <a:latin typeface="+mj-lt"/>
                <a:ea typeface="+mj-ea"/>
                <a:cs typeface="+mj-cs"/>
              </a:rPr>
              <a:t>:</a:t>
            </a:r>
            <a:endParaRPr lang="vi-VN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F1FE48-C28A-4A1D-B506-6F097A34A93A}"/>
              </a:ext>
            </a:extLst>
          </p:cNvPr>
          <p:cNvSpPr txBox="1"/>
          <p:nvPr/>
        </p:nvSpPr>
        <p:spPr>
          <a:xfrm>
            <a:off x="361775" y="2071100"/>
            <a:ext cx="117878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3000">
                <a:latin typeface="Times New Roman" panose="02020603050405020304" pitchFamily="18" charset="0"/>
                <a:cs typeface="Times New Roman" panose="02020603050405020304" pitchFamily="18" charset="0"/>
              </a:rPr>
              <a:t>3. Tiết kiệm tiền của là sử dụng tiền của một cách hợp lí, có hiệu quả.</a:t>
            </a:r>
            <a:endParaRPr lang="vi-VN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04BB9D2-201B-48A0-9754-9708F349D4DF}"/>
              </a:ext>
            </a:extLst>
          </p:cNvPr>
          <p:cNvSpPr txBox="1">
            <a:spLocks/>
          </p:cNvSpPr>
          <p:nvPr/>
        </p:nvSpPr>
        <p:spPr>
          <a:xfrm>
            <a:off x="5054906" y="3916870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7CECE1-4722-46CE-B02D-36B54EF05A95}"/>
              </a:ext>
            </a:extLst>
          </p:cNvPr>
          <p:cNvSpPr txBox="1"/>
          <p:nvPr/>
        </p:nvSpPr>
        <p:spPr>
          <a:xfrm>
            <a:off x="557447" y="3370890"/>
            <a:ext cx="1019754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3000">
                <a:latin typeface="Times New Roman" panose="02020603050405020304" pitchFamily="18" charset="0"/>
                <a:cs typeface="Times New Roman" panose="02020603050405020304" pitchFamily="18" charset="0"/>
              </a:rPr>
              <a:t>4. Tiết kiệm tiền của vừa ích nước, vừa lợi nhà.</a:t>
            </a:r>
            <a:endParaRPr lang="vi-VN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D212072C-18AC-4A9D-AE82-3631CAFC5990}"/>
              </a:ext>
            </a:extLst>
          </p:cNvPr>
          <p:cNvSpPr txBox="1">
            <a:spLocks/>
          </p:cNvSpPr>
          <p:nvPr/>
        </p:nvSpPr>
        <p:spPr>
          <a:xfrm>
            <a:off x="708991" y="2610753"/>
            <a:ext cx="2294244" cy="768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 thành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480288E-A9BF-4BBE-B749-16A9F9A9D1AC}"/>
              </a:ext>
            </a:extLst>
          </p:cNvPr>
          <p:cNvSpPr txBox="1">
            <a:spLocks/>
          </p:cNvSpPr>
          <p:nvPr/>
        </p:nvSpPr>
        <p:spPr>
          <a:xfrm>
            <a:off x="4925697" y="2664028"/>
            <a:ext cx="487924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không tán thành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D03DD1-CF58-4DBA-A215-EC1D90D5EFEA}"/>
              </a:ext>
            </a:extLst>
          </p:cNvPr>
          <p:cNvSpPr txBox="1">
            <a:spLocks/>
          </p:cNvSpPr>
          <p:nvPr/>
        </p:nvSpPr>
        <p:spPr>
          <a:xfrm>
            <a:off x="838200" y="3866554"/>
            <a:ext cx="2294244" cy="768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 thành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B62477D-9A9E-425B-B5C0-70D90A64DE91}"/>
              </a:ext>
            </a:extLst>
          </p:cNvPr>
          <p:cNvSpPr/>
          <p:nvPr/>
        </p:nvSpPr>
        <p:spPr>
          <a:xfrm>
            <a:off x="2673014" y="2714998"/>
            <a:ext cx="566819" cy="566819"/>
          </a:xfrm>
          <a:custGeom>
            <a:avLst/>
            <a:gdLst>
              <a:gd name="connsiteX0" fmla="*/ 361950 w 723900"/>
              <a:gd name="connsiteY0" fmla="*/ 0 h 723900"/>
              <a:gd name="connsiteX1" fmla="*/ 0 w 723900"/>
              <a:gd name="connsiteY1" fmla="*/ 361950 h 723900"/>
              <a:gd name="connsiteX2" fmla="*/ 361950 w 723900"/>
              <a:gd name="connsiteY2" fmla="*/ 723900 h 723900"/>
              <a:gd name="connsiteX3" fmla="*/ 723900 w 723900"/>
              <a:gd name="connsiteY3" fmla="*/ 361950 h 723900"/>
              <a:gd name="connsiteX4" fmla="*/ 361950 w 723900"/>
              <a:gd name="connsiteY4" fmla="*/ 0 h 723900"/>
              <a:gd name="connsiteX5" fmla="*/ 152400 w 723900"/>
              <a:gd name="connsiteY5" fmla="*/ 304800 h 723900"/>
              <a:gd name="connsiteX6" fmla="*/ 209550 w 723900"/>
              <a:gd name="connsiteY6" fmla="*/ 247650 h 723900"/>
              <a:gd name="connsiteX7" fmla="*/ 266700 w 723900"/>
              <a:gd name="connsiteY7" fmla="*/ 304800 h 723900"/>
              <a:gd name="connsiteX8" fmla="*/ 209550 w 723900"/>
              <a:gd name="connsiteY8" fmla="*/ 361950 h 723900"/>
              <a:gd name="connsiteX9" fmla="*/ 152400 w 723900"/>
              <a:gd name="connsiteY9" fmla="*/ 304800 h 723900"/>
              <a:gd name="connsiteX10" fmla="*/ 550545 w 723900"/>
              <a:gd name="connsiteY10" fmla="*/ 516255 h 723900"/>
              <a:gd name="connsiteX11" fmla="*/ 361950 w 723900"/>
              <a:gd name="connsiteY11" fmla="*/ 609600 h 723900"/>
              <a:gd name="connsiteX12" fmla="*/ 173355 w 723900"/>
              <a:gd name="connsiteY12" fmla="*/ 516255 h 723900"/>
              <a:gd name="connsiteX13" fmla="*/ 169545 w 723900"/>
              <a:gd name="connsiteY13" fmla="*/ 504825 h 723900"/>
              <a:gd name="connsiteX14" fmla="*/ 188595 w 723900"/>
              <a:gd name="connsiteY14" fmla="*/ 485775 h 723900"/>
              <a:gd name="connsiteX15" fmla="*/ 203835 w 723900"/>
              <a:gd name="connsiteY15" fmla="*/ 493395 h 723900"/>
              <a:gd name="connsiteX16" fmla="*/ 361950 w 723900"/>
              <a:gd name="connsiteY16" fmla="*/ 570548 h 723900"/>
              <a:gd name="connsiteX17" fmla="*/ 520065 w 723900"/>
              <a:gd name="connsiteY17" fmla="*/ 493395 h 723900"/>
              <a:gd name="connsiteX18" fmla="*/ 535305 w 723900"/>
              <a:gd name="connsiteY18" fmla="*/ 485775 h 723900"/>
              <a:gd name="connsiteX19" fmla="*/ 554355 w 723900"/>
              <a:gd name="connsiteY19" fmla="*/ 504825 h 723900"/>
              <a:gd name="connsiteX20" fmla="*/ 550545 w 723900"/>
              <a:gd name="connsiteY20" fmla="*/ 516255 h 723900"/>
              <a:gd name="connsiteX21" fmla="*/ 514350 w 723900"/>
              <a:gd name="connsiteY21" fmla="*/ 361950 h 723900"/>
              <a:gd name="connsiteX22" fmla="*/ 457200 w 723900"/>
              <a:gd name="connsiteY22" fmla="*/ 304800 h 723900"/>
              <a:gd name="connsiteX23" fmla="*/ 514350 w 723900"/>
              <a:gd name="connsiteY23" fmla="*/ 247650 h 723900"/>
              <a:gd name="connsiteX24" fmla="*/ 571500 w 723900"/>
              <a:gd name="connsiteY24" fmla="*/ 304800 h 723900"/>
              <a:gd name="connsiteX25" fmla="*/ 514350 w 723900"/>
              <a:gd name="connsiteY25" fmla="*/ 36195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3900" h="723900">
                <a:moveTo>
                  <a:pt x="361950" y="0"/>
                </a:moveTo>
                <a:cubicBezTo>
                  <a:pt x="161925" y="0"/>
                  <a:pt x="0" y="161925"/>
                  <a:pt x="0" y="361950"/>
                </a:cubicBezTo>
                <a:cubicBezTo>
                  <a:pt x="0" y="561975"/>
                  <a:pt x="161925" y="723900"/>
                  <a:pt x="361950" y="723900"/>
                </a:cubicBezTo>
                <a:cubicBezTo>
                  <a:pt x="561975" y="723900"/>
                  <a:pt x="723900" y="561975"/>
                  <a:pt x="723900" y="361950"/>
                </a:cubicBezTo>
                <a:cubicBezTo>
                  <a:pt x="723900" y="161925"/>
                  <a:pt x="561975" y="0"/>
                  <a:pt x="361950" y="0"/>
                </a:cubicBezTo>
                <a:close/>
                <a:moveTo>
                  <a:pt x="152400" y="304800"/>
                </a:moveTo>
                <a:cubicBezTo>
                  <a:pt x="152400" y="273368"/>
                  <a:pt x="178118" y="247650"/>
                  <a:pt x="209550" y="247650"/>
                </a:cubicBezTo>
                <a:cubicBezTo>
                  <a:pt x="240983" y="247650"/>
                  <a:pt x="266700" y="273368"/>
                  <a:pt x="266700" y="304800"/>
                </a:cubicBezTo>
                <a:cubicBezTo>
                  <a:pt x="266700" y="336233"/>
                  <a:pt x="240983" y="361950"/>
                  <a:pt x="209550" y="361950"/>
                </a:cubicBezTo>
                <a:cubicBezTo>
                  <a:pt x="178118" y="361950"/>
                  <a:pt x="152400" y="336233"/>
                  <a:pt x="152400" y="304800"/>
                </a:cubicBezTo>
                <a:close/>
                <a:moveTo>
                  <a:pt x="550545" y="516255"/>
                </a:moveTo>
                <a:cubicBezTo>
                  <a:pt x="506730" y="573405"/>
                  <a:pt x="439103" y="609600"/>
                  <a:pt x="361950" y="609600"/>
                </a:cubicBezTo>
                <a:cubicBezTo>
                  <a:pt x="284798" y="609600"/>
                  <a:pt x="217170" y="573405"/>
                  <a:pt x="173355" y="516255"/>
                </a:cubicBezTo>
                <a:cubicBezTo>
                  <a:pt x="171450" y="513398"/>
                  <a:pt x="169545" y="509588"/>
                  <a:pt x="169545" y="504825"/>
                </a:cubicBezTo>
                <a:cubicBezTo>
                  <a:pt x="169545" y="494348"/>
                  <a:pt x="178118" y="485775"/>
                  <a:pt x="188595" y="485775"/>
                </a:cubicBezTo>
                <a:cubicBezTo>
                  <a:pt x="195263" y="485775"/>
                  <a:pt x="200978" y="488633"/>
                  <a:pt x="203835" y="493395"/>
                </a:cubicBezTo>
                <a:cubicBezTo>
                  <a:pt x="240030" y="541020"/>
                  <a:pt x="297180" y="570548"/>
                  <a:pt x="361950" y="570548"/>
                </a:cubicBezTo>
                <a:cubicBezTo>
                  <a:pt x="426720" y="570548"/>
                  <a:pt x="482918" y="541020"/>
                  <a:pt x="520065" y="493395"/>
                </a:cubicBezTo>
                <a:cubicBezTo>
                  <a:pt x="523875" y="488633"/>
                  <a:pt x="529590" y="485775"/>
                  <a:pt x="535305" y="485775"/>
                </a:cubicBezTo>
                <a:cubicBezTo>
                  <a:pt x="545783" y="485775"/>
                  <a:pt x="554355" y="494348"/>
                  <a:pt x="554355" y="504825"/>
                </a:cubicBezTo>
                <a:cubicBezTo>
                  <a:pt x="554355" y="509588"/>
                  <a:pt x="552450" y="513398"/>
                  <a:pt x="550545" y="516255"/>
                </a:cubicBezTo>
                <a:close/>
                <a:moveTo>
                  <a:pt x="514350" y="361950"/>
                </a:moveTo>
                <a:cubicBezTo>
                  <a:pt x="482918" y="361950"/>
                  <a:pt x="457200" y="336233"/>
                  <a:pt x="457200" y="304800"/>
                </a:cubicBezTo>
                <a:cubicBezTo>
                  <a:pt x="457200" y="273368"/>
                  <a:pt x="482918" y="247650"/>
                  <a:pt x="514350" y="247650"/>
                </a:cubicBezTo>
                <a:cubicBezTo>
                  <a:pt x="545783" y="247650"/>
                  <a:pt x="571500" y="273368"/>
                  <a:pt x="571500" y="304800"/>
                </a:cubicBezTo>
                <a:cubicBezTo>
                  <a:pt x="571500" y="336233"/>
                  <a:pt x="545783" y="361950"/>
                  <a:pt x="514350" y="361950"/>
                </a:cubicBezTo>
                <a:close/>
              </a:path>
            </a:pathLst>
          </a:custGeom>
          <a:solidFill>
            <a:srgbClr val="FF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2E1D43F5-01D5-468E-A041-8E7F46149E4B}"/>
              </a:ext>
            </a:extLst>
          </p:cNvPr>
          <p:cNvSpPr/>
          <p:nvPr/>
        </p:nvSpPr>
        <p:spPr>
          <a:xfrm>
            <a:off x="2973404" y="3874985"/>
            <a:ext cx="566819" cy="566819"/>
          </a:xfrm>
          <a:custGeom>
            <a:avLst/>
            <a:gdLst>
              <a:gd name="connsiteX0" fmla="*/ 361950 w 723900"/>
              <a:gd name="connsiteY0" fmla="*/ 0 h 723900"/>
              <a:gd name="connsiteX1" fmla="*/ 0 w 723900"/>
              <a:gd name="connsiteY1" fmla="*/ 361950 h 723900"/>
              <a:gd name="connsiteX2" fmla="*/ 361950 w 723900"/>
              <a:gd name="connsiteY2" fmla="*/ 723900 h 723900"/>
              <a:gd name="connsiteX3" fmla="*/ 723900 w 723900"/>
              <a:gd name="connsiteY3" fmla="*/ 361950 h 723900"/>
              <a:gd name="connsiteX4" fmla="*/ 361950 w 723900"/>
              <a:gd name="connsiteY4" fmla="*/ 0 h 723900"/>
              <a:gd name="connsiteX5" fmla="*/ 152400 w 723900"/>
              <a:gd name="connsiteY5" fmla="*/ 304800 h 723900"/>
              <a:gd name="connsiteX6" fmla="*/ 209550 w 723900"/>
              <a:gd name="connsiteY6" fmla="*/ 247650 h 723900"/>
              <a:gd name="connsiteX7" fmla="*/ 266700 w 723900"/>
              <a:gd name="connsiteY7" fmla="*/ 304800 h 723900"/>
              <a:gd name="connsiteX8" fmla="*/ 209550 w 723900"/>
              <a:gd name="connsiteY8" fmla="*/ 361950 h 723900"/>
              <a:gd name="connsiteX9" fmla="*/ 152400 w 723900"/>
              <a:gd name="connsiteY9" fmla="*/ 304800 h 723900"/>
              <a:gd name="connsiteX10" fmla="*/ 550545 w 723900"/>
              <a:gd name="connsiteY10" fmla="*/ 516255 h 723900"/>
              <a:gd name="connsiteX11" fmla="*/ 361950 w 723900"/>
              <a:gd name="connsiteY11" fmla="*/ 609600 h 723900"/>
              <a:gd name="connsiteX12" fmla="*/ 173355 w 723900"/>
              <a:gd name="connsiteY12" fmla="*/ 516255 h 723900"/>
              <a:gd name="connsiteX13" fmla="*/ 169545 w 723900"/>
              <a:gd name="connsiteY13" fmla="*/ 504825 h 723900"/>
              <a:gd name="connsiteX14" fmla="*/ 188595 w 723900"/>
              <a:gd name="connsiteY14" fmla="*/ 485775 h 723900"/>
              <a:gd name="connsiteX15" fmla="*/ 203835 w 723900"/>
              <a:gd name="connsiteY15" fmla="*/ 493395 h 723900"/>
              <a:gd name="connsiteX16" fmla="*/ 361950 w 723900"/>
              <a:gd name="connsiteY16" fmla="*/ 570548 h 723900"/>
              <a:gd name="connsiteX17" fmla="*/ 520065 w 723900"/>
              <a:gd name="connsiteY17" fmla="*/ 493395 h 723900"/>
              <a:gd name="connsiteX18" fmla="*/ 535305 w 723900"/>
              <a:gd name="connsiteY18" fmla="*/ 485775 h 723900"/>
              <a:gd name="connsiteX19" fmla="*/ 554355 w 723900"/>
              <a:gd name="connsiteY19" fmla="*/ 504825 h 723900"/>
              <a:gd name="connsiteX20" fmla="*/ 550545 w 723900"/>
              <a:gd name="connsiteY20" fmla="*/ 516255 h 723900"/>
              <a:gd name="connsiteX21" fmla="*/ 514350 w 723900"/>
              <a:gd name="connsiteY21" fmla="*/ 361950 h 723900"/>
              <a:gd name="connsiteX22" fmla="*/ 457200 w 723900"/>
              <a:gd name="connsiteY22" fmla="*/ 304800 h 723900"/>
              <a:gd name="connsiteX23" fmla="*/ 514350 w 723900"/>
              <a:gd name="connsiteY23" fmla="*/ 247650 h 723900"/>
              <a:gd name="connsiteX24" fmla="*/ 571500 w 723900"/>
              <a:gd name="connsiteY24" fmla="*/ 304800 h 723900"/>
              <a:gd name="connsiteX25" fmla="*/ 514350 w 723900"/>
              <a:gd name="connsiteY25" fmla="*/ 36195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3900" h="723900">
                <a:moveTo>
                  <a:pt x="361950" y="0"/>
                </a:moveTo>
                <a:cubicBezTo>
                  <a:pt x="161925" y="0"/>
                  <a:pt x="0" y="161925"/>
                  <a:pt x="0" y="361950"/>
                </a:cubicBezTo>
                <a:cubicBezTo>
                  <a:pt x="0" y="561975"/>
                  <a:pt x="161925" y="723900"/>
                  <a:pt x="361950" y="723900"/>
                </a:cubicBezTo>
                <a:cubicBezTo>
                  <a:pt x="561975" y="723900"/>
                  <a:pt x="723900" y="561975"/>
                  <a:pt x="723900" y="361950"/>
                </a:cubicBezTo>
                <a:cubicBezTo>
                  <a:pt x="723900" y="161925"/>
                  <a:pt x="561975" y="0"/>
                  <a:pt x="361950" y="0"/>
                </a:cubicBezTo>
                <a:close/>
                <a:moveTo>
                  <a:pt x="152400" y="304800"/>
                </a:moveTo>
                <a:cubicBezTo>
                  <a:pt x="152400" y="273368"/>
                  <a:pt x="178118" y="247650"/>
                  <a:pt x="209550" y="247650"/>
                </a:cubicBezTo>
                <a:cubicBezTo>
                  <a:pt x="240983" y="247650"/>
                  <a:pt x="266700" y="273368"/>
                  <a:pt x="266700" y="304800"/>
                </a:cubicBezTo>
                <a:cubicBezTo>
                  <a:pt x="266700" y="336233"/>
                  <a:pt x="240983" y="361950"/>
                  <a:pt x="209550" y="361950"/>
                </a:cubicBezTo>
                <a:cubicBezTo>
                  <a:pt x="178118" y="361950"/>
                  <a:pt x="152400" y="336233"/>
                  <a:pt x="152400" y="304800"/>
                </a:cubicBezTo>
                <a:close/>
                <a:moveTo>
                  <a:pt x="550545" y="516255"/>
                </a:moveTo>
                <a:cubicBezTo>
                  <a:pt x="506730" y="573405"/>
                  <a:pt x="439103" y="609600"/>
                  <a:pt x="361950" y="609600"/>
                </a:cubicBezTo>
                <a:cubicBezTo>
                  <a:pt x="284798" y="609600"/>
                  <a:pt x="217170" y="573405"/>
                  <a:pt x="173355" y="516255"/>
                </a:cubicBezTo>
                <a:cubicBezTo>
                  <a:pt x="171450" y="513398"/>
                  <a:pt x="169545" y="509588"/>
                  <a:pt x="169545" y="504825"/>
                </a:cubicBezTo>
                <a:cubicBezTo>
                  <a:pt x="169545" y="494348"/>
                  <a:pt x="178118" y="485775"/>
                  <a:pt x="188595" y="485775"/>
                </a:cubicBezTo>
                <a:cubicBezTo>
                  <a:pt x="195263" y="485775"/>
                  <a:pt x="200978" y="488633"/>
                  <a:pt x="203835" y="493395"/>
                </a:cubicBezTo>
                <a:cubicBezTo>
                  <a:pt x="240030" y="541020"/>
                  <a:pt x="297180" y="570548"/>
                  <a:pt x="361950" y="570548"/>
                </a:cubicBezTo>
                <a:cubicBezTo>
                  <a:pt x="426720" y="570548"/>
                  <a:pt x="482918" y="541020"/>
                  <a:pt x="520065" y="493395"/>
                </a:cubicBezTo>
                <a:cubicBezTo>
                  <a:pt x="523875" y="488633"/>
                  <a:pt x="529590" y="485775"/>
                  <a:pt x="535305" y="485775"/>
                </a:cubicBezTo>
                <a:cubicBezTo>
                  <a:pt x="545783" y="485775"/>
                  <a:pt x="554355" y="494348"/>
                  <a:pt x="554355" y="504825"/>
                </a:cubicBezTo>
                <a:cubicBezTo>
                  <a:pt x="554355" y="509588"/>
                  <a:pt x="552450" y="513398"/>
                  <a:pt x="550545" y="516255"/>
                </a:cubicBezTo>
                <a:close/>
                <a:moveTo>
                  <a:pt x="514350" y="361950"/>
                </a:moveTo>
                <a:cubicBezTo>
                  <a:pt x="482918" y="361950"/>
                  <a:pt x="457200" y="336233"/>
                  <a:pt x="457200" y="304800"/>
                </a:cubicBezTo>
                <a:cubicBezTo>
                  <a:pt x="457200" y="273368"/>
                  <a:pt x="482918" y="247650"/>
                  <a:pt x="514350" y="247650"/>
                </a:cubicBezTo>
                <a:cubicBezTo>
                  <a:pt x="545783" y="247650"/>
                  <a:pt x="571500" y="273368"/>
                  <a:pt x="571500" y="304800"/>
                </a:cubicBezTo>
                <a:cubicBezTo>
                  <a:pt x="571500" y="336233"/>
                  <a:pt x="545783" y="361950"/>
                  <a:pt x="514350" y="361950"/>
                </a:cubicBezTo>
                <a:close/>
              </a:path>
            </a:pathLst>
          </a:custGeom>
          <a:solidFill>
            <a:srgbClr val="FF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091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ình nền powerpoint chuyên nghiệ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6557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3919" y="1902369"/>
            <a:ext cx="9419597" cy="70419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vi-VN" sz="3600" dirty="0">
                <a:latin typeface="+mj-lt"/>
              </a:rPr>
              <a:t>Thế nào là tiết kiệm tiền của?</a:t>
            </a:r>
            <a:endParaRPr lang="en-US" sz="36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3919" y="2625850"/>
            <a:ext cx="9419597" cy="180893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vi-VN" sz="3600" dirty="0">
                <a:latin typeface="+mj-lt"/>
              </a:rPr>
              <a:t>Sử dụng đúng mục đích, hợp lý, </a:t>
            </a:r>
            <a:r>
              <a:rPr lang="vi-VN" sz="3600">
                <a:latin typeface="+mj-lt"/>
              </a:rPr>
              <a:t>có </a:t>
            </a:r>
            <a:r>
              <a:rPr lang="en-US" sz="3600">
                <a:latin typeface="+mj-lt"/>
              </a:rPr>
              <a:t>hiệu quả</a:t>
            </a:r>
            <a:r>
              <a:rPr lang="vi-VN" sz="3600">
                <a:latin typeface="+mj-lt"/>
              </a:rPr>
              <a:t>,</a:t>
            </a:r>
            <a:r>
              <a:rPr lang="en-US" sz="3600">
                <a:latin typeface="+mj-lt"/>
              </a:rPr>
              <a:t> có kế hoạch,</a:t>
            </a:r>
            <a:r>
              <a:rPr lang="vi-VN" sz="3600">
                <a:latin typeface="+mj-lt"/>
              </a:rPr>
              <a:t> </a:t>
            </a:r>
            <a:r>
              <a:rPr lang="vi-VN" sz="3600" dirty="0">
                <a:latin typeface="+mj-lt"/>
              </a:rPr>
              <a:t>không sử dụng thừa thãi.</a:t>
            </a:r>
          </a:p>
          <a:p>
            <a:r>
              <a:rPr lang="vi-VN" sz="3600" dirty="0">
                <a:latin typeface="+mj-lt"/>
              </a:rPr>
              <a:t>Không phải là bủn xỉn, dè sẻn.</a:t>
            </a:r>
            <a:endParaRPr lang="en-US" sz="3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F46FAD-112C-4B13-8A6C-5BF88EB901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EF7CA0B-311C-4EFB-94E1-4AEBA2AE5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6250"/>
            <a:ext cx="10515600" cy="57007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     </a:t>
            </a:r>
            <a:r>
              <a:rPr 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KIỆM TIỀN CỦA (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98170495-38C7-4851-B95A-1400B3A6F3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64" b="94946" l="6647" r="96528">
                        <a14:foregroundMark x1="24039" y1="44739" x2="70833" y2="45993"/>
                        <a14:foregroundMark x1="8829" y1="44332" x2="10856" y2="44386"/>
                        <a14:foregroundMark x1="70833" y1="45993" x2="81250" y2="45343"/>
                        <a14:foregroundMark x1="81250" y1="45343" x2="91667" y2="46643"/>
                        <a14:foregroundMark x1="91667" y1="46643" x2="91071" y2="55884"/>
                        <a14:foregroundMark x1="91071" y1="55884" x2="92163" y2="46643"/>
                        <a14:foregroundMark x1="92163" y1="46643" x2="93254" y2="84765"/>
                        <a14:foregroundMark x1="93254" y1="84765" x2="85615" y2="90614"/>
                        <a14:foregroundMark x1="85615" y1="90614" x2="9821" y2="90325"/>
                        <a14:foregroundMark x1="9821" y1="90325" x2="6151" y2="81877"/>
                        <a14:foregroundMark x1="6151" y1="81877" x2="7242" y2="72996"/>
                        <a14:foregroundMark x1="7242" y1="72996" x2="5853" y2="55090"/>
                        <a14:foregroundMark x1="5853" y1="55090" x2="6845" y2="45776"/>
                        <a14:foregroundMark x1="6845" y1="45776" x2="11508" y2="44910"/>
                        <a14:foregroundMark x1="87401" y1="45993" x2="93651" y2="53791"/>
                        <a14:foregroundMark x1="93651" y1="53791" x2="92460" y2="70397"/>
                        <a14:foregroundMark x1="78274" y1="62888" x2="78274" y2="62888"/>
                        <a14:foregroundMark x1="7341" y1="83899" x2="8730" y2="92996"/>
                        <a14:foregroundMark x1="8730" y1="92996" x2="17956" y2="90325"/>
                        <a14:foregroundMark x1="17956" y1="90325" x2="28075" y2="90036"/>
                        <a14:foregroundMark x1="28075" y1="90036" x2="18254" y2="92202"/>
                        <a14:foregroundMark x1="18254" y1="92202" x2="28373" y2="90614"/>
                        <a14:foregroundMark x1="28373" y1="90614" x2="38889" y2="91913"/>
                        <a14:foregroundMark x1="38889" y1="91913" x2="58532" y2="90614"/>
                        <a14:foregroundMark x1="58532" y1="90614" x2="88009" y2="91098"/>
                        <a14:foregroundMark x1="90386" y1="88973" x2="93651" y2="82599"/>
                        <a14:foregroundMark x1="93651" y1="82599" x2="94147" y2="53502"/>
                        <a14:foregroundMark x1="94147" y1="53502" x2="90774" y2="45126"/>
                        <a14:foregroundMark x1="90774" y1="45126" x2="70040" y2="46498"/>
                        <a14:foregroundMark x1="63790" y1="57762" x2="63790" y2="57762"/>
                        <a14:foregroundMark x1="76786" y1="69097" x2="65774" y2="69819"/>
                        <a14:foregroundMark x1="65774" y1="69819" x2="76290" y2="70181"/>
                        <a14:foregroundMark x1="76290" y1="70181" x2="65972" y2="70108"/>
                        <a14:foregroundMark x1="65972" y1="70108" x2="75694" y2="67076"/>
                        <a14:foregroundMark x1="75694" y1="67076" x2="85913" y2="68953"/>
                        <a14:foregroundMark x1="85913" y1="68953" x2="85317" y2="84332"/>
                        <a14:foregroundMark x1="85317" y1="84332" x2="88492" y2="74946"/>
                        <a14:foregroundMark x1="88492" y1="74946" x2="87897" y2="84116"/>
                        <a14:foregroundMark x1="87897" y1="84116" x2="83829" y2="75235"/>
                        <a14:foregroundMark x1="83829" y1="75235" x2="81448" y2="85126"/>
                        <a14:foregroundMark x1="81448" y1="85126" x2="81250" y2="74296"/>
                        <a14:foregroundMark x1="81250" y1="74296" x2="81647" y2="85343"/>
                        <a14:foregroundMark x1="81647" y1="85343" x2="82440" y2="75884"/>
                        <a14:foregroundMark x1="82440" y1="75884" x2="76290" y2="84043"/>
                        <a14:foregroundMark x1="76290" y1="84043" x2="66865" y2="82238"/>
                        <a14:foregroundMark x1="66865" y1="82238" x2="71726" y2="71047"/>
                        <a14:foregroundMark x1="71726" y1="71047" x2="69544" y2="87798"/>
                        <a14:foregroundMark x1="69544" y1="87798" x2="67956" y2="72058"/>
                        <a14:foregroundMark x1="67956" y1="72058" x2="61806" y2="87870"/>
                        <a14:foregroundMark x1="61806" y1="87870" x2="62599" y2="69314"/>
                        <a14:foregroundMark x1="62599" y1="69314" x2="58036" y2="81372"/>
                        <a14:foregroundMark x1="58036" y1="81372" x2="41369" y2="81227"/>
                        <a14:foregroundMark x1="41369" y1="81227" x2="33333" y2="86137"/>
                        <a14:foregroundMark x1="33333" y1="86137" x2="57937" y2="65343"/>
                        <a14:foregroundMark x1="57937" y1="65343" x2="71726" y2="60289"/>
                        <a14:foregroundMark x1="71726" y1="60289" x2="56151" y2="69819"/>
                        <a14:foregroundMark x1="56151" y1="69819" x2="30258" y2="74224"/>
                        <a14:foregroundMark x1="30258" y1="74224" x2="37401" y2="68303"/>
                        <a14:foregroundMark x1="37401" y1="68303" x2="58829" y2="65848"/>
                        <a14:foregroundMark x1="58829" y1="65848" x2="66667" y2="71913"/>
                        <a14:foregroundMark x1="66667" y1="71913" x2="78373" y2="66209"/>
                        <a14:foregroundMark x1="78373" y1="66209" x2="76190" y2="67509"/>
                        <a14:foregroundMark x1="23909" y1="74440" x2="17361" y2="81733"/>
                        <a14:foregroundMark x1="17361" y1="81733" x2="30556" y2="63394"/>
                        <a14:foregroundMark x1="30556" y1="63394" x2="30556" y2="82022"/>
                        <a14:foregroundMark x1="30556" y1="82022" x2="21627" y2="77112"/>
                        <a14:foregroundMark x1="21627" y1="77112" x2="13690" y2="64765"/>
                        <a14:foregroundMark x1="13690" y1="64765" x2="11806" y2="85054"/>
                        <a14:foregroundMark x1="11806" y1="85054" x2="9921" y2="76101"/>
                        <a14:foregroundMark x1="9921" y1="76101" x2="8929" y2="84765"/>
                        <a14:foregroundMark x1="8929" y1="84765" x2="57837" y2="82455"/>
                        <a14:foregroundMark x1="57837" y1="82455" x2="42857" y2="90253"/>
                        <a14:foregroundMark x1="42857" y1="90253" x2="31845" y2="88375"/>
                        <a14:foregroundMark x1="31845" y1="88375" x2="44147" y2="83899"/>
                        <a14:foregroundMark x1="44147" y1="83899" x2="34821" y2="86282"/>
                        <a14:foregroundMark x1="53379" y1="83032" x2="92956" y2="76101"/>
                        <a14:foregroundMark x1="34821" y1="86282" x2="53379" y2="83032"/>
                        <a14:foregroundMark x1="92956" y1="76101" x2="75000" y2="85126"/>
                        <a14:foregroundMark x1="75000" y1="85126" x2="85913" y2="84982"/>
                        <a14:foregroundMark x1="85913" y1="84982" x2="70437" y2="88664"/>
                        <a14:foregroundMark x1="70437" y1="88664" x2="80952" y2="90036"/>
                        <a14:foregroundMark x1="80952" y1="90036" x2="70933" y2="88953"/>
                        <a14:foregroundMark x1="70933" y1="88953" x2="81349" y2="79783"/>
                        <a14:foregroundMark x1="81349" y1="79783" x2="77083" y2="66715"/>
                        <a14:foregroundMark x1="77083" y1="66715" x2="78770" y2="75451"/>
                        <a14:foregroundMark x1="78770" y1="75451" x2="68254" y2="75451"/>
                        <a14:foregroundMark x1="53796" y1="83032" x2="49802" y2="85126"/>
                        <a14:foregroundMark x1="68254" y1="75451" x2="53796" y2="83032"/>
                        <a14:foregroundMark x1="49802" y1="85126" x2="7143" y2="74946"/>
                        <a14:foregroundMark x1="7143" y1="74946" x2="16369" y2="68736"/>
                        <a14:foregroundMark x1="16369" y1="68736" x2="12004" y2="78267"/>
                        <a14:foregroundMark x1="12004" y1="78267" x2="15377" y2="64765"/>
                        <a14:foregroundMark x1="15377" y1="64765" x2="12698" y2="73141"/>
                        <a14:foregroundMark x1="12698" y1="73141" x2="26984" y2="62527"/>
                        <a14:foregroundMark x1="26984" y1="62527" x2="14583" y2="86570"/>
                        <a14:foregroundMark x1="14583" y1="86570" x2="27282" y2="71697"/>
                        <a14:foregroundMark x1="27282" y1="71697" x2="21825" y2="81083"/>
                        <a14:foregroundMark x1="21825" y1="81083" x2="12302" y2="86354"/>
                        <a14:foregroundMark x1="12302" y1="86354" x2="20536" y2="66859"/>
                        <a14:foregroundMark x1="20536" y1="66859" x2="20040" y2="77690"/>
                        <a14:foregroundMark x1="77976" y1="72347" x2="83036" y2="71480"/>
                        <a14:foregroundMark x1="92758" y1="82816" x2="88889" y2="90614"/>
                        <a14:foregroundMark x1="92460" y1="84982" x2="86508" y2="90830"/>
                        <a14:foregroundMark x1="92460" y1="83321" x2="93056" y2="85776"/>
                        <a14:foregroundMark x1="7937" y1="83610" x2="14683" y2="89964"/>
                        <a14:foregroundMark x1="14683" y1="89964" x2="9425" y2="89819"/>
                        <a14:foregroundMark x1="27778" y1="78773" x2="27778" y2="78773"/>
                        <a14:foregroundMark x1="7837" y1="78700" x2="6845" y2="98195"/>
                        <a14:foregroundMark x1="6845" y1="98195" x2="5754" y2="80939"/>
                        <a14:foregroundMark x1="5754" y1="80939" x2="7837" y2="92563"/>
                        <a14:foregroundMark x1="7837" y1="92563" x2="7341" y2="86931"/>
                        <a14:foregroundMark x1="7341" y1="86931" x2="7738" y2="86498"/>
                        <a14:foregroundMark x1="91071" y1="43755" x2="93651" y2="49531"/>
                        <a14:foregroundMark x1="93651" y1="49531" x2="90179" y2="44982"/>
                        <a14:foregroundMark x1="90179" y1="44982" x2="94345" y2="50830"/>
                        <a14:foregroundMark x1="94345" y1="50830" x2="95635" y2="57329"/>
                        <a14:foregroundMark x1="95635" y1="57329" x2="93156" y2="88730"/>
                        <a14:foregroundMark x1="89213" y1="90137" x2="75694" y2="90830"/>
                        <a14:foregroundMark x1="92163" y1="84621" x2="88988" y2="89458"/>
                        <a14:foregroundMark x1="88988" y1="89458" x2="83532" y2="90325"/>
                        <a14:foregroundMark x1="92659" y1="86643" x2="87897" y2="90325"/>
                        <a14:foregroundMark x1="87897" y1="90325" x2="92460" y2="90469"/>
                        <a14:foregroundMark x1="93056" y1="87726" x2="91964" y2="89242"/>
                        <a14:foregroundMark x1="93353" y1="88592" x2="91964" y2="89242"/>
                        <a14:foregroundMark x1="92857" y1="87726" x2="92262" y2="88953"/>
                        <a14:foregroundMark x1="91468" y1="86643" x2="92460" y2="88375"/>
                        <a14:foregroundMark x1="92857" y1="86137" x2="93056" y2="88953"/>
                        <a14:foregroundMark x1="91270" y1="86859" x2="96528" y2="90108"/>
                        <a14:foregroundMark x1="96528" y1="90108" x2="95833" y2="91191"/>
                        <a14:foregroundMark x1="58532" y1="74585" x2="58532" y2="74585"/>
                        <a14:backgroundMark x1="90377" y1="93069" x2="91270" y2="92924"/>
                        <a14:backgroundMark x1="89385" y1="92419" x2="89683" y2="92563"/>
                        <a14:backgroundMark x1="88492" y1="92202" x2="88492" y2="91841"/>
                        <a14:backgroundMark x1="52480" y1="83032" x2="52480" y2="83032"/>
                        <a14:backgroundMark x1="89980" y1="91448" x2="88492" y2="92924"/>
                        <a14:backgroundMark x1="88492" y1="92924" x2="95040" y2="93069"/>
                        <a14:backgroundMark x1="95040" y1="93069" x2="89484" y2="91697"/>
                        <a14:backgroundMark x1="89484" y1="91697" x2="93849" y2="96245"/>
                        <a14:backgroundMark x1="93849" y1="96245" x2="92460" y2="90181"/>
                        <a14:backgroundMark x1="90334" y1="91459" x2="87897" y2="92924"/>
                        <a14:backgroundMark x1="11409" y1="43755" x2="24901" y2="43755"/>
                        <a14:backgroundMark x1="24901" y1="43755" x2="31647" y2="43610"/>
                        <a14:backgroundMark x1="31647" y1="43610" x2="17758" y2="43610"/>
                        <a14:backgroundMark x1="17758" y1="43610" x2="24405" y2="43249"/>
                        <a14:backgroundMark x1="24405" y1="43249" x2="16567" y2="43755"/>
                        <a14:backgroundMark x1="16567" y1="43755" x2="42163" y2="39422"/>
                        <a14:backgroundMark x1="42163" y1="39422" x2="31250" y2="41155"/>
                        <a14:backgroundMark x1="31250" y1="41155" x2="40278" y2="41877"/>
                        <a14:backgroundMark x1="40278" y1="41877" x2="25000" y2="42022"/>
                        <a14:backgroundMark x1="25000" y1="42022" x2="36111" y2="41444"/>
                        <a14:backgroundMark x1="36111" y1="41444" x2="29960" y2="41155"/>
                        <a14:backgroundMark x1="29960" y1="41155" x2="50794" y2="42527"/>
                        <a14:backgroundMark x1="50794" y1="42527" x2="60615" y2="42166"/>
                        <a14:backgroundMark x1="60615" y1="42166" x2="52679" y2="41949"/>
                        <a14:backgroundMark x1="52679" y1="41949" x2="74008" y2="40722"/>
                        <a14:backgroundMark x1="74008" y1="40722" x2="88492" y2="41155"/>
                        <a14:backgroundMark x1="88492" y1="41155" x2="58135" y2="40144"/>
                        <a14:backgroundMark x1="58135" y1="40144" x2="65278" y2="40794"/>
                        <a14:backgroundMark x1="65278" y1="40794" x2="19940" y2="42383"/>
                        <a14:backgroundMark x1="19940" y1="42383" x2="27778" y2="42022"/>
                        <a14:backgroundMark x1="27778" y1="42022" x2="34722" y2="42599"/>
                        <a14:backgroundMark x1="34722" y1="42599" x2="69940" y2="41227"/>
                        <a14:backgroundMark x1="69940" y1="41227" x2="44544" y2="40939"/>
                        <a14:backgroundMark x1="44544" y1="40939" x2="82639" y2="38773"/>
                        <a14:backgroundMark x1="82639" y1="38773" x2="88492" y2="41011"/>
                        <a14:backgroundMark x1="88492" y1="41011" x2="70238" y2="39783"/>
                      </a14:backgroundRemoval>
                    </a14:imgEffect>
                  </a14:imgLayer>
                </a14:imgProps>
              </a:ext>
            </a:extLst>
          </a:blip>
          <a:srcRect l="7760" t="46374" r="8314" b="10277"/>
          <a:stretch/>
        </p:blipFill>
        <p:spPr>
          <a:xfrm>
            <a:off x="838200" y="1861897"/>
            <a:ext cx="10106025" cy="451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435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060F1A-67F0-4805-AAE0-3413F2FAB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995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2365" y="527658"/>
            <a:ext cx="11470070" cy="1143000"/>
          </a:xfrm>
          <a:gradFill>
            <a:gsLst>
              <a:gs pos="0">
                <a:schemeClr val="accent4">
                  <a:lumMod val="110000"/>
                  <a:satMod val="105000"/>
                  <a:tint val="67000"/>
                  <a:alpha val="0"/>
                </a:schemeClr>
              </a:gs>
              <a:gs pos="33000">
                <a:schemeClr val="accent4">
                  <a:lumMod val="105000"/>
                  <a:satMod val="103000"/>
                  <a:tint val="73000"/>
                </a:schemeClr>
              </a:gs>
              <a:gs pos="56000">
                <a:schemeClr val="accent4">
                  <a:lumMod val="105000"/>
                  <a:satMod val="109000"/>
                  <a:tint val="81000"/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kiệm tiền của mang lại những lợi ích gì?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Gửi-tiết-kiệm-ngân-hàng-nên-có-7-lưu-ý_Feature-Image.jpg">
            <a:extLst>
              <a:ext uri="{FF2B5EF4-FFF2-40B4-BE49-F238E27FC236}">
                <a16:creationId xmlns:a16="http://schemas.microsoft.com/office/drawing/2014/main" id="{C17A034F-0293-4728-A834-D0739ACD2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0026" y="3961426"/>
            <a:ext cx="4286248" cy="28574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 descr="4-1495513744913.png">
            <a:extLst>
              <a:ext uri="{FF2B5EF4-FFF2-40B4-BE49-F238E27FC236}">
                <a16:creationId xmlns:a16="http://schemas.microsoft.com/office/drawing/2014/main" id="{3019496E-CEEF-4CB5-B7F4-DC1CC872F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0106" y="4297872"/>
            <a:ext cx="4144194" cy="25210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DF360A8C-4094-4F71-B575-016822D0D259}"/>
              </a:ext>
            </a:extLst>
          </p:cNvPr>
          <p:cNvSpPr txBox="1">
            <a:spLocks/>
          </p:cNvSpPr>
          <p:nvPr/>
        </p:nvSpPr>
        <p:spPr>
          <a:xfrm>
            <a:off x="132365" y="2141165"/>
            <a:ext cx="11470070" cy="2084015"/>
          </a:xfrm>
          <a:prstGeom prst="rect">
            <a:avLst/>
          </a:prstGeom>
          <a:gradFill rotWithShape="1">
            <a:gsLst>
              <a:gs pos="0">
                <a:schemeClr val="accent4">
                  <a:lumMod val="110000"/>
                  <a:satMod val="105000"/>
                  <a:tint val="67000"/>
                  <a:alpha val="0"/>
                </a:schemeClr>
              </a:gs>
              <a:gs pos="33000">
                <a:schemeClr val="accent4">
                  <a:lumMod val="105000"/>
                  <a:satMod val="103000"/>
                  <a:tint val="73000"/>
                </a:schemeClr>
              </a:gs>
              <a:gs pos="56000">
                <a:schemeClr val="accent4">
                  <a:lumMod val="105000"/>
                  <a:satMod val="109000"/>
                  <a:tint val="81000"/>
                  <a:alpha val="0"/>
                </a:schemeClr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>
                <a:latin typeface="+mj-lt"/>
              </a:rPr>
              <a:t>T</a:t>
            </a:r>
            <a:r>
              <a:rPr lang="vi-VN">
                <a:latin typeface="+mj-lt"/>
              </a:rPr>
              <a:t>iết kiệm tiền của còn góp phần bảo vệ môi trường và tài nguyên thiên nhiên. Góp phần làm cho dân giàu nước mạnh.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6170260-705E-42D8-BC3D-1CC3D996B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28"/>
            <a:ext cx="10515600" cy="681037"/>
          </a:xfrm>
        </p:spPr>
        <p:txBody>
          <a:bodyPr>
            <a:normAutofit/>
          </a:bodyPr>
          <a:lstStyle/>
          <a:p>
            <a:pPr algn="r"/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AD68A9-3A32-4DC7-A974-1D49D6BFA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9572"/>
          </a:xfrm>
          <a:prstGeom prst="rect">
            <a:avLst/>
          </a:prstGeom>
        </p:spPr>
      </p:pic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4235DFD-B2C8-42B1-86AE-54DAEB28F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9465"/>
            <a:ext cx="10515600" cy="5477498"/>
          </a:xfrm>
        </p:spPr>
        <p:txBody>
          <a:bodyPr/>
          <a:lstStyle/>
          <a:p>
            <a:pPr marL="0" indent="0">
              <a:buNone/>
            </a:pPr>
            <a:r>
              <a:rPr lang="en-US" sz="24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r>
              <a:rPr lang="en-US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đức</a:t>
            </a:r>
            <a:r>
              <a:rPr lang="en-US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en-US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4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 KIỆM TIỀN CỦA (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1)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Theo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268518A9-116C-46B3-AA86-B9DBEAED8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383870"/>
              </p:ext>
            </p:extLst>
          </p:nvPr>
        </p:nvGraphicFramePr>
        <p:xfrm>
          <a:off x="1590261" y="2464904"/>
          <a:ext cx="9007785" cy="2552645"/>
        </p:xfrm>
        <a:graphic>
          <a:graphicData uri="http://schemas.openxmlformats.org/drawingml/2006/table">
            <a:tbl>
              <a:tblPr firstRow="1" firstCol="1" bandRow="1"/>
              <a:tblGrid>
                <a:gridCol w="4555744">
                  <a:extLst>
                    <a:ext uri="{9D8B030D-6E8A-4147-A177-3AD203B41FA5}">
                      <a16:colId xmlns:a16="http://schemas.microsoft.com/office/drawing/2014/main" val="1732515826"/>
                    </a:ext>
                  </a:extLst>
                </a:gridCol>
                <a:gridCol w="4452041">
                  <a:extLst>
                    <a:ext uri="{9D8B030D-6E8A-4147-A177-3AD203B41FA5}">
                      <a16:colId xmlns:a16="http://schemas.microsoft.com/office/drawing/2014/main" val="2280962530"/>
                    </a:ext>
                  </a:extLst>
                </a:gridCol>
              </a:tblGrid>
              <a:tr h="41081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nl-NL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Nên làm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nl-NL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 nên làm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1461407"/>
                  </a:ext>
                </a:extLst>
              </a:tr>
              <a:tr h="214182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-  ............................................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-  ............................................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-  ............................................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-  ...........................................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- ............................................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- ............................................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093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237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6170260-705E-42D8-BC3D-1CC3D996B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28"/>
            <a:ext cx="10515600" cy="681037"/>
          </a:xfrm>
        </p:spPr>
        <p:txBody>
          <a:bodyPr>
            <a:normAutofit/>
          </a:bodyPr>
          <a:lstStyle/>
          <a:p>
            <a:pPr algn="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22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B772FA-3B39-48F7-970F-2CC9B6B4C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428"/>
            <a:ext cx="12192001" cy="6821144"/>
          </a:xfrm>
          <a:prstGeom prst="rect">
            <a:avLst/>
          </a:prstGeom>
        </p:spPr>
      </p:pic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4235DFD-B2C8-42B1-86AE-54DAEB28F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9465"/>
            <a:ext cx="10515600" cy="5477498"/>
          </a:xfrm>
        </p:spPr>
        <p:txBody>
          <a:bodyPr/>
          <a:lstStyle/>
          <a:p>
            <a:pPr marL="0" indent="0">
              <a:buNone/>
            </a:pPr>
            <a:r>
              <a:rPr lang="en-US" sz="24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r>
              <a:rPr lang="en-US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đức</a:t>
            </a:r>
            <a:r>
              <a:rPr lang="en-US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en-US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4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 KIỆM TIỀN CỦA (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1)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Theo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268518A9-116C-46B3-AA86-B9DBEAED8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090655"/>
              </p:ext>
            </p:extLst>
          </p:nvPr>
        </p:nvGraphicFramePr>
        <p:xfrm>
          <a:off x="1590261" y="2451652"/>
          <a:ext cx="9007785" cy="3318073"/>
        </p:xfrm>
        <a:graphic>
          <a:graphicData uri="http://schemas.openxmlformats.org/drawingml/2006/table">
            <a:tbl>
              <a:tblPr firstRow="1" firstCol="1" bandRow="1"/>
              <a:tblGrid>
                <a:gridCol w="4555744">
                  <a:extLst>
                    <a:ext uri="{9D8B030D-6E8A-4147-A177-3AD203B41FA5}">
                      <a16:colId xmlns:a16="http://schemas.microsoft.com/office/drawing/2014/main" val="1732515826"/>
                    </a:ext>
                  </a:extLst>
                </a:gridCol>
                <a:gridCol w="4452041">
                  <a:extLst>
                    <a:ext uri="{9D8B030D-6E8A-4147-A177-3AD203B41FA5}">
                      <a16:colId xmlns:a16="http://schemas.microsoft.com/office/drawing/2014/main" val="2280962530"/>
                    </a:ext>
                  </a:extLst>
                </a:gridCol>
              </a:tblGrid>
              <a:tr h="40869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nl-NL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Nên làm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nl-NL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 nên làm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1461407"/>
                  </a:ext>
                </a:extLst>
              </a:tr>
              <a:tr h="2598119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nl-NL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nl-NL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 lãng </a:t>
                      </a:r>
                      <a:r>
                        <a:rPr lang="nl-NL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phí thức ăn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20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nl-NL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Tắt các đồ dùng thiết bị điện khi không sử dụng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20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Tái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cũ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đích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khác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20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gìn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cẩn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thận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thoải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mái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nl-NL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Thích dùng đồ mới, bỏ đồ cũ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20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nl-NL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Xé vở, gấp đồ chơi</a:t>
                      </a:r>
                    </a:p>
                    <a:p>
                      <a:pPr marL="0" indent="0">
                        <a:lnSpc>
                          <a:spcPct val="120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nl-NL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Xin tiền ăn vặt...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093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2675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DF506-2861-4859-B27D-7F7DE7923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804A206-B0C6-4D25-A366-38FF30B383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450" y="2720340"/>
            <a:ext cx="2540000" cy="141732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89A94C-DBAD-4319-9A82-A6198022D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211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23877B-A095-4629-BE6C-818BA669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8" y="1027906"/>
            <a:ext cx="2903305" cy="16200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6D307D-E55C-437A-B135-088DD88488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60"/>
          <a:stretch/>
        </p:blipFill>
        <p:spPr>
          <a:xfrm rot="10800000" flipV="1">
            <a:off x="569559" y="3625453"/>
            <a:ext cx="2874641" cy="1620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B25589C-E99A-4534-ABC0-71BAB5E474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577" y="3661482"/>
            <a:ext cx="2698753" cy="18891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D5E76EF-49FD-4960-A759-58FCE77B1C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693" y="404975"/>
            <a:ext cx="2102414" cy="263327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0257B6F-528A-496F-8C1E-0BA4B261E9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408" y="939243"/>
            <a:ext cx="2698753" cy="17973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9E68F59-5A5B-4EE0-88D2-3AA7D8E488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864" y="3843482"/>
            <a:ext cx="2822097" cy="186094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1898766-C35D-44C4-ADD9-A71590DBE0A8}"/>
              </a:ext>
            </a:extLst>
          </p:cNvPr>
          <p:cNvSpPr/>
          <p:nvPr/>
        </p:nvSpPr>
        <p:spPr>
          <a:xfrm>
            <a:off x="1762800" y="2831304"/>
            <a:ext cx="381000" cy="3984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580FB99-1825-4BFD-8C2D-780005CDD200}"/>
              </a:ext>
            </a:extLst>
          </p:cNvPr>
          <p:cNvSpPr/>
          <p:nvPr/>
        </p:nvSpPr>
        <p:spPr>
          <a:xfrm>
            <a:off x="5426750" y="2857643"/>
            <a:ext cx="381000" cy="3984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C8596CE-44C9-4724-845A-E0A9B79E6EF8}"/>
              </a:ext>
            </a:extLst>
          </p:cNvPr>
          <p:cNvSpPr/>
          <p:nvPr/>
        </p:nvSpPr>
        <p:spPr>
          <a:xfrm>
            <a:off x="1572300" y="5505198"/>
            <a:ext cx="381000" cy="3984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AE73E47-1881-47C9-A64F-BA1491ADCE86}"/>
              </a:ext>
            </a:extLst>
          </p:cNvPr>
          <p:cNvSpPr/>
          <p:nvPr/>
        </p:nvSpPr>
        <p:spPr>
          <a:xfrm>
            <a:off x="5451953" y="5865151"/>
            <a:ext cx="381000" cy="3984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32F4769-863E-461C-AFD5-319D5E4D84C7}"/>
              </a:ext>
            </a:extLst>
          </p:cNvPr>
          <p:cNvSpPr/>
          <p:nvPr/>
        </p:nvSpPr>
        <p:spPr>
          <a:xfrm>
            <a:off x="8288382" y="6055255"/>
            <a:ext cx="381000" cy="3984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73267E0-AE42-49CB-BA68-B60171413773}"/>
              </a:ext>
            </a:extLst>
          </p:cNvPr>
          <p:cNvSpPr/>
          <p:nvPr/>
        </p:nvSpPr>
        <p:spPr>
          <a:xfrm>
            <a:off x="9669111" y="3226989"/>
            <a:ext cx="381000" cy="3984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Graphic 29" descr="Close">
            <a:extLst>
              <a:ext uri="{FF2B5EF4-FFF2-40B4-BE49-F238E27FC236}">
                <a16:creationId xmlns:a16="http://schemas.microsoft.com/office/drawing/2014/main" id="{360F03A7-A790-4F8D-9880-8806FEA541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28844" y="2794828"/>
            <a:ext cx="448911" cy="448911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C7B99428-1B62-4474-88A1-3B713020F4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451953" y="2868649"/>
            <a:ext cx="423708" cy="423708"/>
          </a:xfrm>
          <a:prstGeom prst="rect">
            <a:avLst/>
          </a:prstGeom>
        </p:spPr>
      </p:pic>
      <p:pic>
        <p:nvPicPr>
          <p:cNvPr id="33" name="Graphic 32" descr="Close">
            <a:extLst>
              <a:ext uri="{FF2B5EF4-FFF2-40B4-BE49-F238E27FC236}">
                <a16:creationId xmlns:a16="http://schemas.microsoft.com/office/drawing/2014/main" id="{B378647F-9050-4EA8-9416-C30B11FAA0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35155" y="3212571"/>
            <a:ext cx="448911" cy="448911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1461BC62-ED66-47AE-93ED-5F58117D63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26750" y="5865151"/>
            <a:ext cx="448911" cy="448911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B050BCC0-C0C3-4ED3-B94C-E3A96EC502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57968" y="5493107"/>
            <a:ext cx="448911" cy="448911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9A71596A-99FD-458C-BC94-92ABF4E1F0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288382" y="6069167"/>
            <a:ext cx="423708" cy="42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6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omantic-floral-background-with-color-details_23-21476011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829" y="58210"/>
            <a:ext cx="10515600" cy="961316"/>
          </a:xfrm>
        </p:spPr>
        <p:txBody>
          <a:bodyPr/>
          <a:lstStyle/>
          <a:p>
            <a:r>
              <a:rPr lang="en-US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tập 3</a:t>
            </a:r>
            <a:endParaRPr 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166" y="872635"/>
            <a:ext cx="11834648" cy="2557189"/>
          </a:xfr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vi-VN" sz="4000" dirty="0">
                <a:latin typeface="+mj-lt"/>
              </a:rPr>
              <a:t>Tình huống: </a:t>
            </a:r>
            <a:r>
              <a:rPr lang="vi-VN" sz="4000" i="1" dirty="0">
                <a:solidFill>
                  <a:srgbClr val="FF0000"/>
                </a:solidFill>
                <a:latin typeface="+mj-lt"/>
              </a:rPr>
              <a:t>Hà đang dùng một hộp bút màu rất tốt, nay lại được bạn tặng thêm một hộp giống hệt hộp cũ nhân dịp sinh </a:t>
            </a:r>
            <a:r>
              <a:rPr lang="vi-VN" sz="4000" i="1">
                <a:solidFill>
                  <a:srgbClr val="FF0000"/>
                </a:solidFill>
                <a:latin typeface="+mj-lt"/>
              </a:rPr>
              <a:t>nhật.....</a:t>
            </a:r>
            <a:endParaRPr lang="en-US" sz="4000" i="1">
              <a:solidFill>
                <a:srgbClr val="FF0000"/>
              </a:solidFill>
              <a:latin typeface="+mj-lt"/>
            </a:endParaRPr>
          </a:p>
          <a:p>
            <a:pPr>
              <a:buNone/>
            </a:pP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Em hãy giúp bạn Hà chọn cách giải quyết phù hợp:</a:t>
            </a:r>
          </a:p>
          <a:p>
            <a:pPr>
              <a:buNone/>
            </a:pPr>
            <a:endParaRPr lang="vi-VN" sz="40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466876F-E19C-4EFE-A02B-D4D2DDB385D8}"/>
              </a:ext>
            </a:extLst>
          </p:cNvPr>
          <p:cNvSpPr txBox="1">
            <a:spLocks/>
          </p:cNvSpPr>
          <p:nvPr/>
        </p:nvSpPr>
        <p:spPr>
          <a:xfrm>
            <a:off x="168166" y="3552774"/>
            <a:ext cx="11834648" cy="696858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a) Bỏ ngay hộp màu cũ, dùng hộp mới.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vi-VN" sz="4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D0A1929-54B2-4D1F-AF1D-AA17F2015457}"/>
              </a:ext>
            </a:extLst>
          </p:cNvPr>
          <p:cNvSpPr txBox="1">
            <a:spLocks/>
          </p:cNvSpPr>
          <p:nvPr/>
        </p:nvSpPr>
        <p:spPr>
          <a:xfrm>
            <a:off x="168166" y="4393325"/>
            <a:ext cx="11834648" cy="696858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b) Dùng cả hai hộp một lúc.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vi-VN" sz="4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10894B7-E90E-4F70-B446-F07D0666D925}"/>
              </a:ext>
            </a:extLst>
          </p:cNvPr>
          <p:cNvSpPr txBox="1">
            <a:spLocks/>
          </p:cNvSpPr>
          <p:nvPr/>
        </p:nvSpPr>
        <p:spPr>
          <a:xfrm>
            <a:off x="178676" y="5934073"/>
            <a:ext cx="11834648" cy="696858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d) Cất hộp mới để dành, dùng nốt hộp màu cũ.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vi-VN" sz="4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1B59676-293F-45EC-B167-FCCE7092571E}"/>
              </a:ext>
            </a:extLst>
          </p:cNvPr>
          <p:cNvSpPr txBox="1">
            <a:spLocks/>
          </p:cNvSpPr>
          <p:nvPr/>
        </p:nvSpPr>
        <p:spPr>
          <a:xfrm>
            <a:off x="178676" y="5152524"/>
            <a:ext cx="11834648" cy="696858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c) Mang cho hộp cũ, dùng hộp mới.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5" grpId="0" animBg="1"/>
      <p:bldP spid="6" grpId="0" animBg="1"/>
      <p:bldP spid="7" grpId="0" animBg="1"/>
      <p:bldP spid="7" grpId="1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inh-nen-power-point-dep-20">
            <a:extLst>
              <a:ext uri="{FF2B5EF4-FFF2-40B4-BE49-F238E27FC236}">
                <a16:creationId xmlns:a16="http://schemas.microsoft.com/office/drawing/2014/main" id="{1B31FF85-593C-47D7-B355-6092A4253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8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24">
            <a:extLst>
              <a:ext uri="{FF2B5EF4-FFF2-40B4-BE49-F238E27FC236}">
                <a16:creationId xmlns:a16="http://schemas.microsoft.com/office/drawing/2014/main" id="{E2BF06E8-563D-4213-92BC-50B51100B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4" y="400049"/>
            <a:ext cx="11477625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3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kiệm tiền của là tiết kiệm những gì?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DB97AFC-5D48-45EF-BDD6-B8106E2FBE08}"/>
              </a:ext>
            </a:extLst>
          </p:cNvPr>
          <p:cNvSpPr txBox="1">
            <a:spLocks/>
          </p:cNvSpPr>
          <p:nvPr/>
        </p:nvSpPr>
        <p:spPr>
          <a:xfrm>
            <a:off x="1100108" y="1243050"/>
            <a:ext cx="9948891" cy="27574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>
                <a:latin typeface="+mj-lt"/>
              </a:rPr>
              <a:t>Điện, nước.</a:t>
            </a:r>
          </a:p>
          <a:p>
            <a:r>
              <a:rPr lang="vi-VN">
                <a:latin typeface="+mj-lt"/>
              </a:rPr>
              <a:t>Thức ăn.</a:t>
            </a:r>
          </a:p>
          <a:p>
            <a:r>
              <a:rPr lang="vi-VN">
                <a:latin typeface="+mj-lt"/>
              </a:rPr>
              <a:t>Giữ gìn quần áo, dụng cụ học tập cũng là một cách để tiết kiệm.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080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vi-VN" dirty="0">
                <a:latin typeface="+mj-lt"/>
              </a:rPr>
              <a:t>Những ai cần phải tiết kiệm</a:t>
            </a:r>
            <a:endParaRPr lang="en-US" dirty="0">
              <a:latin typeface="+mj-lt"/>
            </a:endParaRPr>
          </a:p>
        </p:txBody>
      </p:sp>
      <p:pic>
        <p:nvPicPr>
          <p:cNvPr id="4" name="Content Placeholder 3" descr="2515a5fb7e984b.im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9537" y="1772816"/>
            <a:ext cx="4658129" cy="3996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 descr="80eng-gia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4845" y="2780928"/>
            <a:ext cx="4357718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4C5AE-6234-47D1-B02B-67899945E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7C5C3E-E263-4279-82EF-DD4CBDC3AB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4" t="8392" r="8347" b="7263"/>
          <a:stretch/>
        </p:blipFill>
        <p:spPr>
          <a:xfrm>
            <a:off x="0" y="0"/>
            <a:ext cx="12192000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DC6B16-3BBE-4C32-9CAE-FCBF6B686D9B}"/>
              </a:ext>
            </a:extLst>
          </p:cNvPr>
          <p:cNvSpPr txBox="1"/>
          <p:nvPr/>
        </p:nvSpPr>
        <p:spPr>
          <a:xfrm>
            <a:off x="2770533" y="1027905"/>
            <a:ext cx="7228232" cy="2862322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6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vi-VN" sz="36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 nhớ:</a:t>
            </a:r>
            <a:endParaRPr lang="vi-VN" sz="36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“Tiền bạc của cải là mồ hôi, công sức của bao người lao động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vậy, chúng ta cần phải kiệm, không được sử dụng tiền của phung phí”</a:t>
            </a:r>
            <a:endParaRPr lang="vi-VN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55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772C8DB-338F-4576-B953-3CE3190F33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85FC14A-3D1C-49C4-8E2D-D6321ACF7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1037"/>
            <a:ext cx="10515600" cy="6057692"/>
          </a:xfrm>
        </p:spPr>
        <p:txBody>
          <a:bodyPr/>
          <a:lstStyle/>
          <a:p>
            <a:pPr marL="0" indent="0">
              <a:buNone/>
            </a:pPr>
            <a:r>
              <a:rPr lang="en-US" sz="2400" b="1" u="sng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r>
              <a:rPr lang="en-US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đức</a:t>
            </a:r>
            <a:r>
              <a:rPr lang="en-US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en-US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4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 KIỆM TIỀN CỦA (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1)</a:t>
            </a:r>
            <a:endParaRPr lang="en-US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Thông</a:t>
            </a:r>
            <a:r>
              <a:rPr lang="en-US" dirty="0">
                <a:solidFill>
                  <a:srgbClr val="FF0000"/>
                </a:solidFill>
              </a:rPr>
              <a:t> tin</a:t>
            </a:r>
            <a:endParaRPr lang="en-US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57F27C03-1A98-42B6-BC54-B153842190C0}"/>
              </a:ext>
            </a:extLst>
          </p:cNvPr>
          <p:cNvSpPr/>
          <p:nvPr/>
        </p:nvSpPr>
        <p:spPr>
          <a:xfrm>
            <a:off x="838199" y="1651819"/>
            <a:ext cx="5975556" cy="49477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4953C1B1-1B5D-4774-A705-7F99D2DF9010}"/>
              </a:ext>
            </a:extLst>
          </p:cNvPr>
          <p:cNvSpPr txBox="1"/>
          <p:nvPr/>
        </p:nvSpPr>
        <p:spPr>
          <a:xfrm flipH="1">
            <a:off x="838197" y="1893737"/>
            <a:ext cx="597555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* </a:t>
            </a:r>
            <a:r>
              <a:rPr lang="vi-VN" sz="2400" dirty="0"/>
              <a:t>Ở </a:t>
            </a:r>
            <a:r>
              <a:rPr lang="vi-VN" sz="2400" dirty="0" err="1"/>
              <a:t>Việt</a:t>
            </a:r>
            <a:r>
              <a:rPr lang="vi-VN" sz="2400" dirty="0"/>
              <a:t> Nam </a:t>
            </a:r>
            <a:r>
              <a:rPr lang="vi-VN" sz="2400" dirty="0" err="1"/>
              <a:t>hiện</a:t>
            </a:r>
            <a:r>
              <a:rPr lang="vi-VN" sz="2400" dirty="0"/>
              <a:t> nay, </a:t>
            </a:r>
            <a:r>
              <a:rPr lang="vi-VN" sz="2400" dirty="0" err="1"/>
              <a:t>nhiều</a:t>
            </a:r>
            <a:r>
              <a:rPr lang="vi-VN" sz="2400" dirty="0"/>
              <a:t> cơ quan </a:t>
            </a:r>
            <a:r>
              <a:rPr lang="vi-VN" sz="2400" dirty="0" err="1"/>
              <a:t>có</a:t>
            </a:r>
            <a:r>
              <a:rPr lang="vi-VN" sz="2400" dirty="0"/>
              <a:t> </a:t>
            </a:r>
            <a:r>
              <a:rPr lang="vi-VN" sz="2400" dirty="0" err="1"/>
              <a:t>biển</a:t>
            </a:r>
            <a:r>
              <a:rPr lang="vi-VN" sz="2400" dirty="0"/>
              <a:t> thông </a:t>
            </a:r>
            <a:r>
              <a:rPr lang="vi-VN" sz="2400" dirty="0" err="1"/>
              <a:t>báo</a:t>
            </a:r>
            <a:r>
              <a:rPr lang="vi-VN" sz="2400" dirty="0"/>
              <a:t>: Ra </a:t>
            </a:r>
            <a:r>
              <a:rPr lang="vi-VN" sz="2400" dirty="0" err="1"/>
              <a:t>khỏi</a:t>
            </a:r>
            <a:r>
              <a:rPr lang="vi-VN" sz="2400" dirty="0"/>
              <a:t> </a:t>
            </a:r>
            <a:r>
              <a:rPr lang="vi-VN" sz="2400" dirty="0" err="1"/>
              <a:t>phòng</a:t>
            </a:r>
            <a:r>
              <a:rPr lang="vi-VN" sz="2400" dirty="0"/>
              <a:t>, </a:t>
            </a:r>
            <a:r>
              <a:rPr lang="vi-VN" sz="2400" dirty="0" err="1"/>
              <a:t>nhớ</a:t>
            </a:r>
            <a:r>
              <a:rPr lang="vi-VN" sz="2400" dirty="0"/>
              <a:t> </a:t>
            </a:r>
            <a:r>
              <a:rPr lang="vi-VN" sz="2400" dirty="0" err="1"/>
              <a:t>tắt</a:t>
            </a:r>
            <a:r>
              <a:rPr lang="vi-VN" sz="2400" dirty="0"/>
              <a:t> </a:t>
            </a:r>
            <a:r>
              <a:rPr lang="vi-VN" sz="2400" dirty="0" err="1"/>
              <a:t>đèn</a:t>
            </a:r>
            <a:r>
              <a:rPr lang="vi-VN" sz="2400" dirty="0"/>
              <a:t>.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vi-VN" sz="2400" dirty="0"/>
          </a:p>
          <a:p>
            <a:r>
              <a:rPr lang="en-US" sz="2400" dirty="0"/>
              <a:t>* </a:t>
            </a:r>
            <a:r>
              <a:rPr lang="vi-VN" sz="2400" dirty="0" err="1"/>
              <a:t>Người</a:t>
            </a:r>
            <a:r>
              <a:rPr lang="vi-VN" sz="2400" dirty="0"/>
              <a:t> </a:t>
            </a:r>
            <a:r>
              <a:rPr lang="vi-VN" sz="2400" dirty="0" err="1"/>
              <a:t>Đức</a:t>
            </a:r>
            <a:r>
              <a:rPr lang="vi-VN" sz="2400" dirty="0"/>
              <a:t> </a:t>
            </a:r>
            <a:r>
              <a:rPr lang="vi-VN" sz="2400" dirty="0" err="1"/>
              <a:t>có</a:t>
            </a:r>
            <a:r>
              <a:rPr lang="vi-VN" sz="2400" dirty="0"/>
              <a:t> </a:t>
            </a:r>
            <a:r>
              <a:rPr lang="vi-VN" sz="2400" dirty="0" err="1"/>
              <a:t>thói</a:t>
            </a:r>
            <a:r>
              <a:rPr lang="vi-VN" sz="2400" dirty="0"/>
              <a:t> quen bao </a:t>
            </a:r>
            <a:r>
              <a:rPr lang="vi-VN" sz="2400" dirty="0" err="1"/>
              <a:t>giờ</a:t>
            </a:r>
            <a:r>
              <a:rPr lang="vi-VN" sz="2400" dirty="0"/>
              <a:t> </a:t>
            </a:r>
            <a:r>
              <a:rPr lang="vi-VN" sz="2400" dirty="0" err="1"/>
              <a:t>cũng</a:t>
            </a:r>
            <a:r>
              <a:rPr lang="vi-VN" sz="2400" dirty="0"/>
              <a:t> ăn </a:t>
            </a:r>
            <a:r>
              <a:rPr lang="vi-VN" sz="2400" dirty="0" err="1"/>
              <a:t>hết</a:t>
            </a:r>
            <a:r>
              <a:rPr lang="vi-VN" sz="2400" dirty="0"/>
              <a:t>, không </a:t>
            </a:r>
            <a:r>
              <a:rPr lang="vi-VN" sz="2400" dirty="0" err="1"/>
              <a:t>để</a:t>
            </a:r>
            <a:r>
              <a:rPr lang="vi-VN" sz="2400" dirty="0"/>
              <a:t> </a:t>
            </a:r>
            <a:r>
              <a:rPr lang="vi-VN" sz="2400" dirty="0" err="1"/>
              <a:t>thừa</a:t>
            </a:r>
            <a:r>
              <a:rPr lang="vi-VN" sz="2400" dirty="0"/>
              <a:t> </a:t>
            </a:r>
            <a:r>
              <a:rPr lang="vi-VN" sz="2400" dirty="0" err="1"/>
              <a:t>thức</a:t>
            </a:r>
            <a:r>
              <a:rPr lang="vi-VN" sz="2400" dirty="0"/>
              <a:t> ăn.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*</a:t>
            </a:r>
            <a:r>
              <a:rPr lang="vi-VN" sz="2400" dirty="0"/>
              <a:t> </a:t>
            </a:r>
            <a:r>
              <a:rPr lang="vi-VN" sz="2400" dirty="0" err="1"/>
              <a:t>Người</a:t>
            </a:r>
            <a:r>
              <a:rPr lang="vi-VN" sz="2400" dirty="0"/>
              <a:t> </a:t>
            </a:r>
            <a:r>
              <a:rPr lang="vi-VN" sz="2400" dirty="0" err="1"/>
              <a:t>Nhật</a:t>
            </a:r>
            <a:r>
              <a:rPr lang="vi-VN" sz="2400" dirty="0"/>
              <a:t> </a:t>
            </a:r>
            <a:r>
              <a:rPr lang="vi-VN" sz="2400" dirty="0" err="1"/>
              <a:t>có</a:t>
            </a:r>
            <a:r>
              <a:rPr lang="vi-VN" sz="2400" dirty="0"/>
              <a:t> </a:t>
            </a:r>
            <a:r>
              <a:rPr lang="vi-VN" sz="2400" dirty="0" err="1"/>
              <a:t>thói</a:t>
            </a:r>
            <a:r>
              <a:rPr lang="vi-VN" sz="2400" dirty="0"/>
              <a:t> quen chi tiêu </a:t>
            </a:r>
            <a:r>
              <a:rPr lang="vi-VN" sz="2400" dirty="0" err="1"/>
              <a:t>rất</a:t>
            </a:r>
            <a:r>
              <a:rPr lang="vi-VN" sz="2400" dirty="0"/>
              <a:t> </a:t>
            </a:r>
            <a:r>
              <a:rPr lang="vi-VN" sz="2400" dirty="0" err="1"/>
              <a:t>tiết</a:t>
            </a:r>
            <a:r>
              <a:rPr lang="vi-VN" sz="2400" dirty="0"/>
              <a:t> </a:t>
            </a:r>
            <a:r>
              <a:rPr lang="vi-VN" sz="2400" dirty="0" err="1"/>
              <a:t>kiệm</a:t>
            </a:r>
            <a:r>
              <a:rPr lang="vi-VN" sz="2400" dirty="0"/>
              <a:t> trong sinh </a:t>
            </a:r>
            <a:r>
              <a:rPr lang="vi-VN" sz="2400" dirty="0" err="1"/>
              <a:t>hoạt</a:t>
            </a:r>
            <a:r>
              <a:rPr lang="vi-VN" sz="2400" dirty="0"/>
              <a:t> </a:t>
            </a:r>
            <a:r>
              <a:rPr lang="vi-VN" sz="2400" dirty="0" err="1"/>
              <a:t>hằng</a:t>
            </a:r>
            <a:r>
              <a:rPr lang="vi-VN" sz="2400" dirty="0"/>
              <a:t> </a:t>
            </a:r>
            <a:r>
              <a:rPr lang="vi-VN" sz="2400" dirty="0" err="1"/>
              <a:t>ngày</a:t>
            </a:r>
            <a:r>
              <a:rPr lang="vi-VN" sz="2400" dirty="0"/>
              <a:t>.</a:t>
            </a:r>
          </a:p>
          <a:p>
            <a:endParaRPr lang="en-US" dirty="0"/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8D9B5CAE-BAE8-44F2-B45F-D1479F28A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8148" y="1781755"/>
            <a:ext cx="3975651" cy="1438523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0C883849-38B1-4717-963B-BD2E06160A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8149" y="3332261"/>
            <a:ext cx="3975652" cy="1544540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737D0852-23CF-4BE3-B5AD-9E929F0F40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8149" y="5161062"/>
            <a:ext cx="3975651" cy="143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19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B99C017-3A03-42E9-9250-9C5AF5CD6D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85FC14A-3D1C-49C4-8E2D-D6321ACF7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034" y="541895"/>
            <a:ext cx="10760765" cy="60576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r>
              <a:rPr lang="en-US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đức</a:t>
            </a:r>
            <a:r>
              <a:rPr lang="en-US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en-US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4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 KIỆM TIỀN CỦA (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1)</a:t>
            </a:r>
            <a:endParaRPr lang="en-US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Thông</a:t>
            </a:r>
            <a:r>
              <a:rPr lang="en-US" dirty="0">
                <a:solidFill>
                  <a:schemeClr val="bg1"/>
                </a:solidFill>
              </a:rPr>
              <a:t> tin</a:t>
            </a: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1.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Con nghĩ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Theo em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không?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sao?</a:t>
            </a:r>
          </a:p>
          <a:p>
            <a:pPr marL="0" indent="0">
              <a:buNone/>
            </a:pP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                                              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4D964BD3-B270-4AB2-8E16-C8BFE5320B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8146" y="1242803"/>
            <a:ext cx="3975653" cy="1822181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636E2A68-6FFF-44DC-939D-F086935412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8149" y="3204126"/>
            <a:ext cx="3975652" cy="1544541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D2A53FEC-02D7-4398-95E9-3455E535A6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8149" y="4876801"/>
            <a:ext cx="3975651" cy="172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48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BB82B7-B82C-4DC8-961F-A56C7B251D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4235DFD-B2C8-42B1-86AE-54DAEB28F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4085" y="989351"/>
            <a:ext cx="9728617" cy="51876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u="sng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 đức: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</a:t>
            </a:r>
            <a:r>
              <a:rPr lang="en-US" sz="2400" b="1" u="sng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</a:t>
            </a:r>
            <a:r>
              <a:rPr lang="en-US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 KIỆM TIỀN CỦA (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1)</a:t>
            </a:r>
            <a:endParaRPr lang="en-US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vi-VN" sz="36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 </a:t>
            </a:r>
            <a:r>
              <a:rPr lang="vi-VN" sz="3600" u="sng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vi-VN" sz="3600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hôi, công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 động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không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phung </a:t>
            </a:r>
            <a:r>
              <a:rPr lang="vi-VN" sz="360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vi-VN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vi-V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dao:</a:t>
            </a:r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đây một hạt cơm rơi</a:t>
            </a:r>
          </a:p>
          <a:p>
            <a:pPr marL="0" indent="0" algn="ctr">
              <a:buNone/>
            </a:pPr>
            <a:r>
              <a:rPr lang="vi-V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 kia bao giọt mồ hôi thấm đồng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811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6170260-705E-42D8-BC3D-1CC3D996B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28"/>
            <a:ext cx="10515600" cy="681037"/>
          </a:xfrm>
        </p:spPr>
        <p:txBody>
          <a:bodyPr>
            <a:normAutofit/>
          </a:bodyPr>
          <a:lstStyle/>
          <a:p>
            <a:pPr algn="r"/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32EED8-240E-4AE0-807E-29583FDDF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4235DFD-B2C8-42B1-86AE-54DAEB28F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80195"/>
            <a:ext cx="10515600" cy="6140107"/>
          </a:xfrm>
          <a:solidFill>
            <a:schemeClr val="accent6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r>
              <a:rPr lang="en-US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đức</a:t>
            </a:r>
            <a:r>
              <a:rPr lang="en-US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en-US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4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 KIỆM TIỀN CỦA (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0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không đi đôi 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HỒ CHÍ MINH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830A0C74-7731-4BFA-BB7F-D8D119E80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757" y="2213114"/>
            <a:ext cx="8733183" cy="394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8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434D565B-A494-49DD-BD3D-890FD72F6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inh-nen-power-point-dep-20">
            <a:extLst>
              <a:ext uri="{FF2B5EF4-FFF2-40B4-BE49-F238E27FC236}">
                <a16:creationId xmlns:a16="http://schemas.microsoft.com/office/drawing/2014/main" id="{1B31FF85-593C-47D7-B355-6092A4253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24">
            <a:extLst>
              <a:ext uri="{FF2B5EF4-FFF2-40B4-BE49-F238E27FC236}">
                <a16:creationId xmlns:a16="http://schemas.microsoft.com/office/drawing/2014/main" id="{E2BF06E8-563D-4213-92BC-50B51100B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600200"/>
            <a:ext cx="8534400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2: Bày tỏ ý kiến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>
            <a:extLst>
              <a:ext uri="{FF2B5EF4-FFF2-40B4-BE49-F238E27FC236}">
                <a16:creationId xmlns:a16="http://schemas.microsoft.com/office/drawing/2014/main" id="{9FC3C698-DCF0-4A8B-9013-C96A50388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7950" y="1600200"/>
            <a:ext cx="73152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en-US" sz="2000" b="1">
              <a:solidFill>
                <a:srgbClr val="D60093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7BB31C6-D3BF-452A-9A88-D73DCC0DBA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202" name="Group 10">
            <a:extLst>
              <a:ext uri="{FF2B5EF4-FFF2-40B4-BE49-F238E27FC236}">
                <a16:creationId xmlns:a16="http://schemas.microsoft.com/office/drawing/2014/main" id="{D6B1D980-BD1F-488C-8780-8E3039A9623D}"/>
              </a:ext>
            </a:extLst>
          </p:cNvPr>
          <p:cNvGrpSpPr>
            <a:grpSpLocks/>
          </p:cNvGrpSpPr>
          <p:nvPr/>
        </p:nvGrpSpPr>
        <p:grpSpPr bwMode="auto">
          <a:xfrm>
            <a:off x="1993901" y="3709989"/>
            <a:ext cx="6950075" cy="1017587"/>
            <a:chOff x="296" y="2840"/>
            <a:chExt cx="4378" cy="641"/>
          </a:xfrm>
        </p:grpSpPr>
        <p:sp>
          <p:nvSpPr>
            <p:cNvPr id="19470" name="Text Box 11">
              <a:extLst>
                <a:ext uri="{FF2B5EF4-FFF2-40B4-BE49-F238E27FC236}">
                  <a16:creationId xmlns:a16="http://schemas.microsoft.com/office/drawing/2014/main" id="{8FAB385A-8FDB-4806-9B4A-DFBADF9558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" y="2880"/>
              <a:ext cx="4050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 kiệm tiền của là sử dụng tiền của một cách hợp lí, có hiệu quả.</a:t>
              </a:r>
              <a:endParaRPr lang="en-US" altLang="en-US" sz="2800" b="1">
                <a:solidFill>
                  <a:schemeClr val="bg1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19471" name="Rectangle 12">
              <a:extLst>
                <a:ext uri="{FF2B5EF4-FFF2-40B4-BE49-F238E27FC236}">
                  <a16:creationId xmlns:a16="http://schemas.microsoft.com/office/drawing/2014/main" id="{28991227-A836-4EEF-A97D-019B5793F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" y="2840"/>
              <a:ext cx="410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chemeClr val="bg1"/>
                  </a:solidFill>
                </a:rPr>
                <a:t> </a:t>
              </a:r>
              <a:r>
                <a:rPr lang="en-US" altLang="en-US" sz="2800" b="1">
                  <a:solidFill>
                    <a:schemeClr val="bg1"/>
                  </a:solidFill>
                  <a:latin typeface=".VnTime" panose="020B7200000000000000" pitchFamily="34" charset="0"/>
                </a:rPr>
                <a:t>3.</a:t>
              </a:r>
              <a:r>
                <a:rPr lang="en-US" altLang="en-US" sz="2800">
                  <a:solidFill>
                    <a:schemeClr val="bg1"/>
                  </a:solidFill>
                  <a:latin typeface=".VnTime" panose="020B7200000000000000" pitchFamily="34" charset="0"/>
                </a:rPr>
                <a:t> </a:t>
              </a:r>
            </a:p>
          </p:txBody>
        </p:sp>
      </p:grpSp>
      <p:grpSp>
        <p:nvGrpSpPr>
          <p:cNvPr id="8205" name="Group 13">
            <a:extLst>
              <a:ext uri="{FF2B5EF4-FFF2-40B4-BE49-F238E27FC236}">
                <a16:creationId xmlns:a16="http://schemas.microsoft.com/office/drawing/2014/main" id="{EB04262A-CEFD-443A-8EC0-004014CDC65D}"/>
              </a:ext>
            </a:extLst>
          </p:cNvPr>
          <p:cNvGrpSpPr>
            <a:grpSpLocks/>
          </p:cNvGrpSpPr>
          <p:nvPr/>
        </p:nvGrpSpPr>
        <p:grpSpPr bwMode="auto">
          <a:xfrm>
            <a:off x="2052638" y="4933951"/>
            <a:ext cx="7543800" cy="549275"/>
            <a:chOff x="336" y="3560"/>
            <a:chExt cx="4752" cy="346"/>
          </a:xfrm>
        </p:grpSpPr>
        <p:sp>
          <p:nvSpPr>
            <p:cNvPr id="19468" name="Text Box 14">
              <a:extLst>
                <a:ext uri="{FF2B5EF4-FFF2-40B4-BE49-F238E27FC236}">
                  <a16:creationId xmlns:a16="http://schemas.microsoft.com/office/drawing/2014/main" id="{F474DA4E-EF91-4BEC-9988-510B09535E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" y="3576"/>
              <a:ext cx="446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 kiệm tiền của vừa ích nước,vừa lợi nhà.</a:t>
              </a:r>
            </a:p>
          </p:txBody>
        </p:sp>
        <p:sp>
          <p:nvSpPr>
            <p:cNvPr id="19469" name="Rectangle 15">
              <a:extLst>
                <a:ext uri="{FF2B5EF4-FFF2-40B4-BE49-F238E27FC236}">
                  <a16:creationId xmlns:a16="http://schemas.microsoft.com/office/drawing/2014/main" id="{81918533-A68B-4613-A002-FBDA06ACBD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3560"/>
              <a:ext cx="28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9pPr>
            </a:lstStyle>
            <a:p>
              <a:pPr eaLnBrk="1" hangingPunct="1"/>
              <a:r>
                <a:rPr lang="en-US" altLang="en-US" sz="2800" b="1">
                  <a:solidFill>
                    <a:schemeClr val="bg1"/>
                  </a:solidFill>
                  <a:latin typeface=".VnTime" panose="020B7200000000000000" pitchFamily="34" charset="0"/>
                </a:rPr>
                <a:t>4.</a:t>
              </a:r>
            </a:p>
          </p:txBody>
        </p:sp>
      </p:grpSp>
      <p:grpSp>
        <p:nvGrpSpPr>
          <p:cNvPr id="8208" name="Group 16">
            <a:extLst>
              <a:ext uri="{FF2B5EF4-FFF2-40B4-BE49-F238E27FC236}">
                <a16:creationId xmlns:a16="http://schemas.microsoft.com/office/drawing/2014/main" id="{44FA50D0-2753-47E8-9A46-837E44FA3BA4}"/>
              </a:ext>
            </a:extLst>
          </p:cNvPr>
          <p:cNvGrpSpPr>
            <a:grpSpLocks/>
          </p:cNvGrpSpPr>
          <p:nvPr/>
        </p:nvGrpSpPr>
        <p:grpSpPr bwMode="auto">
          <a:xfrm>
            <a:off x="2038351" y="2052639"/>
            <a:ext cx="8228013" cy="523875"/>
            <a:chOff x="377" y="1928"/>
            <a:chExt cx="5183" cy="330"/>
          </a:xfrm>
        </p:grpSpPr>
        <p:sp>
          <p:nvSpPr>
            <p:cNvPr id="19466" name="Text Box 17">
              <a:extLst>
                <a:ext uri="{FF2B5EF4-FFF2-40B4-BE49-F238E27FC236}">
                  <a16:creationId xmlns:a16="http://schemas.microsoft.com/office/drawing/2014/main" id="{27C40E0A-EA63-429A-9421-BE4D41841C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6" y="1928"/>
              <a:ext cx="494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 kiệm tiền của là keo kiệt, bủn xỉn.</a:t>
              </a:r>
            </a:p>
          </p:txBody>
        </p:sp>
        <p:sp>
          <p:nvSpPr>
            <p:cNvPr id="19467" name="Rectangle 18">
              <a:extLst>
                <a:ext uri="{FF2B5EF4-FFF2-40B4-BE49-F238E27FC236}">
                  <a16:creationId xmlns:a16="http://schemas.microsoft.com/office/drawing/2014/main" id="{CAF34BA9-93E7-4955-B856-C121631FD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" y="1928"/>
              <a:ext cx="28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9pPr>
            </a:lstStyle>
            <a:p>
              <a:pPr eaLnBrk="1" hangingPunct="1"/>
              <a:r>
                <a:rPr lang="en-US" altLang="en-US" sz="2800" b="1">
                  <a:solidFill>
                    <a:schemeClr val="bg1"/>
                  </a:solidFill>
                  <a:latin typeface=".VnTime" panose="020B7200000000000000" pitchFamily="34" charset="0"/>
                </a:rPr>
                <a:t>1.</a:t>
              </a:r>
            </a:p>
          </p:txBody>
        </p:sp>
      </p:grpSp>
      <p:grpSp>
        <p:nvGrpSpPr>
          <p:cNvPr id="8211" name="Group 19">
            <a:extLst>
              <a:ext uri="{FF2B5EF4-FFF2-40B4-BE49-F238E27FC236}">
                <a16:creationId xmlns:a16="http://schemas.microsoft.com/office/drawing/2014/main" id="{19DC9C3A-CEAA-4E64-862D-F0DD3A21FAF0}"/>
              </a:ext>
            </a:extLst>
          </p:cNvPr>
          <p:cNvGrpSpPr>
            <a:grpSpLocks/>
          </p:cNvGrpSpPr>
          <p:nvPr/>
        </p:nvGrpSpPr>
        <p:grpSpPr bwMode="auto">
          <a:xfrm>
            <a:off x="2090738" y="2828926"/>
            <a:ext cx="7372350" cy="536575"/>
            <a:chOff x="348" y="2400"/>
            <a:chExt cx="4644" cy="338"/>
          </a:xfrm>
        </p:grpSpPr>
        <p:sp>
          <p:nvSpPr>
            <p:cNvPr id="19464" name="Text Box 20">
              <a:extLst>
                <a:ext uri="{FF2B5EF4-FFF2-40B4-BE49-F238E27FC236}">
                  <a16:creationId xmlns:a16="http://schemas.microsoft.com/office/drawing/2014/main" id="{1E17A140-3AF1-496E-92DD-6293BA3ED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" y="2400"/>
              <a:ext cx="436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 kiệm tiền của là ăn tiêu dè sẻn.</a:t>
              </a:r>
            </a:p>
          </p:txBody>
        </p:sp>
        <p:sp>
          <p:nvSpPr>
            <p:cNvPr id="19465" name="Rectangle 21">
              <a:extLst>
                <a:ext uri="{FF2B5EF4-FFF2-40B4-BE49-F238E27FC236}">
                  <a16:creationId xmlns:a16="http://schemas.microsoft.com/office/drawing/2014/main" id="{692B47C4-31C7-4A00-A5F9-081CEB2E3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" y="2408"/>
              <a:ext cx="28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Southern" panose="020B7200000000000000" pitchFamily="34" charset="0"/>
                </a:defRPr>
              </a:lvl9pPr>
            </a:lstStyle>
            <a:p>
              <a:pPr eaLnBrk="1" hangingPunct="1"/>
              <a:r>
                <a:rPr lang="en-US" altLang="en-US" sz="2800" b="1">
                  <a:solidFill>
                    <a:schemeClr val="bg1"/>
                  </a:solidFill>
                  <a:latin typeface=".VnTime" panose="020B7200000000000000" pitchFamily="34" charset="0"/>
                </a:rPr>
                <a:t>2.</a:t>
              </a:r>
            </a:p>
          </p:txBody>
        </p:sp>
      </p:grpSp>
      <p:sp>
        <p:nvSpPr>
          <p:cNvPr id="19463" name="Rectangle 1">
            <a:extLst>
              <a:ext uri="{FF2B5EF4-FFF2-40B4-BE49-F238E27FC236}">
                <a16:creationId xmlns:a16="http://schemas.microsoft.com/office/drawing/2014/main" id="{691C29CC-A89D-480C-A77F-DC17DD81C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925" y="447674"/>
            <a:ext cx="94392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Southern" panose="020B7200000000000000" pitchFamily="34" charset="0"/>
              </a:defRPr>
            </a:lvl9pPr>
          </a:lstStyle>
          <a:p>
            <a:pPr eaLnBrk="1" hangingPunct="1"/>
            <a:r>
              <a:rPr lang="en-US" altLang="en-US" sz="2800" b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</a:t>
            </a:r>
            <a:r>
              <a:rPr lang="en-US" altLang="en-US" sz="2800" b="1" u="sng">
                <a:solidFill>
                  <a:schemeClr val="bg1"/>
                </a:solidFill>
                <a:latin typeface=".VnTime" panose="020B7200000000000000" pitchFamily="34" charset="0"/>
              </a:rPr>
              <a:t>1.  </a:t>
            </a: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cùng các bạn trao đổi </a:t>
            </a:r>
            <a:r>
              <a:rPr lang="en-US" altLang="en-US" sz="2800" b="1">
                <a:solidFill>
                  <a:schemeClr val="bg1"/>
                </a:solidFill>
                <a:latin typeface=".VnTime" panose="020B7200000000000000" pitchFamily="34" charset="0"/>
              </a:rPr>
              <a:t>, </a:t>
            </a: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bày tỏ thái độ </a:t>
            </a: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các ý kiến dưới đây: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 thành </a:t>
            </a: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 không tán thành.</a:t>
            </a:r>
            <a:endParaRPr lang="en-US" alt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034886609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1457</TotalTime>
  <Words>1221</Words>
  <Application>Microsoft Office PowerPoint</Application>
  <PresentationFormat>Widescreen</PresentationFormat>
  <Paragraphs>150</Paragraphs>
  <Slides>27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.VnSouthern</vt:lpstr>
      <vt:lpstr>.VnTime</vt:lpstr>
      <vt:lpstr>Arial</vt:lpstr>
      <vt:lpstr>Arial</vt:lpstr>
      <vt:lpstr>Calibri</vt:lpstr>
      <vt:lpstr>Calibri Light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Thứ         ngày        tháng   năm 2021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Thế nào là tiết kiệm tiền của?</vt:lpstr>
      <vt:lpstr>Tiết kiệm tiền của mang lại những lợi ích gì?</vt:lpstr>
      <vt:lpstr>Thứ             ngày          tháng       năm 2021 </vt:lpstr>
      <vt:lpstr>Thứ 5 ngày 22 tháng 10 năm 2020 </vt:lpstr>
      <vt:lpstr>PowerPoint Presentation</vt:lpstr>
      <vt:lpstr>Bài tập 3</vt:lpstr>
      <vt:lpstr>PowerPoint Presentation</vt:lpstr>
      <vt:lpstr>Những ai cần phải tiết kiệm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Thứ 5 ngày 22 tháng 10 năm 2020</dc:title>
  <dc:creator>Windows User</dc:creator>
  <cp:lastModifiedBy>phuonganhnguyen7040@gmail.com</cp:lastModifiedBy>
  <cp:revision>50</cp:revision>
  <dcterms:created xsi:type="dcterms:W3CDTF">2020-10-20T03:45:47Z</dcterms:created>
  <dcterms:modified xsi:type="dcterms:W3CDTF">2023-07-24T10:50:33Z</dcterms:modified>
</cp:coreProperties>
</file>