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.xml" ContentType="application/vnd.openxmlformats-officedocument.presentationml.tags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4"/>
  </p:notesMasterIdLst>
  <p:sldIdLst>
    <p:sldId id="288" r:id="rId5"/>
    <p:sldId id="290" r:id="rId6"/>
    <p:sldId id="310" r:id="rId7"/>
    <p:sldId id="329" r:id="rId8"/>
    <p:sldId id="313" r:id="rId9"/>
    <p:sldId id="300" r:id="rId10"/>
    <p:sldId id="328" r:id="rId11"/>
    <p:sldId id="321" r:id="rId12"/>
    <p:sldId id="316" r:id="rId13"/>
    <p:sldId id="322" r:id="rId14"/>
    <p:sldId id="317" r:id="rId15"/>
    <p:sldId id="327" r:id="rId16"/>
    <p:sldId id="326" r:id="rId17"/>
    <p:sldId id="320" r:id="rId18"/>
    <p:sldId id="323" r:id="rId19"/>
    <p:sldId id="318" r:id="rId20"/>
    <p:sldId id="324" r:id="rId21"/>
    <p:sldId id="325" r:id="rId22"/>
    <p:sldId id="319" r:id="rId23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58DDB260-AEE1-4CD9-9A9B-3E5750AEBFD3}">
          <p14:sldIdLst>
            <p14:sldId id="288"/>
          </p14:sldIdLst>
        </p14:section>
        <p14:section name="Tiết 1" id="{5306D87E-7522-4F86-AA24-B22D8455523B}">
          <p14:sldIdLst>
            <p14:sldId id="290"/>
            <p14:sldId id="310"/>
            <p14:sldId id="329"/>
            <p14:sldId id="313"/>
            <p14:sldId id="300"/>
            <p14:sldId id="328"/>
            <p14:sldId id="321"/>
            <p14:sldId id="316"/>
            <p14:sldId id="322"/>
            <p14:sldId id="317"/>
            <p14:sldId id="327"/>
            <p14:sldId id="326"/>
            <p14:sldId id="320"/>
            <p14:sldId id="323"/>
            <p14:sldId id="318"/>
            <p14:sldId id="324"/>
            <p14:sldId id="325"/>
            <p14:sldId id="319"/>
          </p14:sldIdLst>
        </p14:section>
        <p14:section name="Tiết 2" id="{D26EF98B-2085-49F3-B273-FBF6FCCC601C}">
          <p14:sldIdLst/>
        </p14:section>
        <p14:section name="Tiết 3" id="{4D846693-4418-42A5-976A-89DDAFEED3E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C45"/>
    <a:srgbClr val="6EB147"/>
    <a:srgbClr val="55375F"/>
    <a:srgbClr val="442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A263BF-1178-4B28-874A-543E483E1B30}" v="445" dt="2020-08-18T02:37:00.2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80" autoAdjust="0"/>
    <p:restoredTop sz="86379" autoAdjust="0"/>
  </p:normalViewPr>
  <p:slideViewPr>
    <p:cSldViewPr snapToGrid="0">
      <p:cViewPr varScale="1">
        <p:scale>
          <a:sx n="112" d="100"/>
          <a:sy n="112" d="100"/>
        </p:scale>
        <p:origin x="216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19T08:31:34.407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pPr/>
              <a:t>2021/2/23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9367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1505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62903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38087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14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23346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9363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20767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00913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55929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19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0064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2334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895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895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2754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936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936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27548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71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746729"/>
      </p:ext>
    </p:extLst>
  </p:cSld>
  <p:clrMapOvr>
    <a:masterClrMapping/>
  </p:clrMapOvr>
  <p:transition spd="slow" advClick="0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827731"/>
      </p:ext>
    </p:extLst>
  </p:cSld>
  <p:clrMapOvr>
    <a:masterClrMapping/>
  </p:clrMapOvr>
  <p:transition spd="slow" advClick="0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846656"/>
      </p:ext>
    </p:extLst>
  </p:cSld>
  <p:clrMapOvr>
    <a:masterClrMapping/>
  </p:clrMapOvr>
  <p:transition spd="slow" advClick="0" advTm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3429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p:transition spd="slow" advClick="0"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103537"/>
      </p:ext>
    </p:extLst>
  </p:cSld>
  <p:clrMapOvr>
    <a:masterClrMapping/>
  </p:clrMapOvr>
  <p:transition spd="slow" advClick="0" advTm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9085"/>
      </p:ext>
    </p:extLst>
  </p:cSld>
  <p:clrMapOvr>
    <a:masterClrMapping/>
  </p:clrMapOvr>
  <p:transition spd="slow" advClick="0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2021/2/23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59219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2021/2/23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92275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2021/2/23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057927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2021/2/23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428924"/>
      </p:ext>
    </p:extLst>
  </p:cSld>
  <p:clrMapOvr>
    <a:masterClrMapping/>
  </p:clrMapOvr>
  <p:transition spd="slow" advClick="0" advTm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2021/2/23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863871"/>
      </p:ext>
    </p:extLst>
  </p:cSld>
  <p:clrMapOvr>
    <a:masterClrMapping/>
  </p:clrMapOvr>
  <p:transition spd="slow" advClick="0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2021/2/23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01385"/>
      </p:ext>
    </p:extLst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2021/2/23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14"/>
            <a:ext cx="9141291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t="33863" r="20308"/>
          <a:stretch/>
        </p:blipFill>
        <p:spPr>
          <a:xfrm>
            <a:off x="653144" y="2821426"/>
            <a:ext cx="4180113" cy="215796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3650947" y="81007"/>
            <a:ext cx="1577805" cy="830997"/>
            <a:chOff x="466850" y="1582504"/>
            <a:chExt cx="3560131" cy="492880"/>
          </a:xfrm>
        </p:grpSpPr>
        <p:sp>
          <p:nvSpPr>
            <p:cNvPr id="7" name="圆角矩形 6"/>
            <p:cNvSpPr/>
            <p:nvPr/>
          </p:nvSpPr>
          <p:spPr>
            <a:xfrm>
              <a:off x="587332" y="1582504"/>
              <a:ext cx="3439649" cy="492880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altLang="zh-CN" sz="3200" dirty="0">
                  <a:cs typeface="+mn-ea"/>
                  <a:sym typeface="+mn-lt"/>
                </a:rPr>
                <a:t>BÀI 16</a:t>
              </a:r>
              <a:endParaRPr lang="zh-CN" altLang="en-US" sz="3200" dirty="0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466850" y="1706052"/>
              <a:ext cx="4172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4800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0353FE4C-658F-45BD-B0EB-E52E56C92211}"/>
              </a:ext>
            </a:extLst>
          </p:cNvPr>
          <p:cNvSpPr txBox="1"/>
          <p:nvPr/>
        </p:nvSpPr>
        <p:spPr>
          <a:xfrm>
            <a:off x="836725" y="1194348"/>
            <a:ext cx="74678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400" b="1" dirty="0">
                <a:solidFill>
                  <a:schemeClr val="accent6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Ứng xử khi được </a:t>
            </a:r>
          </a:p>
          <a:p>
            <a:pPr algn="ctr"/>
            <a:r>
              <a:rPr lang="vi-VN" altLang="zh-CN" sz="4400" b="1" dirty="0">
                <a:solidFill>
                  <a:schemeClr val="accent6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nhận quà ngày Tết</a:t>
            </a:r>
            <a:endParaRPr lang="zh-CN" altLang="en-US" sz="4400" b="1" dirty="0">
              <a:solidFill>
                <a:schemeClr val="accent6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0CF970A5-2117-4857-87A2-D12F851107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116" y="650952"/>
            <a:ext cx="4908884" cy="4046176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B7313C3-1CE0-403C-A628-25F8B444E9D0}"/>
              </a:ext>
            </a:extLst>
          </p:cNvPr>
          <p:cNvSpPr txBox="1"/>
          <p:nvPr/>
        </p:nvSpPr>
        <p:spPr>
          <a:xfrm>
            <a:off x="3880887" y="350870"/>
            <a:ext cx="15417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HOẠT ĐỘNG 2</a:t>
            </a:r>
            <a:endParaRPr lang="en-US" dirty="0"/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10C18221-6A8B-40CD-95BA-BB74E83A55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8" y="1453398"/>
            <a:ext cx="4243989" cy="3359217"/>
          </a:xfrm>
          <a:prstGeom prst="rect">
            <a:avLst/>
          </a:prstGeom>
        </p:spPr>
      </p:pic>
      <p:sp>
        <p:nvSpPr>
          <p:cNvPr id="8" name="Hộp Văn bản 6">
            <a:extLst>
              <a:ext uri="{FF2B5EF4-FFF2-40B4-BE49-F238E27FC236}">
                <a16:creationId xmlns:a16="http://schemas.microsoft.com/office/drawing/2014/main" id="{8F9FF4C9-0281-494C-B90D-5BFA1B665672}"/>
              </a:ext>
            </a:extLst>
          </p:cNvPr>
          <p:cNvSpPr txBox="1"/>
          <p:nvPr/>
        </p:nvSpPr>
        <p:spPr>
          <a:xfrm>
            <a:off x="663980" y="632174"/>
            <a:ext cx="8557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</a:rPr>
              <a:t>Xác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định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những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việc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nên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làm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để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nhà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cửa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luôn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gọn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gàng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116531" y="4312118"/>
            <a:ext cx="356135" cy="3561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409398" y="2425566"/>
            <a:ext cx="356135" cy="3561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652083" y="2415941"/>
            <a:ext cx="356135" cy="3561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690585" y="4321744"/>
            <a:ext cx="356135" cy="3561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367815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1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Bảng 15">
            <a:extLst>
              <a:ext uri="{FF2B5EF4-FFF2-40B4-BE49-F238E27FC236}">
                <a16:creationId xmlns:a16="http://schemas.microsoft.com/office/drawing/2014/main" id="{667F8485-FE94-4D97-AB0B-E65700F391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9689"/>
              </p:ext>
            </p:extLst>
          </p:nvPr>
        </p:nvGraphicFramePr>
        <p:xfrm>
          <a:off x="552893" y="853337"/>
          <a:ext cx="8091376" cy="3491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5688">
                  <a:extLst>
                    <a:ext uri="{9D8B030D-6E8A-4147-A177-3AD203B41FA5}">
                      <a16:colId xmlns:a16="http://schemas.microsoft.com/office/drawing/2014/main" val="744966788"/>
                    </a:ext>
                  </a:extLst>
                </a:gridCol>
                <a:gridCol w="4045688">
                  <a:extLst>
                    <a:ext uri="{9D8B030D-6E8A-4147-A177-3AD203B41FA5}">
                      <a16:colId xmlns:a16="http://schemas.microsoft.com/office/drawing/2014/main" val="2302789872"/>
                    </a:ext>
                  </a:extLst>
                </a:gridCol>
              </a:tblGrid>
              <a:tr h="687365">
                <a:tc>
                  <a:txBody>
                    <a:bodyPr/>
                    <a:lstStyle/>
                    <a:p>
                      <a:pPr algn="ctr"/>
                      <a:r>
                        <a:rPr lang="vi-VN" sz="2000" dirty="0"/>
                        <a:t>Những việc nên làm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dirty="0" err="1"/>
                        <a:t>Những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việc</a:t>
                      </a:r>
                      <a:r>
                        <a:rPr lang="vi-VN" sz="2000" dirty="0"/>
                        <a:t> không nên </a:t>
                      </a:r>
                      <a:r>
                        <a:rPr lang="vi-VN" sz="2000" dirty="0" err="1"/>
                        <a:t>làm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856820"/>
                  </a:ext>
                </a:extLst>
              </a:tr>
              <a:tr h="687365">
                <a:tc>
                  <a:txBody>
                    <a:bodyPr/>
                    <a:lstStyle/>
                    <a:p>
                      <a:r>
                        <a:rPr lang="vi-VN" sz="2000" err="1"/>
                        <a:t>Để</a:t>
                      </a:r>
                      <a:r>
                        <a:rPr lang="vi-VN" sz="2000"/>
                        <a:t> đúng chỗ </a:t>
                      </a:r>
                      <a:r>
                        <a:rPr lang="vi-VN" sz="2000" dirty="0"/>
                        <a:t>ngay </a:t>
                      </a:r>
                      <a:r>
                        <a:rPr lang="vi-VN" sz="2000" dirty="0" err="1"/>
                        <a:t>ngắn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các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đồ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dùng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cá</a:t>
                      </a:r>
                      <a:r>
                        <a:rPr lang="vi-VN" sz="2000" dirty="0"/>
                        <a:t> nhân.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000" dirty="0" err="1"/>
                        <a:t>Đồ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dùng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cá</a:t>
                      </a:r>
                      <a:r>
                        <a:rPr lang="vi-VN" sz="2000" dirty="0"/>
                        <a:t> nhân </a:t>
                      </a:r>
                      <a:r>
                        <a:rPr lang="vi-VN" sz="2000" dirty="0" err="1"/>
                        <a:t>để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bừa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bãi</a:t>
                      </a:r>
                      <a:r>
                        <a:rPr lang="vi-VN" sz="2000" dirty="0"/>
                        <a:t>, </a:t>
                      </a:r>
                      <a:r>
                        <a:rPr lang="vi-VN" sz="2000"/>
                        <a:t>không đúng </a:t>
                      </a:r>
                      <a:r>
                        <a:rPr lang="vi-VN" sz="2000" dirty="0"/>
                        <a:t>nơi quy </a:t>
                      </a:r>
                      <a:r>
                        <a:rPr lang="vi-VN" sz="2000" dirty="0" err="1"/>
                        <a:t>định</a:t>
                      </a:r>
                      <a:r>
                        <a:rPr lang="vi-VN" sz="2000" dirty="0"/>
                        <a:t>.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05616"/>
                  </a:ext>
                </a:extLst>
              </a:tr>
              <a:tr h="687365">
                <a:tc>
                  <a:txBody>
                    <a:bodyPr/>
                    <a:lstStyle/>
                    <a:p>
                      <a:r>
                        <a:rPr lang="vi-VN" sz="2000" dirty="0" err="1"/>
                        <a:t>Gấp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quần</a:t>
                      </a:r>
                      <a:r>
                        <a:rPr lang="vi-VN" sz="2000" dirty="0"/>
                        <a:t>, </a:t>
                      </a:r>
                      <a:r>
                        <a:rPr lang="vi-VN" sz="2000" dirty="0" err="1"/>
                        <a:t>áo</a:t>
                      </a:r>
                      <a:r>
                        <a:rPr lang="vi-VN" sz="2000" dirty="0"/>
                        <a:t>, chăn</a:t>
                      </a:r>
                      <a:r>
                        <a:rPr lang="vi-VN" sz="2000"/>
                        <a:t>, màn </a:t>
                      </a:r>
                      <a:r>
                        <a:rPr lang="vi-VN" sz="2000" dirty="0" err="1"/>
                        <a:t>gọn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gàng</a:t>
                      </a:r>
                      <a:r>
                        <a:rPr lang="vi-VN" sz="2000" dirty="0"/>
                        <a:t>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000" dirty="0" err="1"/>
                        <a:t>Quần</a:t>
                      </a:r>
                      <a:r>
                        <a:rPr lang="vi-VN" sz="2000" dirty="0"/>
                        <a:t>, </a:t>
                      </a:r>
                      <a:r>
                        <a:rPr lang="vi-VN" sz="2000" dirty="0" err="1"/>
                        <a:t>áo</a:t>
                      </a:r>
                      <a:r>
                        <a:rPr lang="vi-VN" sz="2000" dirty="0"/>
                        <a:t>, chăn, </a:t>
                      </a:r>
                      <a:r>
                        <a:rPr lang="vi-VN" sz="2000" dirty="0" err="1"/>
                        <a:t>màn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để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khắp</a:t>
                      </a:r>
                      <a:r>
                        <a:rPr lang="vi-VN" sz="2000" dirty="0"/>
                        <a:t> nơi không </a:t>
                      </a:r>
                      <a:r>
                        <a:rPr lang="vi-VN" sz="2000" dirty="0" err="1"/>
                        <a:t>chịu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gấp</a:t>
                      </a:r>
                      <a:r>
                        <a:rPr lang="vi-VN" sz="2000" dirty="0"/>
                        <a:t>.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4412007"/>
                  </a:ext>
                </a:extLst>
              </a:tr>
              <a:tr h="687365">
                <a:tc>
                  <a:txBody>
                    <a:bodyPr/>
                    <a:lstStyle/>
                    <a:p>
                      <a:r>
                        <a:rPr lang="vi-VN" sz="2000" dirty="0" err="1"/>
                        <a:t>Sắp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xếp</a:t>
                      </a:r>
                      <a:r>
                        <a:rPr lang="vi-VN" sz="2000" dirty="0"/>
                        <a:t> ngay </a:t>
                      </a:r>
                      <a:r>
                        <a:rPr lang="vi-VN" sz="2000" dirty="0" err="1"/>
                        <a:t>ngắn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đồ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dùng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học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tập</a:t>
                      </a:r>
                      <a:r>
                        <a:rPr lang="vi-VN" sz="2000" dirty="0"/>
                        <a:t>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000" dirty="0" err="1"/>
                        <a:t>Để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đồ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dùng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học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tập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bừa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bãi</a:t>
                      </a:r>
                      <a:r>
                        <a:rPr lang="vi-VN" sz="2000" dirty="0"/>
                        <a:t>.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2454"/>
                  </a:ext>
                </a:extLst>
              </a:tr>
              <a:tr h="687365">
                <a:tc>
                  <a:txBody>
                    <a:bodyPr/>
                    <a:lstStyle/>
                    <a:p>
                      <a:r>
                        <a:rPr lang="vi-VN" sz="2000" dirty="0" err="1"/>
                        <a:t>Tự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giác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sắp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đồ</a:t>
                      </a:r>
                      <a:r>
                        <a:rPr lang="vi-VN" sz="2000" dirty="0"/>
                        <a:t> </a:t>
                      </a:r>
                      <a:r>
                        <a:rPr lang="vi-VN" sz="2000"/>
                        <a:t>chơi gọn </a:t>
                      </a:r>
                      <a:r>
                        <a:rPr lang="vi-VN" sz="2000" dirty="0" err="1"/>
                        <a:t>gàng</a:t>
                      </a:r>
                      <a:r>
                        <a:rPr lang="vi-VN" sz="2000" dirty="0"/>
                        <a:t> sau khi chơi xong.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000" dirty="0"/>
                        <a:t>Không </a:t>
                      </a:r>
                      <a:r>
                        <a:rPr lang="vi-VN" sz="2000" dirty="0" err="1"/>
                        <a:t>chịu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sắp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xếp</a:t>
                      </a:r>
                      <a:r>
                        <a:rPr lang="vi-VN" sz="2000" dirty="0"/>
                        <a:t> </a:t>
                      </a:r>
                      <a:r>
                        <a:rPr lang="vi-VN" sz="2000" dirty="0" err="1"/>
                        <a:t>đồ</a:t>
                      </a:r>
                      <a:r>
                        <a:rPr lang="vi-VN" sz="2000" dirty="0"/>
                        <a:t> chơi sau khi chơi xong.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7661911"/>
                  </a:ext>
                </a:extLst>
              </a:tr>
            </a:tbl>
          </a:graphicData>
        </a:graphic>
      </p:graphicFrame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0F0FED42-0440-45E2-8FAF-EBB177C2D078}"/>
              </a:ext>
            </a:extLst>
          </p:cNvPr>
          <p:cNvSpPr txBox="1"/>
          <p:nvPr/>
        </p:nvSpPr>
        <p:spPr>
          <a:xfrm>
            <a:off x="4093539" y="350870"/>
            <a:ext cx="11695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dirty="0"/>
              <a:t>KẾT LUẬN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8417508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-21" y="54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6A76D19-C43E-484F-87FA-C1A6BEE9576A}"/>
              </a:ext>
            </a:extLst>
          </p:cNvPr>
          <p:cNvSpPr txBox="1"/>
          <p:nvPr/>
        </p:nvSpPr>
        <p:spPr>
          <a:xfrm>
            <a:off x="3118658" y="2266664"/>
            <a:ext cx="2995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 err="1"/>
              <a:t>Vận</a:t>
            </a:r>
            <a:r>
              <a:rPr lang="vi-VN" sz="4800" dirty="0"/>
              <a:t> </a:t>
            </a:r>
            <a:r>
              <a:rPr lang="vi-VN" sz="4800" dirty="0" err="1"/>
              <a:t>dụng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04536287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0F0FED42-0440-45E2-8FAF-EBB177C2D078}"/>
              </a:ext>
            </a:extLst>
          </p:cNvPr>
          <p:cNvSpPr txBox="1"/>
          <p:nvPr/>
        </p:nvSpPr>
        <p:spPr>
          <a:xfrm>
            <a:off x="3895770" y="259430"/>
            <a:ext cx="157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err="1"/>
              <a:t>Vận</a:t>
            </a:r>
            <a:r>
              <a:rPr lang="vi-VN" sz="2400" dirty="0"/>
              <a:t> </a:t>
            </a:r>
            <a:r>
              <a:rPr lang="vi-VN" sz="2400" dirty="0" err="1"/>
              <a:t>dụng</a:t>
            </a:r>
            <a:endParaRPr lang="en-US" sz="2400" dirty="0"/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522EDF17-8B8D-45EB-9D83-0C86B7BCF1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694" y="776288"/>
            <a:ext cx="5070796" cy="3198946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B04932C8-642A-4892-8C69-951A72803C21}"/>
              </a:ext>
            </a:extLst>
          </p:cNvPr>
          <p:cNvSpPr txBox="1"/>
          <p:nvPr/>
        </p:nvSpPr>
        <p:spPr>
          <a:xfrm>
            <a:off x="334481" y="1488908"/>
            <a:ext cx="34675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Kể những việc em đã làm để đón Tết:</a:t>
            </a:r>
          </a:p>
          <a:p>
            <a:r>
              <a:rPr lang="vi-VN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-Trang </a:t>
            </a:r>
            <a:r>
              <a:rPr lang="vi-VN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vi-VN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vi-VN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endParaRPr lang="vi-VN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-Lau dọn đồ đạc</a:t>
            </a:r>
          </a:p>
          <a:p>
            <a:r>
              <a:rPr lang="vi-VN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-……………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71577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2709" y="8372"/>
            <a:ext cx="9141291" cy="5135127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E6188F6C-8207-4912-BCC8-88BDC42A74CC}"/>
              </a:ext>
            </a:extLst>
          </p:cNvPr>
          <p:cNvSpPr txBox="1"/>
          <p:nvPr/>
        </p:nvSpPr>
        <p:spPr>
          <a:xfrm>
            <a:off x="3703320" y="160020"/>
            <a:ext cx="3166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72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TIẾT 2</a:t>
            </a:r>
            <a:endParaRPr lang="en-US" sz="72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433870"/>
      </p:ext>
    </p:extLst>
  </p:cSld>
  <p:clrMapOvr>
    <a:masterClrMapping/>
  </p:clrMapOvr>
  <p:transition spd="slow" advClick="0" advTm="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-21" y="54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6A76D19-C43E-484F-87FA-C1A6BEE9576A}"/>
              </a:ext>
            </a:extLst>
          </p:cNvPr>
          <p:cNvSpPr txBox="1"/>
          <p:nvPr/>
        </p:nvSpPr>
        <p:spPr>
          <a:xfrm>
            <a:off x="3118657" y="2266664"/>
            <a:ext cx="3663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/>
              <a:t>TRÒ CHƠI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96564195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89569" y="280679"/>
            <a:ext cx="1609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vi-VN" altLang="zh-CN" sz="2000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vi-VN" altLang="zh-CN" sz="20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0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72233DC1-2C5C-46F0-A37D-9546D20E15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495" y="1399390"/>
            <a:ext cx="6762750" cy="3348990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64ED94E8-E6AA-43B0-A063-357736B838E0}"/>
              </a:ext>
            </a:extLst>
          </p:cNvPr>
          <p:cNvSpPr txBox="1"/>
          <p:nvPr/>
        </p:nvSpPr>
        <p:spPr>
          <a:xfrm>
            <a:off x="1608029" y="845820"/>
            <a:ext cx="6996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</a:t>
            </a:r>
            <a:r>
              <a:rPr lang="vi-VN" sz="2800" dirty="0"/>
              <a:t>rò chơi </a:t>
            </a:r>
            <a:r>
              <a:rPr lang="en-US" sz="2800" dirty="0"/>
              <a:t>“S</a:t>
            </a:r>
            <a:r>
              <a:rPr lang="vi-VN" sz="2800" dirty="0"/>
              <a:t>ắp xếp nhà cửa gọn gàng</a:t>
            </a:r>
            <a:r>
              <a:rPr lang="en-US" dirty="0"/>
              <a:t>”</a:t>
            </a:r>
            <a:endParaRPr lang="vi-VN" dirty="0"/>
          </a:p>
        </p:txBody>
      </p:sp>
      <p:pic>
        <p:nvPicPr>
          <p:cNvPr id="7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345759" y="553807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906048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-21" y="54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6A76D19-C43E-484F-87FA-C1A6BEE9576A}"/>
              </a:ext>
            </a:extLst>
          </p:cNvPr>
          <p:cNvSpPr txBox="1"/>
          <p:nvPr/>
        </p:nvSpPr>
        <p:spPr>
          <a:xfrm>
            <a:off x="3118657" y="2266664"/>
            <a:ext cx="36632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/>
              <a:t>THỰC HÀNH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3785317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0F0FED42-0440-45E2-8FAF-EBB177C2D078}"/>
              </a:ext>
            </a:extLst>
          </p:cNvPr>
          <p:cNvSpPr txBox="1"/>
          <p:nvPr/>
        </p:nvSpPr>
        <p:spPr>
          <a:xfrm>
            <a:off x="3863340" y="350870"/>
            <a:ext cx="1634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dirty="0"/>
              <a:t>HOẠT ĐỘNG 4</a:t>
            </a:r>
            <a:endParaRPr lang="en-US" sz="1400" dirty="0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27036E33-9024-492A-A265-4C990C27E0DD}"/>
              </a:ext>
            </a:extLst>
          </p:cNvPr>
          <p:cNvSpPr txBox="1"/>
          <p:nvPr/>
        </p:nvSpPr>
        <p:spPr>
          <a:xfrm>
            <a:off x="1611610" y="759190"/>
            <a:ext cx="7669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err="1"/>
              <a:t>Thực</a:t>
            </a:r>
            <a:r>
              <a:rPr lang="vi-VN" sz="2800" dirty="0"/>
              <a:t> </a:t>
            </a:r>
            <a:r>
              <a:rPr lang="vi-VN" sz="2800" dirty="0" err="1"/>
              <a:t>hành</a:t>
            </a:r>
            <a:r>
              <a:rPr lang="vi-VN" sz="2800" dirty="0"/>
              <a:t> </a:t>
            </a:r>
            <a:r>
              <a:rPr lang="vi-VN" sz="2800" dirty="0" err="1"/>
              <a:t>sắp</a:t>
            </a:r>
            <a:r>
              <a:rPr lang="vi-VN" sz="2800" dirty="0"/>
              <a:t> </a:t>
            </a:r>
            <a:r>
              <a:rPr lang="vi-VN" sz="2800" dirty="0" err="1"/>
              <a:t>xếp</a:t>
            </a:r>
            <a:r>
              <a:rPr lang="vi-VN" sz="2800" dirty="0"/>
              <a:t> </a:t>
            </a:r>
            <a:r>
              <a:rPr lang="vi-VN" sz="2800" dirty="0" err="1"/>
              <a:t>nhà</a:t>
            </a:r>
            <a:r>
              <a:rPr lang="vi-VN" sz="2800" dirty="0"/>
              <a:t> </a:t>
            </a:r>
            <a:r>
              <a:rPr lang="vi-VN" sz="2800" dirty="0" err="1"/>
              <a:t>cửa</a:t>
            </a:r>
            <a:r>
              <a:rPr lang="vi-VN" sz="2800" dirty="0"/>
              <a:t> </a:t>
            </a:r>
            <a:r>
              <a:rPr lang="vi-VN" sz="2800" dirty="0" err="1"/>
              <a:t>gọn</a:t>
            </a:r>
            <a:r>
              <a:rPr lang="vi-VN" sz="2800" dirty="0"/>
              <a:t> </a:t>
            </a:r>
            <a:r>
              <a:rPr lang="vi-VN" sz="2800" dirty="0" err="1"/>
              <a:t>gàng</a:t>
            </a:r>
            <a:r>
              <a:rPr lang="vi-VN" sz="2800" dirty="0"/>
              <a:t>.</a:t>
            </a:r>
            <a:endParaRPr lang="en-US" sz="2800" dirty="0"/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7E405D24-4546-417D-AD0F-D57F528532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010" y="1309270"/>
            <a:ext cx="6537959" cy="3171290"/>
          </a:xfrm>
          <a:prstGeom prst="rect">
            <a:avLst/>
          </a:prstGeom>
        </p:spPr>
      </p:pic>
      <p:pic>
        <p:nvPicPr>
          <p:cNvPr id="6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6822" r="81449" b="85973"/>
          <a:stretch/>
        </p:blipFill>
        <p:spPr>
          <a:xfrm>
            <a:off x="439720" y="454360"/>
            <a:ext cx="1168743" cy="114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00755345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125400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9149" y="218463"/>
            <a:ext cx="3210107" cy="94065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5EFF9F06-8745-4EEF-A671-E9565A9F99A7}"/>
              </a:ext>
            </a:extLst>
          </p:cNvPr>
          <p:cNvSpPr txBox="1"/>
          <p:nvPr/>
        </p:nvSpPr>
        <p:spPr>
          <a:xfrm>
            <a:off x="99149" y="1760220"/>
            <a:ext cx="88848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chemeClr val="accent5">
                    <a:lumMod val="50000"/>
                  </a:schemeClr>
                </a:solidFill>
              </a:rPr>
              <a:t>	Sắp xếp nhà ở gọn gàng để nơi mình ở luôn thoáng mát,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</a:rPr>
              <a:t>sạch đẹp, an toàn và giúp mọi người trong gia đình nhanh chóng tìm được đồ dùng cần thiết khi muốn sử dụng.</a:t>
            </a:r>
            <a:endParaRPr lang="en-US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3356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14259" y="-360866"/>
            <a:ext cx="9141291" cy="5504366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639C05DA-CB5C-4D48-B1D1-B82757FFB0C6}"/>
              </a:ext>
            </a:extLst>
          </p:cNvPr>
          <p:cNvSpPr txBox="1"/>
          <p:nvPr/>
        </p:nvSpPr>
        <p:spPr>
          <a:xfrm>
            <a:off x="3703320" y="160020"/>
            <a:ext cx="3166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72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TIẾT 1</a:t>
            </a:r>
            <a:endParaRPr lang="en-US" sz="72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433870"/>
      </p:ext>
    </p:extLst>
  </p:cSld>
  <p:clrMapOvr>
    <a:masterClrMapping/>
  </p:clrMapOvr>
  <p:transition spd="slow" advClick="0" advTm="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00" y="942204"/>
            <a:ext cx="3682043" cy="3653136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399696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e Kitty Song - Dance Along - Meow Meow Meow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B1870779-F217-45B8-A455-4D2C0AED76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99696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9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KHÁM PHÁ – KẾT NỐI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078394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277712" y="546331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3CD99A2D-F5C5-426B-B530-6B7593F142A0}"/>
              </a:ext>
            </a:extLst>
          </p:cNvPr>
          <p:cNvSpPr txBox="1"/>
          <p:nvPr/>
        </p:nvSpPr>
        <p:spPr>
          <a:xfrm>
            <a:off x="3669030" y="331470"/>
            <a:ext cx="1908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b="1" dirty="0"/>
              <a:t>HOẠT ĐỘNG 1</a:t>
            </a:r>
            <a:endParaRPr lang="en-US" sz="1800" b="1" dirty="0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5284FD8B-F20C-4ED5-9001-82F8ADDB6809}"/>
              </a:ext>
            </a:extLst>
          </p:cNvPr>
          <p:cNvSpPr txBox="1"/>
          <p:nvPr/>
        </p:nvSpPr>
        <p:spPr>
          <a:xfrm>
            <a:off x="1461332" y="846828"/>
            <a:ext cx="6140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0677673-A3DA-4EB6-B35D-ECA6032A2A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33" b="6443"/>
          <a:stretch/>
        </p:blipFill>
        <p:spPr>
          <a:xfrm>
            <a:off x="1349676" y="1384488"/>
            <a:ext cx="6657174" cy="280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70797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277712" y="546331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3CD99A2D-F5C5-426B-B530-6B7593F142A0}"/>
              </a:ext>
            </a:extLst>
          </p:cNvPr>
          <p:cNvSpPr txBox="1"/>
          <p:nvPr/>
        </p:nvSpPr>
        <p:spPr>
          <a:xfrm>
            <a:off x="3669030" y="331470"/>
            <a:ext cx="1908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b="1" dirty="0"/>
              <a:t>HOẠT ĐỘNG 1</a:t>
            </a:r>
            <a:endParaRPr lang="en-US" sz="1800" b="1" dirty="0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5284FD8B-F20C-4ED5-9001-82F8ADDB6809}"/>
              </a:ext>
            </a:extLst>
          </p:cNvPr>
          <p:cNvSpPr txBox="1"/>
          <p:nvPr/>
        </p:nvSpPr>
        <p:spPr>
          <a:xfrm>
            <a:off x="1552979" y="3016735"/>
            <a:ext cx="6140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9C07F5-BCB9-4DD7-9D1A-22E5D9AC99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91" t="20855" r="22283" b="39899"/>
          <a:stretch/>
        </p:blipFill>
        <p:spPr>
          <a:xfrm>
            <a:off x="1871528" y="926436"/>
            <a:ext cx="5657316" cy="201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70797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807499B-415A-4954-89DB-0BC26B440890}"/>
              </a:ext>
            </a:extLst>
          </p:cNvPr>
          <p:cNvSpPr txBox="1"/>
          <p:nvPr/>
        </p:nvSpPr>
        <p:spPr>
          <a:xfrm>
            <a:off x="3987207" y="329609"/>
            <a:ext cx="1350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dirty="0"/>
              <a:t>KẾT LUẬN</a:t>
            </a:r>
            <a:endParaRPr lang="en-US" sz="1800" dirty="0"/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233EFA3-800C-4D25-9671-B2DF807EDF29}"/>
              </a:ext>
            </a:extLst>
          </p:cNvPr>
          <p:cNvSpPr txBox="1"/>
          <p:nvPr/>
        </p:nvSpPr>
        <p:spPr>
          <a:xfrm>
            <a:off x="471306" y="1614022"/>
            <a:ext cx="81232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chemeClr val="accent4">
                    <a:lumMod val="75000"/>
                  </a:schemeClr>
                </a:solidFill>
              </a:rPr>
              <a:t>	</a:t>
            </a:r>
            <a:r>
              <a:rPr lang="vi-VN" sz="4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 người mừng tuổi, tặng quà ngày Tết là mong mọi điều tốt lành đến với các em.</a:t>
            </a:r>
            <a:endParaRPr lang="en-US" sz="32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266042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533624" y="497148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F21DC78C-3912-4CF1-9CDD-C34DDD4A7E7D}"/>
              </a:ext>
            </a:extLst>
          </p:cNvPr>
          <p:cNvSpPr txBox="1"/>
          <p:nvPr/>
        </p:nvSpPr>
        <p:spPr>
          <a:xfrm>
            <a:off x="3934043" y="350874"/>
            <a:ext cx="140349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/>
              <a:t>HOẠT ĐỘNG 2</a:t>
            </a:r>
            <a:endParaRPr lang="en-US" dirty="0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F9FF4C9-0281-494C-B90D-5BFA1B665672}"/>
              </a:ext>
            </a:extLst>
          </p:cNvPr>
          <p:cNvSpPr txBox="1"/>
          <p:nvPr/>
        </p:nvSpPr>
        <p:spPr>
          <a:xfrm>
            <a:off x="1360967" y="884464"/>
            <a:ext cx="7783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b="1" dirty="0"/>
              <a:t>XÁC ĐỊNH NHỮNG VIỆC NÊN LÀM ĐỂ NHÀ CỬA LUÔN GỌN GÀNG</a:t>
            </a:r>
            <a:endParaRPr lang="en-US" sz="1800" b="1" dirty="0"/>
          </a:p>
        </p:txBody>
      </p:sp>
      <p:grpSp>
        <p:nvGrpSpPr>
          <p:cNvPr id="8" name="组合 1"/>
          <p:cNvGrpSpPr/>
          <p:nvPr/>
        </p:nvGrpSpPr>
        <p:grpSpPr>
          <a:xfrm>
            <a:off x="1838960" y="1346940"/>
            <a:ext cx="4846164" cy="3248399"/>
            <a:chOff x="2635700" y="942204"/>
            <a:chExt cx="3682042" cy="3653136"/>
          </a:xfrm>
        </p:grpSpPr>
        <p:grpSp>
          <p:nvGrpSpPr>
            <p:cNvPr id="9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22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0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19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1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7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2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3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15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16" name="Oval 12"/>
                <p:cNvSpPr>
                  <a:spLocks noChangeArrowheads="1"/>
                </p:cNvSpPr>
                <p:nvPr/>
              </p:nvSpPr>
              <p:spPr bwMode="auto">
                <a:xfrm>
                  <a:off x="-21" y="54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4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sp>
        <p:nvSpPr>
          <p:cNvPr id="24" name="Hộp Văn bản 5">
            <a:extLst>
              <a:ext uri="{FF2B5EF4-FFF2-40B4-BE49-F238E27FC236}">
                <a16:creationId xmlns:a16="http://schemas.microsoft.com/office/drawing/2014/main" id="{56A76D19-C43E-484F-87FA-C1A6BEE9576A}"/>
              </a:ext>
            </a:extLst>
          </p:cNvPr>
          <p:cNvSpPr txBox="1"/>
          <p:nvPr/>
        </p:nvSpPr>
        <p:spPr>
          <a:xfrm>
            <a:off x="2768239" y="2475703"/>
            <a:ext cx="3154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/>
              <a:t>THẢO LUẬN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1811132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AF9ED3A35974FB4FC0A750E20F08F" ma:contentTypeVersion="10" ma:contentTypeDescription="Create a new document." ma:contentTypeScope="" ma:versionID="79b29c12e9c3387cc716ac59d15a190e">
  <xsd:schema xmlns:xsd="http://www.w3.org/2001/XMLSchema" xmlns:xs="http://www.w3.org/2001/XMLSchema" xmlns:p="http://schemas.microsoft.com/office/2006/metadata/properties" xmlns:ns3="2954521b-b4ab-4ce3-8aa8-8bfa99a4c36e" targetNamespace="http://schemas.microsoft.com/office/2006/metadata/properties" ma:root="true" ma:fieldsID="9229b072d9ce3250b9c7567893fbcc3b" ns3:_="">
    <xsd:import namespace="2954521b-b4ab-4ce3-8aa8-8bfa99a4c3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4521b-b4ab-4ce3-8aa8-8bfa99a4c3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A853B2-F46F-43AC-8AF8-FF4B8C0E2F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0C27DA-E208-437B-BF76-CF6E81518E3A}">
  <ds:schemaRefs>
    <ds:schemaRef ds:uri="http://purl.org/dc/elements/1.1/"/>
    <ds:schemaRef ds:uri="http://schemas.microsoft.com/office/infopath/2007/PartnerControls"/>
    <ds:schemaRef ds:uri="2954521b-b4ab-4ce3-8aa8-8bfa99a4c36e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C1EB7E11-431D-4372-9F0C-B327A8EED6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4521b-b4ab-4ce3-8aa8-8bfa99a4c3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442</TotalTime>
  <Words>333</Words>
  <Application>Microsoft Office PowerPoint</Application>
  <PresentationFormat>On-screen Show (16:9)</PresentationFormat>
  <Paragraphs>64</Paragraphs>
  <Slides>19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等线</vt:lpstr>
      <vt:lpstr>Arial</vt:lpstr>
      <vt:lpstr>Arial-Rounded</vt:lpstr>
      <vt:lpstr>Calibri</vt:lpstr>
      <vt:lpstr>Times New Roman</vt:lpstr>
      <vt:lpstr>第一PPT，www.1ppt.com​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admin</dc:creator>
  <cp:lastModifiedBy>Hằng Nguyễn</cp:lastModifiedBy>
  <cp:revision>55</cp:revision>
  <dcterms:created xsi:type="dcterms:W3CDTF">2017-03-04T06:55:50Z</dcterms:created>
  <dcterms:modified xsi:type="dcterms:W3CDTF">2021-02-23T13:19:00Z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</Properties>
</file>