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88" r:id="rId5"/>
    <p:sldId id="290" r:id="rId6"/>
    <p:sldId id="310" r:id="rId7"/>
    <p:sldId id="313" r:id="rId8"/>
    <p:sldId id="300" r:id="rId9"/>
    <p:sldId id="328" r:id="rId10"/>
    <p:sldId id="321" r:id="rId11"/>
    <p:sldId id="316" r:id="rId12"/>
    <p:sldId id="322" r:id="rId13"/>
    <p:sldId id="317" r:id="rId14"/>
    <p:sldId id="327" r:id="rId15"/>
    <p:sldId id="326" r:id="rId16"/>
    <p:sldId id="330" r:id="rId17"/>
    <p:sldId id="329" r:id="rId18"/>
    <p:sldId id="331" r:id="rId19"/>
    <p:sldId id="318" r:id="rId20"/>
    <p:sldId id="324" r:id="rId21"/>
    <p:sldId id="325" r:id="rId22"/>
    <p:sldId id="319" r:id="rId23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13"/>
            <p14:sldId id="300"/>
            <p14:sldId id="328"/>
            <p14:sldId id="321"/>
            <p14:sldId id="316"/>
            <p14:sldId id="322"/>
            <p14:sldId id="317"/>
            <p14:sldId id="327"/>
            <p14:sldId id="326"/>
            <p14:sldId id="330"/>
            <p14:sldId id="329"/>
            <p14:sldId id="331"/>
            <p14:sldId id="318"/>
            <p14:sldId id="324"/>
            <p14:sldId id="325"/>
            <p14:sldId id="319"/>
          </p14:sldIdLst>
        </p14:section>
        <p14:section name="Tiết 2" id="{D26EF98B-2085-49F3-B273-FBF6FCCC601C}">
          <p14:sldIdLst/>
        </p14:section>
        <p14:section name="Tiết 3" id="{4D846693-4418-42A5-976A-89DDAFEED3E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0" autoAdjust="0"/>
    <p:restoredTop sz="86379" autoAdjust="0"/>
  </p:normalViewPr>
  <p:slideViewPr>
    <p:cSldViewPr snapToGrid="0">
      <p:cViewPr varScale="1">
        <p:scale>
          <a:sx n="112" d="100"/>
          <a:sy n="112" d="100"/>
        </p:scale>
        <p:origin x="21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9T08:31:34.407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9T08:31:34.407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290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808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0571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091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592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19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2021/3/3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14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650947" y="81007"/>
            <a:ext cx="1577805" cy="830997"/>
            <a:chOff x="466850" y="1582504"/>
            <a:chExt cx="3560131" cy="492880"/>
          </a:xfrm>
        </p:grpSpPr>
        <p:sp>
          <p:nvSpPr>
            <p:cNvPr id="7" name="圆角矩形 6"/>
            <p:cNvSpPr/>
            <p:nvPr/>
          </p:nvSpPr>
          <p:spPr>
            <a:xfrm>
              <a:off x="587332" y="1582504"/>
              <a:ext cx="3439649" cy="492880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3200" dirty="0">
                  <a:cs typeface="+mn-ea"/>
                  <a:sym typeface="+mn-lt"/>
                </a:rPr>
                <a:t>BÀI 16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66850" y="1706052"/>
              <a:ext cx="417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353FE4C-658F-45BD-B0EB-E52E56C92211}"/>
              </a:ext>
            </a:extLst>
          </p:cNvPr>
          <p:cNvSpPr txBox="1"/>
          <p:nvPr/>
        </p:nvSpPr>
        <p:spPr>
          <a:xfrm>
            <a:off x="836725" y="1194348"/>
            <a:ext cx="7467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 dirty="0">
                <a:solidFill>
                  <a:schemeClr val="accent6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 xử khi được </a:t>
            </a:r>
          </a:p>
          <a:p>
            <a:pPr algn="ctr"/>
            <a:r>
              <a:rPr lang="vi-VN" altLang="zh-CN" sz="4400" b="1" dirty="0">
                <a:solidFill>
                  <a:schemeClr val="accent6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 quà ngày Tết</a:t>
            </a:r>
            <a:endParaRPr lang="zh-CN" altLang="en-US" sz="4400" b="1" dirty="0">
              <a:solidFill>
                <a:schemeClr val="accent6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Bảng 15">
            <a:extLst>
              <a:ext uri="{FF2B5EF4-FFF2-40B4-BE49-F238E27FC236}">
                <a16:creationId xmlns:a16="http://schemas.microsoft.com/office/drawing/2014/main" id="{667F8485-FE94-4D97-AB0B-E65700F39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709889"/>
              </p:ext>
            </p:extLst>
          </p:nvPr>
        </p:nvGraphicFramePr>
        <p:xfrm>
          <a:off x="794759" y="853337"/>
          <a:ext cx="7849510" cy="2763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3822">
                  <a:extLst>
                    <a:ext uri="{9D8B030D-6E8A-4147-A177-3AD203B41FA5}">
                      <a16:colId xmlns:a16="http://schemas.microsoft.com/office/drawing/2014/main" val="744966788"/>
                    </a:ext>
                  </a:extLst>
                </a:gridCol>
                <a:gridCol w="4045688">
                  <a:extLst>
                    <a:ext uri="{9D8B030D-6E8A-4147-A177-3AD203B41FA5}">
                      <a16:colId xmlns:a16="http://schemas.microsoft.com/office/drawing/2014/main" val="2302789872"/>
                    </a:ext>
                  </a:extLst>
                </a:gridCol>
              </a:tblGrid>
              <a:tr h="687365">
                <a:tc>
                  <a:txBody>
                    <a:bodyPr/>
                    <a:lstStyle/>
                    <a:p>
                      <a:pPr algn="ctr"/>
                      <a:r>
                        <a:rPr lang="vi-VN" sz="2000" dirty="0"/>
                        <a:t>Ứng xử phù hợp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dirty="0"/>
                        <a:t>Ứng xử chưa phù hợp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856820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/>
                        <a:t>Đón nhận ( cầm) bằng hai tay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/>
                        <a:t>Đón nhận (cầm) bằng một tay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05616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/>
                        <a:t>Đầu hơi cúi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000" dirty="0"/>
                        <a:t>Tỏ thái độ không thích.</a:t>
                      </a:r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412007"/>
                  </a:ext>
                </a:extLst>
              </a:tr>
              <a:tr h="687365">
                <a:tc>
                  <a:txBody>
                    <a:bodyPr/>
                    <a:lstStyle/>
                    <a:p>
                      <a:r>
                        <a:rPr lang="vi-VN" sz="2000" dirty="0"/>
                        <a:t>Nói lời cảm ơn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2000" dirty="0"/>
                        <a:t>Không nói lời cảm ơn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2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3118658" y="2266664"/>
            <a:ext cx="2995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 err="1"/>
              <a:t>Vận</a:t>
            </a:r>
            <a:r>
              <a:rPr lang="vi-VN" sz="4800" dirty="0"/>
              <a:t> </a:t>
            </a:r>
            <a:r>
              <a:rPr lang="vi-VN" sz="4800" dirty="0" err="1"/>
              <a:t>dụng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4536287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F0FED42-0440-45E2-8FAF-EBB177C2D078}"/>
              </a:ext>
            </a:extLst>
          </p:cNvPr>
          <p:cNvSpPr txBox="1"/>
          <p:nvPr/>
        </p:nvSpPr>
        <p:spPr>
          <a:xfrm>
            <a:off x="3895770" y="259430"/>
            <a:ext cx="157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/>
              <a:t>Vận</a:t>
            </a:r>
            <a:r>
              <a:rPr lang="vi-VN" sz="2400" dirty="0"/>
              <a:t> </a:t>
            </a:r>
            <a:r>
              <a:rPr lang="vi-VN" sz="2400" dirty="0" err="1"/>
              <a:t>dụng</a:t>
            </a:r>
            <a:endParaRPr lang="en-US" sz="2400" dirty="0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04932C8-642A-4892-8C69-951A72803C21}"/>
              </a:ext>
            </a:extLst>
          </p:cNvPr>
          <p:cNvSpPr txBox="1"/>
          <p:nvPr/>
        </p:nvSpPr>
        <p:spPr>
          <a:xfrm>
            <a:off x="334481" y="1488908"/>
            <a:ext cx="3467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+Khi được mừng tuổi, em sẽ nói gì với người mừng tuổi em?</a:t>
            </a:r>
          </a:p>
          <a:p>
            <a:r>
              <a:rPr lang="vi-VN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+Khi được mừng tuổi, em đón nhận như thế nào?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8A4ED0-DEED-4377-AF33-6ED926E22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70" y="1129533"/>
            <a:ext cx="4609387" cy="2657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071577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8">
            <a:extLst>
              <a:ext uri="{FF2B5EF4-FFF2-40B4-BE49-F238E27FC236}">
                <a16:creationId xmlns:a16="http://schemas.microsoft.com/office/drawing/2014/main" id="{CBA210E1-8F85-40BF-83C3-B8A4EBB8407C}"/>
              </a:ext>
            </a:extLst>
          </p:cNvPr>
          <p:cNvSpPr txBox="1"/>
          <p:nvPr/>
        </p:nvSpPr>
        <p:spPr>
          <a:xfrm>
            <a:off x="3778037" y="291366"/>
            <a:ext cx="1785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ACF06-EE55-4E3D-9D8F-FA47A404FDEE}"/>
              </a:ext>
            </a:extLst>
          </p:cNvPr>
          <p:cNvSpPr txBox="1"/>
          <p:nvPr/>
        </p:nvSpPr>
        <p:spPr>
          <a:xfrm>
            <a:off x="894186" y="1417588"/>
            <a:ext cx="75536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vi-VN" sz="48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được mừng tuổi, em cần:</a:t>
            </a:r>
          </a:p>
          <a:p>
            <a:pPr algn="just"/>
            <a:r>
              <a:rPr lang="vi-VN" sz="48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nhận bằng hai tay, </a:t>
            </a:r>
          </a:p>
          <a:p>
            <a:pPr algn="just"/>
            <a:r>
              <a:rPr lang="vi-VN" sz="48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hơi cúi và nói lời cảm ơn.</a:t>
            </a:r>
          </a:p>
        </p:txBody>
      </p:sp>
    </p:spTree>
    <p:extLst>
      <p:ext uri="{BB962C8B-B14F-4D97-AF65-F5344CB8AC3E}">
        <p14:creationId xmlns:p14="http://schemas.microsoft.com/office/powerpoint/2010/main" val="3572549578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Kitty Song - Dance Along - Meow Meow Meow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B1870779-F217-45B8-A455-4D2C0AED76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39C05DA-CB5C-4D48-B1D1-B82757FFB0C6}"/>
              </a:ext>
            </a:extLst>
          </p:cNvPr>
          <p:cNvSpPr txBox="1"/>
          <p:nvPr/>
        </p:nvSpPr>
        <p:spPr>
          <a:xfrm>
            <a:off x="3661279" y="170531"/>
            <a:ext cx="212992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40652"/>
      </p:ext>
    </p:extLst>
  </p:cSld>
  <p:clrMapOvr>
    <a:masterClrMapping/>
  </p:clrMapOvr>
  <p:transition spd="slow" advClick="0" advTm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89569" y="280679"/>
            <a:ext cx="1609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vi-VN" altLang="zh-CN" sz="2000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vi-VN" altLang="zh-CN" sz="20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4ED94E8-E6AA-43B0-A063-357736B838E0}"/>
              </a:ext>
            </a:extLst>
          </p:cNvPr>
          <p:cNvSpPr txBox="1"/>
          <p:nvPr/>
        </p:nvSpPr>
        <p:spPr>
          <a:xfrm>
            <a:off x="2390969" y="774397"/>
            <a:ext cx="4109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Sắm</a:t>
            </a:r>
            <a:r>
              <a:rPr lang="en-US" sz="2800" dirty="0"/>
              <a:t> 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xử</a:t>
            </a:r>
            <a:r>
              <a:rPr lang="en-US" sz="2800" dirty="0"/>
              <a:t> </a:t>
            </a:r>
            <a:r>
              <a:rPr lang="en-US" sz="2800" dirty="0" err="1"/>
              <a:t>lí</a:t>
            </a:r>
            <a:r>
              <a:rPr lang="en-US" sz="2800" dirty="0"/>
              <a:t> </a:t>
            </a:r>
            <a:r>
              <a:rPr lang="en-US" sz="2800" dirty="0" err="1"/>
              <a:t>tình</a:t>
            </a:r>
            <a:r>
              <a:rPr lang="en-US" sz="2800" dirty="0"/>
              <a:t> </a:t>
            </a:r>
            <a:r>
              <a:rPr lang="en-US" sz="2800" dirty="0" err="1"/>
              <a:t>huống</a:t>
            </a:r>
            <a:endParaRPr lang="vi-VN" dirty="0"/>
          </a:p>
        </p:txBody>
      </p:sp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345759" y="553807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B737B1-C8DB-4F1C-AC48-CB92691723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7" b="45670"/>
          <a:stretch/>
        </p:blipFill>
        <p:spPr>
          <a:xfrm>
            <a:off x="1102407" y="1429241"/>
            <a:ext cx="7144283" cy="274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-21" y="54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6A76D19-C43E-484F-87FA-C1A6BEE9576A}"/>
              </a:ext>
            </a:extLst>
          </p:cNvPr>
          <p:cNvSpPr txBox="1"/>
          <p:nvPr/>
        </p:nvSpPr>
        <p:spPr>
          <a:xfrm>
            <a:off x="3118657" y="2266664"/>
            <a:ext cx="3663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THỰC HÀNH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378531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F0FED42-0440-45E2-8FAF-EBB177C2D078}"/>
              </a:ext>
            </a:extLst>
          </p:cNvPr>
          <p:cNvSpPr txBox="1"/>
          <p:nvPr/>
        </p:nvSpPr>
        <p:spPr>
          <a:xfrm>
            <a:off x="3863340" y="350870"/>
            <a:ext cx="163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dirty="0"/>
              <a:t>HOẠT ĐỘNG 4</a:t>
            </a:r>
            <a:endParaRPr lang="en-US" sz="1400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7036E33-9024-492A-A265-4C990C27E0DD}"/>
              </a:ext>
            </a:extLst>
          </p:cNvPr>
          <p:cNvSpPr txBox="1"/>
          <p:nvPr/>
        </p:nvSpPr>
        <p:spPr>
          <a:xfrm>
            <a:off x="1439955" y="739696"/>
            <a:ext cx="6481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Thể hiện cảm xúc phù hợp khi được tặng quà</a:t>
            </a:r>
            <a:endParaRPr lang="en-US" sz="2400" dirty="0"/>
          </a:p>
        </p:txBody>
      </p:sp>
      <p:pic>
        <p:nvPicPr>
          <p:cNvPr id="6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AE1972-AB7E-429E-86D3-6AA4D87A03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58" b="9116"/>
          <a:stretch/>
        </p:blipFill>
        <p:spPr>
          <a:xfrm>
            <a:off x="1565641" y="1282410"/>
            <a:ext cx="6229884" cy="289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5534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149" y="218463"/>
            <a:ext cx="3210107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5EFF9F06-8745-4EEF-A671-E9565A9F99A7}"/>
              </a:ext>
            </a:extLst>
          </p:cNvPr>
          <p:cNvSpPr txBox="1"/>
          <p:nvPr/>
        </p:nvSpPr>
        <p:spPr>
          <a:xfrm>
            <a:off x="99149" y="1760220"/>
            <a:ext cx="88848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người mừng tuổi, tặng quà ngày Tết là mong mọi điều tốt lành đến với các em. Khi được mừng tuổi, em cần: Đón nhận bằng hai tay, đầu hơi cúi và nói lời cảm ơn.</a:t>
            </a:r>
          </a:p>
          <a:p>
            <a:pPr algn="just"/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39C05DA-CB5C-4D48-B1D1-B82757FFB0C6}"/>
              </a:ext>
            </a:extLst>
          </p:cNvPr>
          <p:cNvSpPr txBox="1"/>
          <p:nvPr/>
        </p:nvSpPr>
        <p:spPr>
          <a:xfrm>
            <a:off x="3661279" y="170531"/>
            <a:ext cx="212992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p:transition spd="slow" advClick="0" advTm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77712" y="54633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CD99A2D-F5C5-426B-B530-6B7593F142A0}"/>
              </a:ext>
            </a:extLst>
          </p:cNvPr>
          <p:cNvSpPr txBox="1"/>
          <p:nvPr/>
        </p:nvSpPr>
        <p:spPr>
          <a:xfrm>
            <a:off x="3669030" y="331470"/>
            <a:ext cx="190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HOẠT ĐỘNG 1</a:t>
            </a:r>
            <a:endParaRPr lang="en-US" sz="1800" b="1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84FD8B-F20C-4ED5-9001-82F8ADDB6809}"/>
              </a:ext>
            </a:extLst>
          </p:cNvPr>
          <p:cNvSpPr txBox="1"/>
          <p:nvPr/>
        </p:nvSpPr>
        <p:spPr>
          <a:xfrm>
            <a:off x="1461332" y="846828"/>
            <a:ext cx="6140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677673-A3DA-4EB6-B35D-ECA6032A2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33" b="6443"/>
          <a:stretch/>
        </p:blipFill>
        <p:spPr>
          <a:xfrm>
            <a:off x="1349676" y="1384488"/>
            <a:ext cx="6657174" cy="28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277712" y="54633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CD99A2D-F5C5-426B-B530-6B7593F142A0}"/>
              </a:ext>
            </a:extLst>
          </p:cNvPr>
          <p:cNvSpPr txBox="1"/>
          <p:nvPr/>
        </p:nvSpPr>
        <p:spPr>
          <a:xfrm>
            <a:off x="3669030" y="331470"/>
            <a:ext cx="190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HOẠT ĐỘNG 1</a:t>
            </a:r>
            <a:endParaRPr lang="en-US" sz="1800" b="1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84FD8B-F20C-4ED5-9001-82F8ADDB6809}"/>
              </a:ext>
            </a:extLst>
          </p:cNvPr>
          <p:cNvSpPr txBox="1"/>
          <p:nvPr/>
        </p:nvSpPr>
        <p:spPr>
          <a:xfrm>
            <a:off x="1552979" y="3016735"/>
            <a:ext cx="6140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307C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9C07F5-BCB9-4DD7-9D1A-22E5D9AC99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91" t="20855" r="22283" b="39899"/>
          <a:stretch/>
        </p:blipFill>
        <p:spPr>
          <a:xfrm>
            <a:off x="1871528" y="926436"/>
            <a:ext cx="5657316" cy="20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807499B-415A-4954-89DB-0BC26B440890}"/>
              </a:ext>
            </a:extLst>
          </p:cNvPr>
          <p:cNvSpPr txBox="1"/>
          <p:nvPr/>
        </p:nvSpPr>
        <p:spPr>
          <a:xfrm>
            <a:off x="3732560" y="284454"/>
            <a:ext cx="202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233EFA3-800C-4D25-9671-B2DF807EDF29}"/>
              </a:ext>
            </a:extLst>
          </p:cNvPr>
          <p:cNvSpPr txBox="1"/>
          <p:nvPr/>
        </p:nvSpPr>
        <p:spPr>
          <a:xfrm>
            <a:off x="385848" y="986700"/>
            <a:ext cx="43570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vi-VN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người mừng tuổi, tặng quà ngày Tết là mong mọi điều tốt lành đến với các em.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8F7EB3-9FC2-4E54-8EDD-21F4C1FD3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561" y="1025496"/>
            <a:ext cx="3503776" cy="317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6604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21DC78C-3912-4CF1-9CDD-C34DDD4A7E7D}"/>
              </a:ext>
            </a:extLst>
          </p:cNvPr>
          <p:cNvSpPr txBox="1"/>
          <p:nvPr/>
        </p:nvSpPr>
        <p:spPr>
          <a:xfrm>
            <a:off x="3934043" y="350874"/>
            <a:ext cx="14034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/>
              <a:t>HOẠT ĐỘNG 2</a:t>
            </a:r>
            <a:endParaRPr lang="en-US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F9FF4C9-0281-494C-B90D-5BFA1B665672}"/>
              </a:ext>
            </a:extLst>
          </p:cNvPr>
          <p:cNvSpPr txBox="1"/>
          <p:nvPr/>
        </p:nvSpPr>
        <p:spPr>
          <a:xfrm>
            <a:off x="1360967" y="859976"/>
            <a:ext cx="778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 b="1" dirty="0"/>
              <a:t>Nhận xét cách ứng xử của các bạn khi được nhận quà</a:t>
            </a:r>
            <a:endParaRPr lang="en-US" sz="1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24844-BD68-4E89-9172-ACA5CB2DE8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8" b="6822"/>
          <a:stretch/>
        </p:blipFill>
        <p:spPr>
          <a:xfrm>
            <a:off x="1309692" y="1438328"/>
            <a:ext cx="6410367" cy="315681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C6A53FF-E847-4A11-A738-1DDA3B4224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111" r="84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32" y="1167935"/>
            <a:ext cx="709566" cy="49714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7887560-A637-471B-BB12-D1D63EEBE2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111" r="84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75" y="4390205"/>
            <a:ext cx="709566" cy="4971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E88493D-76EB-412E-BF4F-B7BC9DC09C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848" y="1146117"/>
            <a:ext cx="641735" cy="54078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7615A1D-06CD-4FC6-916C-A8834A08C7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91" y="4324749"/>
            <a:ext cx="641735" cy="54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7313C3-1CE0-403C-A628-25F8B444E9D0}"/>
              </a:ext>
            </a:extLst>
          </p:cNvPr>
          <p:cNvSpPr txBox="1"/>
          <p:nvPr/>
        </p:nvSpPr>
        <p:spPr>
          <a:xfrm>
            <a:off x="3880887" y="350870"/>
            <a:ext cx="15417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HOẠT ĐỘNG 2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72ECE4-D02D-42B7-8443-25C7DA2DCC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6" b="51485"/>
          <a:stretch/>
        </p:blipFill>
        <p:spPr>
          <a:xfrm>
            <a:off x="1187865" y="770088"/>
            <a:ext cx="6699903" cy="341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67815"/>
      </p:ext>
    </p:extLst>
  </p:cSld>
  <p:clrMapOvr>
    <a:masterClrMapping/>
  </p:clrMapOvr>
  <p:transition spd="slow" advClick="0" advTm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</TotalTime>
  <Words>290</Words>
  <Application>Microsoft Office PowerPoint</Application>
  <PresentationFormat>On-screen Show (16:9)</PresentationFormat>
  <Paragraphs>59</Paragraphs>
  <Slides>19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等线</vt:lpstr>
      <vt:lpstr>Arial</vt:lpstr>
      <vt:lpstr>Arial-Rounded</vt:lpstr>
      <vt:lpstr>Calibri</vt:lpstr>
      <vt:lpstr>Times New Roman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</dc:creator>
  <cp:lastModifiedBy>Hằng Nguyễn</cp:lastModifiedBy>
  <cp:revision>63</cp:revision>
  <dcterms:created xsi:type="dcterms:W3CDTF">2017-03-04T06:55:50Z</dcterms:created>
  <dcterms:modified xsi:type="dcterms:W3CDTF">2021-03-03T08:10:34Z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