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28"/>
  </p:notesMasterIdLst>
  <p:sldIdLst>
    <p:sldId id="257" r:id="rId2"/>
    <p:sldId id="498" r:id="rId3"/>
    <p:sldId id="382" r:id="rId4"/>
    <p:sldId id="383" r:id="rId5"/>
    <p:sldId id="377" r:id="rId6"/>
    <p:sldId id="384" r:id="rId7"/>
    <p:sldId id="385" r:id="rId8"/>
    <p:sldId id="499" r:id="rId9"/>
    <p:sldId id="501" r:id="rId10"/>
    <p:sldId id="503" r:id="rId11"/>
    <p:sldId id="504" r:id="rId12"/>
    <p:sldId id="505" r:id="rId13"/>
    <p:sldId id="347" r:id="rId14"/>
    <p:sldId id="506" r:id="rId15"/>
    <p:sldId id="338" r:id="rId16"/>
    <p:sldId id="507" r:id="rId17"/>
    <p:sldId id="509" r:id="rId18"/>
    <p:sldId id="372" r:id="rId19"/>
    <p:sldId id="487" r:id="rId20"/>
    <p:sldId id="488" r:id="rId21"/>
    <p:sldId id="489" r:id="rId22"/>
    <p:sldId id="490" r:id="rId23"/>
    <p:sldId id="373" r:id="rId24"/>
    <p:sldId id="374" r:id="rId25"/>
    <p:sldId id="358" r:id="rId26"/>
    <p:sldId id="330" r:id="rId27"/>
  </p:sldIdLst>
  <p:sldSz cx="6858000" cy="5143500"/>
  <p:notesSz cx="6858000" cy="9144000"/>
  <p:embeddedFontLs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Kalam" panose="02000000000000000000" pitchFamily="2" charset="77"/>
      <p:regular r:id="rId33"/>
      <p:bold r:id="rId34"/>
    </p:embeddedFont>
    <p:embeddedFont>
      <p:font typeface="Montserrat" panose="02000505000000020004" pitchFamily="2" charset="77"/>
      <p:regular r:id="rId35"/>
      <p:bold r:id="rId36"/>
      <p:italic r:id="rId37"/>
      <p:boldItalic r:id="rId38"/>
    </p:embeddedFont>
    <p:embeddedFont>
      <p:font typeface="UTM Avo" panose="02040603050506020204" pitchFamily="18" charset="0"/>
      <p:regular r:id="rId39"/>
      <p:bold r:id="rId40"/>
      <p:italic r:id="rId41"/>
      <p:boldItalic r:id="rId42"/>
    </p:embeddedFont>
    <p:embeddedFont>
      <p:font typeface="UTM Cookies" panose="02040603050506020204" pitchFamily="18" charset="0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BEE7FB"/>
    <a:srgbClr val="B7D574"/>
    <a:srgbClr val="7EA131"/>
    <a:srgbClr val="8AB036"/>
    <a:srgbClr val="F95D51"/>
    <a:srgbClr val="FB4C43"/>
    <a:srgbClr val="96C2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8A10E9E-05DE-497A-B104-E80DA98F5660}">
  <a:tblStyle styleId="{98A10E9E-05DE-497A-B104-E80DA98F566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774" autoAdjust="0"/>
    <p:restoredTop sz="94315" autoAdjust="0"/>
  </p:normalViewPr>
  <p:slideViewPr>
    <p:cSldViewPr snapToGrid="0">
      <p:cViewPr varScale="1">
        <p:scale>
          <a:sx n="139" d="100"/>
          <a:sy n="139" d="100"/>
        </p:scale>
        <p:origin x="131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font" Target="fonts/font18.fntdata"/><Relationship Id="rId20" Type="http://schemas.openxmlformats.org/officeDocument/2006/relationships/slide" Target="slides/slide19.xml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CC5E67-BFD5-44C2-934C-60921BA2584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114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9478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_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233932" y="194193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220782" y="1331119"/>
            <a:ext cx="6436810" cy="3602496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009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8" y="4767263"/>
            <a:ext cx="1543050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fld id="{A3C39D9B-1707-4BC2-A8DF-A9A95A2D1DDF}" type="datetimeFigureOut">
              <a:rPr lang="en-US" smtClean="0"/>
              <a:t>9/13/21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1713" y="4767263"/>
            <a:ext cx="2314575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43463" y="4767263"/>
            <a:ext cx="1543050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19615" y="3189685"/>
            <a:ext cx="514350" cy="685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0352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6858000" cy="5138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840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321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40720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639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76365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959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96480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025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4000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34919" y="539500"/>
            <a:ext cx="5788125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34956" y="1187600"/>
            <a:ext cx="57881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D6599F5-8F26-4D0A-B085-845895CE4A51}"/>
              </a:ext>
            </a:extLst>
          </p:cNvPr>
          <p:cNvSpPr/>
          <p:nvPr userDrawn="1"/>
        </p:nvSpPr>
        <p:spPr>
          <a:xfrm>
            <a:off x="4710102" y="4888300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85" r:id="rId3"/>
    <p:sldLayoutId id="2147483691" r:id="rId4"/>
    <p:sldLayoutId id="2147483687" r:id="rId5"/>
    <p:sldLayoutId id="2147483692" r:id="rId6"/>
    <p:sldLayoutId id="2147483686" r:id="rId7"/>
    <p:sldLayoutId id="2147483693" r:id="rId8"/>
    <p:sldLayoutId id="2147483688" r:id="rId9"/>
    <p:sldLayoutId id="2147483694" r:id="rId10"/>
    <p:sldLayoutId id="2147483695" r:id="rId11"/>
    <p:sldLayoutId id="214748369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microsoft.com/office/2007/relationships/hdphoto" Target="../media/hdphoto1.wdp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36.png"/><Relationship Id="rId4" Type="http://schemas.microsoft.com/office/2007/relationships/hdphoto" Target="../media/hdphoto2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812" y="2430927"/>
            <a:ext cx="6867812" cy="2069636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23" y="2029504"/>
            <a:ext cx="2759837" cy="223921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805902" y="3022868"/>
            <a:ext cx="2122554" cy="1521664"/>
          </a:xfrm>
          <a:prstGeom prst="rect">
            <a:avLst/>
          </a:prstGeom>
        </p:spPr>
      </p:pic>
      <p:pic>
        <p:nvPicPr>
          <p:cNvPr id="5" name="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746" y="502114"/>
            <a:ext cx="5514311" cy="2069636"/>
          </a:xfrm>
          <a:prstGeom prst="rect">
            <a:avLst/>
          </a:prstGeom>
        </p:spPr>
      </p:pic>
      <p:grpSp>
        <p:nvGrpSpPr>
          <p:cNvPr id="7" name="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3800711" y="2425906"/>
            <a:ext cx="452351" cy="210689"/>
            <a:chOff x="217691" y="6414967"/>
            <a:chExt cx="804180" cy="374559"/>
          </a:xfrm>
        </p:grpSpPr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1435" tIns="25718" rIns="51435" bIns="25718" numCol="1" anchor="t" anchorCtr="0" compatLnSpc="1">
                <a:prstTxWarp prst="textNoShape">
                  <a:avLst/>
                </a:prstTxWarp>
              </a:bodyPr>
              <a:lstStyle/>
              <a:p>
                <a:pPr defTabSz="514350">
                  <a:buClrTx/>
                  <a:defRPr/>
                </a:pPr>
                <a:endParaRPr lang="zh-CN" altLang="en-US" sz="1013" kern="1200"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1435" tIns="25718" rIns="51435" bIns="25718" numCol="1" anchor="t" anchorCtr="0" compatLnSpc="1">
                <a:prstTxWarp prst="textNoShape">
                  <a:avLst/>
                </a:prstTxWarp>
              </a:bodyPr>
              <a:lstStyle/>
              <a:p>
                <a:pPr defTabSz="514350">
                  <a:buClrTx/>
                  <a:defRPr/>
                </a:pPr>
                <a:endParaRPr lang="zh-CN" altLang="en-US" sz="1013" kern="1200"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1435" tIns="25718" rIns="51435" bIns="25718" numCol="1" anchor="t" anchorCtr="0" compatLnSpc="1">
                <a:prstTxWarp prst="textNoShape">
                  <a:avLst/>
                </a:prstTxWarp>
              </a:bodyPr>
              <a:lstStyle/>
              <a:p>
                <a:pPr defTabSz="514350">
                  <a:buClrTx/>
                  <a:defRPr/>
                </a:pPr>
                <a:endParaRPr lang="zh-CN" altLang="en-US" sz="1013" kern="1200"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1435" tIns="25718" rIns="51435" bIns="25718" numCol="1" anchor="t" anchorCtr="0" compatLnSpc="1">
                <a:prstTxWarp prst="textNoShape">
                  <a:avLst/>
                </a:prstTxWarp>
              </a:bodyPr>
              <a:lstStyle/>
              <a:p>
                <a:pPr defTabSz="514350">
                  <a:buClrTx/>
                  <a:defRPr/>
                </a:pPr>
                <a:endParaRPr lang="zh-CN" altLang="en-US" sz="1013" kern="1200"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9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1435" tIns="25718" rIns="51435" bIns="25718" numCol="1" anchor="t" anchorCtr="0" compatLnSpc="1">
                <a:prstTxWarp prst="textNoShape">
                  <a:avLst/>
                </a:prstTxWarp>
              </a:bodyPr>
              <a:lstStyle/>
              <a:p>
                <a:pPr defTabSz="514350">
                  <a:buClrTx/>
                  <a:defRPr/>
                </a:pPr>
                <a:endParaRPr lang="zh-CN" altLang="en-US" sz="1013" kern="1200"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1435" tIns="25718" rIns="51435" bIns="25718" numCol="1" anchor="t" anchorCtr="0" compatLnSpc="1">
                <a:prstTxWarp prst="textNoShape">
                  <a:avLst/>
                </a:prstTxWarp>
              </a:bodyPr>
              <a:lstStyle/>
              <a:p>
                <a:pPr defTabSz="514350">
                  <a:buClrTx/>
                  <a:defRPr/>
                </a:pPr>
                <a:endParaRPr lang="zh-CN" altLang="en-US" sz="1013" kern="1200"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1435" tIns="25718" rIns="51435" bIns="25718" numCol="1" anchor="t" anchorCtr="0" compatLnSpc="1">
                <a:prstTxWarp prst="textNoShape">
                  <a:avLst/>
                </a:prstTxWarp>
              </a:bodyPr>
              <a:lstStyle/>
              <a:p>
                <a:pPr defTabSz="514350">
                  <a:buClrTx/>
                  <a:defRPr/>
                </a:pPr>
                <a:endParaRPr lang="zh-CN" altLang="en-US" sz="1013" kern="1200"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1435" tIns="25718" rIns="51435" bIns="25718" numCol="1" anchor="t" anchorCtr="0" compatLnSpc="1">
                <a:prstTxWarp prst="textNoShape">
                  <a:avLst/>
                </a:prstTxWarp>
              </a:bodyPr>
              <a:lstStyle/>
              <a:p>
                <a:pPr defTabSz="514350">
                  <a:buClrTx/>
                  <a:defRPr/>
                </a:pPr>
                <a:endParaRPr lang="zh-CN" altLang="en-US" sz="1013" kern="1200"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2449" y="896422"/>
            <a:ext cx="2511748" cy="130988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F90713A-6815-4BD0-86DE-AFB7213DCC70}"/>
              </a:ext>
            </a:extLst>
          </p:cNvPr>
          <p:cNvSpPr/>
          <p:nvPr/>
        </p:nvSpPr>
        <p:spPr>
          <a:xfrm>
            <a:off x="1444764" y="1146570"/>
            <a:ext cx="4088941" cy="882935"/>
          </a:xfrm>
          <a:prstGeom prst="rect">
            <a:avLst/>
          </a:prstGeom>
          <a:noFill/>
        </p:spPr>
        <p:txBody>
          <a:bodyPr wrap="none" lIns="51435" tIns="25718" rIns="51435" bIns="25718">
            <a:spAutoFit/>
          </a:bodyPr>
          <a:lstStyle/>
          <a:p>
            <a:pPr algn="ctr" defTabSz="514350">
              <a:buClrTx/>
              <a:defRPr/>
            </a:pPr>
            <a:r>
              <a:rPr lang="en-US" altLang="zh-CN" sz="2700" b="1" i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Chào</a:t>
            </a:r>
            <a:r>
              <a:rPr lang="en-US" altLang="zh-CN" sz="27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lang="en-US" altLang="zh-CN" sz="2700" b="1" i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mừng</a:t>
            </a:r>
            <a:r>
              <a:rPr lang="en-US" altLang="zh-CN" sz="27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lang="en-US" altLang="zh-CN" sz="2700" b="1" i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các</a:t>
            </a:r>
            <a:r>
              <a:rPr lang="en-US" altLang="zh-CN" sz="27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lang="en-US" altLang="zh-CN" sz="2700" b="1" i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em</a:t>
            </a:r>
            <a:r>
              <a:rPr lang="en-US" altLang="zh-CN" sz="27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lang="en-US" altLang="zh-CN" sz="2700" b="1" i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đến</a:t>
            </a:r>
            <a:r>
              <a:rPr lang="en-US" altLang="zh-CN" sz="27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lang="en-US" altLang="zh-CN" sz="2700" b="1" i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với</a:t>
            </a:r>
            <a:r>
              <a:rPr lang="en-US" altLang="zh-CN" sz="27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</a:p>
          <a:p>
            <a:pPr algn="ctr" defTabSz="514350">
              <a:buClrTx/>
              <a:defRPr/>
            </a:pPr>
            <a:r>
              <a:rPr lang="en-US" altLang="zh-CN" sz="2700" b="1" i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tiết</a:t>
            </a:r>
            <a:r>
              <a:rPr lang="en-US" altLang="zh-CN" sz="27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lang="en-US" altLang="zh-CN" sz="2700" b="1" i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Tiếng</a:t>
            </a:r>
            <a:r>
              <a:rPr lang="en-US" altLang="zh-CN" sz="27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lang="en-US" altLang="zh-CN" sz="2700" b="1" i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Việt</a:t>
            </a:r>
            <a:r>
              <a:rPr lang="en-US" altLang="zh-CN" sz="27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</a:p>
        </p:txBody>
      </p:sp>
      <p:pic>
        <p:nvPicPr>
          <p:cNvPr id="21" name="Picture 20" descr="A picture containing diagram&#10;&#10;Description automatically generated">
            <a:extLst>
              <a:ext uri="{FF2B5EF4-FFF2-40B4-BE49-F238E27FC236}">
                <a16:creationId xmlns:a16="http://schemas.microsoft.com/office/drawing/2014/main" id="{496F8484-8875-40C5-95D5-9FB2C610DF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686" y="2217159"/>
            <a:ext cx="3643313" cy="221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53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7ABC07-1AFD-7749-9439-59389AD3FEF7}"/>
              </a:ext>
            </a:extLst>
          </p:cNvPr>
          <p:cNvSpPr/>
          <p:nvPr/>
        </p:nvSpPr>
        <p:spPr>
          <a:xfrm>
            <a:off x="0" y="-64008"/>
            <a:ext cx="6858000" cy="520750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0A21C8-98CB-9C4E-8836-3F17B77734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066" r="12533" b="36779"/>
          <a:stretch/>
        </p:blipFill>
        <p:spPr>
          <a:xfrm>
            <a:off x="0" y="-54864"/>
            <a:ext cx="6858000" cy="28986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20C1A1-6233-4941-97C3-BE8A33DEC3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400" t="83380" r="46133" b="4288"/>
          <a:stretch/>
        </p:blipFill>
        <p:spPr>
          <a:xfrm>
            <a:off x="905256" y="3234690"/>
            <a:ext cx="3227832" cy="758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043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BC11A41-64D1-FB4B-969E-0CF599465808}"/>
              </a:ext>
            </a:extLst>
          </p:cNvPr>
          <p:cNvSpPr/>
          <p:nvPr/>
        </p:nvSpPr>
        <p:spPr>
          <a:xfrm>
            <a:off x="0" y="0"/>
            <a:ext cx="6858000" cy="51435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E53F8A0-7BCC-A841-AF42-9329DA7B1E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34" r="12800" b="37016"/>
          <a:stretch/>
        </p:blipFill>
        <p:spPr>
          <a:xfrm>
            <a:off x="0" y="0"/>
            <a:ext cx="6858000" cy="28529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752BDD5-80B2-1042-BFDC-23D09F7332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934" t="63459" r="13732" b="22786"/>
          <a:stretch/>
        </p:blipFill>
        <p:spPr>
          <a:xfrm>
            <a:off x="548640" y="2962655"/>
            <a:ext cx="3666744" cy="804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438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7833BE-9684-7A43-8C58-DD6CADB4B3C8}"/>
              </a:ext>
            </a:extLst>
          </p:cNvPr>
          <p:cNvSpPr/>
          <p:nvPr/>
        </p:nvSpPr>
        <p:spPr>
          <a:xfrm>
            <a:off x="0" y="0"/>
            <a:ext cx="6858000" cy="51435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FC3080-E3F9-AD47-AC7B-D6B3398627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667" r="12667" b="34881"/>
          <a:stretch/>
        </p:blipFill>
        <p:spPr>
          <a:xfrm>
            <a:off x="0" y="0"/>
            <a:ext cx="6858000" cy="2816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26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090CBE52-488B-43ED-B921-C6338D91C5E2}"/>
              </a:ext>
            </a:extLst>
          </p:cNvPr>
          <p:cNvSpPr txBox="1"/>
          <p:nvPr/>
        </p:nvSpPr>
        <p:spPr>
          <a:xfrm>
            <a:off x="1688168" y="491298"/>
            <a:ext cx="5693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solidFill>
                  <a:schemeClr val="accent2"/>
                </a:solidFill>
                <a:latin typeface="+mj-lt"/>
              </a:rPr>
              <a:t>LUYỆN VIẾT VỞ</a:t>
            </a:r>
            <a:endParaRPr lang="en-US" sz="3600" dirty="0">
              <a:solidFill>
                <a:schemeClr val="accent2"/>
              </a:solidFill>
              <a:latin typeface="+mj-lt"/>
              <a:ea typeface="HP001" panose="020B0603050302020204" pitchFamily="34" charset="0"/>
            </a:endParaRPr>
          </a:p>
        </p:txBody>
      </p:sp>
      <p:pic>
        <p:nvPicPr>
          <p:cNvPr id="15" name="Picture 2" descr="Student Writing (#4) | Free SVG">
            <a:extLst>
              <a:ext uri="{FF2B5EF4-FFF2-40B4-BE49-F238E27FC236}">
                <a16:creationId xmlns:a16="http://schemas.microsoft.com/office/drawing/2014/main" id="{0A965514-ECAF-4850-8ADD-D39DABD67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267" y="1938113"/>
            <a:ext cx="2887461" cy="2887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2C03E65-CE96-43DC-BA78-7E52DB0E7929}"/>
              </a:ext>
            </a:extLst>
          </p:cNvPr>
          <p:cNvSpPr txBox="1"/>
          <p:nvPr/>
        </p:nvSpPr>
        <p:spPr>
          <a:xfrm>
            <a:off x="746083" y="1597872"/>
            <a:ext cx="5365827" cy="413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600" b="1" dirty="0">
                <a:solidFill>
                  <a:srgbClr val="0070C0"/>
                </a:solidFill>
                <a:latin typeface="UTM Avo" panose="02040603050506020204" pitchFamily="18" charset="0"/>
              </a:rPr>
              <a:t>Học sinh viết vào vở </a:t>
            </a:r>
            <a:r>
              <a:rPr lang="vi-VN" sz="1600" b="1" i="1" dirty="0">
                <a:solidFill>
                  <a:srgbClr val="0070C0"/>
                </a:solidFill>
                <a:latin typeface="UTM Avo" panose="02040603050506020204" pitchFamily="18" charset="0"/>
              </a:rPr>
              <a:t>Tập viết 2 tập một</a:t>
            </a:r>
            <a:endParaRPr lang="en-US" sz="16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EFF73E-F8BF-4355-8F00-717FF452DC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9668" r="35029"/>
          <a:stretch/>
        </p:blipFill>
        <p:spPr>
          <a:xfrm>
            <a:off x="372023" y="333691"/>
            <a:ext cx="1290208" cy="1282459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389700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6B78C9-8D1E-E542-B681-43B2C9F301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5143499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104775" y="3600450"/>
            <a:ext cx="209550" cy="2095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467100" y="3600450"/>
            <a:ext cx="209550" cy="2095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932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CD95E369-22E3-47BF-A4B6-6F6C7AEDEE5A}"/>
              </a:ext>
            </a:extLst>
          </p:cNvPr>
          <p:cNvGrpSpPr/>
          <p:nvPr/>
        </p:nvGrpSpPr>
        <p:grpSpPr>
          <a:xfrm>
            <a:off x="825296" y="1401452"/>
            <a:ext cx="4405927" cy="3318271"/>
            <a:chOff x="1417547" y="1264224"/>
            <a:chExt cx="4405927" cy="3318271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BDC5CE40-1276-45C8-A43B-95F4B8826C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417547" y="1264224"/>
              <a:ext cx="4405927" cy="3318271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90A94BE-1705-46B6-A274-580473BF97B9}"/>
                </a:ext>
              </a:extLst>
            </p:cNvPr>
            <p:cNvSpPr txBox="1"/>
            <p:nvPr/>
          </p:nvSpPr>
          <p:spPr>
            <a:xfrm>
              <a:off x="1829745" y="3179483"/>
              <a:ext cx="3745069" cy="8154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3600" b="1">
                  <a:solidFill>
                    <a:srgbClr val="17479D"/>
                  </a:solidFill>
                  <a:latin typeface="UTM Avo" panose="02040603050506020204" pitchFamily="18" charset="0"/>
                </a:rPr>
                <a:t>NÓI VÀ NGHE</a:t>
              </a:r>
              <a:endParaRPr lang="en-US" sz="36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0BBE2AD-294A-48DF-B8A0-D8D32093CB5F}"/>
                </a:ext>
              </a:extLst>
            </p:cNvPr>
            <p:cNvSpPr txBox="1"/>
            <p:nvPr/>
          </p:nvSpPr>
          <p:spPr>
            <a:xfrm>
              <a:off x="2333588" y="2690349"/>
              <a:ext cx="3041009" cy="659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TIẾT </a:t>
              </a:r>
              <a:r>
                <a:rPr lang="vi-VN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4</a:t>
              </a: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3076" name="Picture 4">
            <a:extLst>
              <a:ext uri="{FF2B5EF4-FFF2-40B4-BE49-F238E27FC236}">
                <a16:creationId xmlns:a16="http://schemas.microsoft.com/office/drawing/2014/main" id="{7A146967-3A9E-4CF5-970E-3317318D5A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822" y="3391782"/>
            <a:ext cx="1872878" cy="1348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F868A4D-D623-4D61-AB5D-C11395E49477}"/>
              </a:ext>
            </a:extLst>
          </p:cNvPr>
          <p:cNvGrpSpPr/>
          <p:nvPr/>
        </p:nvGrpSpPr>
        <p:grpSpPr>
          <a:xfrm>
            <a:off x="340524" y="617893"/>
            <a:ext cx="1642466" cy="653384"/>
            <a:chOff x="340524" y="617893"/>
            <a:chExt cx="1642466" cy="65338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35171F3-3B93-4135-A20C-19EEB07B37E5}"/>
                </a:ext>
              </a:extLst>
            </p:cNvPr>
            <p:cNvSpPr txBox="1"/>
            <p:nvPr/>
          </p:nvSpPr>
          <p:spPr>
            <a:xfrm>
              <a:off x="369343" y="617893"/>
              <a:ext cx="16136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accent1">
                      <a:lumMod val="50000"/>
                    </a:schemeClr>
                  </a:solidFill>
                  <a:latin typeface="UTM Cookies" panose="02040603050506020204" pitchFamily="18" charset="0"/>
                </a:rPr>
                <a:t>BÀI 3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E8F7802-FEDD-41A3-B2E2-29D5F5DEE090}"/>
                </a:ext>
              </a:extLst>
            </p:cNvPr>
            <p:cNvSpPr txBox="1"/>
            <p:nvPr/>
          </p:nvSpPr>
          <p:spPr>
            <a:xfrm>
              <a:off x="340524" y="624946"/>
              <a:ext cx="16136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accent1"/>
                  </a:solidFill>
                  <a:latin typeface="UTM Cookies" panose="02040603050506020204" pitchFamily="18" charset="0"/>
                </a:rPr>
                <a:t>BÀI 3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96FA8E6-AFAD-40F1-8C71-78F033E967CA}"/>
              </a:ext>
            </a:extLst>
          </p:cNvPr>
          <p:cNvSpPr txBox="1"/>
          <p:nvPr/>
        </p:nvSpPr>
        <p:spPr>
          <a:xfrm>
            <a:off x="1688168" y="540726"/>
            <a:ext cx="56937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solidFill>
                  <a:schemeClr val="accent2"/>
                </a:solidFill>
                <a:latin typeface="UTM Cookies" panose="02040603050506020204" pitchFamily="18" charset="0"/>
              </a:rPr>
              <a:t>NIỀM VUI CỦA BI VÀ BỐNG</a:t>
            </a:r>
            <a:endParaRPr lang="en-US" sz="3200" dirty="0">
              <a:solidFill>
                <a:schemeClr val="accent2"/>
              </a:solidFill>
              <a:latin typeface="UTM Cookies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296083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7A146967-3A9E-4CF5-970E-3317318D5A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822" y="3391782"/>
            <a:ext cx="1872878" cy="1348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90A94BE-1705-46B6-A274-580473BF97B9}"/>
              </a:ext>
            </a:extLst>
          </p:cNvPr>
          <p:cNvSpPr txBox="1"/>
          <p:nvPr/>
        </p:nvSpPr>
        <p:spPr>
          <a:xfrm>
            <a:off x="438150" y="2146580"/>
            <a:ext cx="5987550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Kể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chuyện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: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Niềm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vui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Bi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Bống</a:t>
            </a:r>
            <a:endParaRPr lang="en-US" sz="28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478739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19387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8F61B79-6506-43EA-92ED-7CFD4E3C8CEC}"/>
              </a:ext>
            </a:extLst>
          </p:cNvPr>
          <p:cNvSpPr txBox="1"/>
          <p:nvPr/>
        </p:nvSpPr>
        <p:spPr>
          <a:xfrm>
            <a:off x="495301" y="345672"/>
            <a:ext cx="5828202" cy="392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5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1.</a:t>
            </a:r>
            <a:r>
              <a:rPr lang="vi-VN" sz="1500" dirty="0">
                <a:latin typeface="UTM Avo" panose="02040603050506020204" pitchFamily="18" charset="0"/>
              </a:rPr>
              <a:t> Nói tiếp để hoàn thành câu dưới tranh.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77362B-5DBE-48F6-88DE-E84AF9C6A5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48744"/>
          <a:stretch/>
        </p:blipFill>
        <p:spPr>
          <a:xfrm>
            <a:off x="815168" y="738600"/>
            <a:ext cx="2051858" cy="18216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7122625-8661-436B-8200-709432881A0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46365"/>
          <a:stretch/>
        </p:blipFill>
        <p:spPr>
          <a:xfrm>
            <a:off x="815168" y="2655308"/>
            <a:ext cx="2147107" cy="191713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56639F-9B40-48BF-B728-62729966B5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1901" r="-1"/>
          <a:stretch/>
        </p:blipFill>
        <p:spPr>
          <a:xfrm>
            <a:off x="3812970" y="738600"/>
            <a:ext cx="1925493" cy="18216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9CB8A8-F660-4D46-B383-762AB21F062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4042"/>
          <a:stretch/>
        </p:blipFill>
        <p:spPr>
          <a:xfrm>
            <a:off x="3848906" y="2655308"/>
            <a:ext cx="1839769" cy="1917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821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8F61B79-6506-43EA-92ED-7CFD4E3C8CEC}"/>
              </a:ext>
            </a:extLst>
          </p:cNvPr>
          <p:cNvSpPr txBox="1"/>
          <p:nvPr/>
        </p:nvSpPr>
        <p:spPr>
          <a:xfrm>
            <a:off x="495301" y="345672"/>
            <a:ext cx="5828202" cy="392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5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1.</a:t>
            </a:r>
            <a:r>
              <a:rPr lang="vi-VN" sz="1500" dirty="0">
                <a:latin typeface="UTM Avo" panose="02040603050506020204" pitchFamily="18" charset="0"/>
              </a:rPr>
              <a:t> Nói tiếp để hoàn thành câu dưới tranh.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77362B-5DBE-48F6-88DE-E84AF9C6A5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48744"/>
          <a:stretch/>
        </p:blipFill>
        <p:spPr>
          <a:xfrm>
            <a:off x="1184622" y="674443"/>
            <a:ext cx="4274068" cy="379461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2DB00A3-9F7C-46D3-9363-C7DDCE9F604C}"/>
              </a:ext>
            </a:extLst>
          </p:cNvPr>
          <p:cNvSpPr txBox="1"/>
          <p:nvPr/>
        </p:nvSpPr>
        <p:spPr>
          <a:xfrm>
            <a:off x="1184622" y="3780130"/>
            <a:ext cx="4772833" cy="83099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17479D"/>
                </a:solidFill>
                <a:latin typeface="UTM Avo" panose="02040603050506020204" pitchFamily="18" charset="0"/>
              </a:rPr>
              <a:t>Khi cầu vồng hiện ra, Bi nói </a:t>
            </a:r>
            <a:r>
              <a:rPr lang="vi-VN" sz="2400" dirty="0">
                <a:solidFill>
                  <a:srgbClr val="FF0000"/>
                </a:solidFill>
                <a:latin typeface="UTM Avo" panose="02040603050506020204" pitchFamily="18" charset="0"/>
              </a:rPr>
              <a:t>dưới chân cầu vồng có bảy hũ vàng.</a:t>
            </a:r>
            <a:endParaRPr lang="vi-VN" sz="2400" dirty="0">
              <a:solidFill>
                <a:srgbClr val="17479D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916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848847" y="-865653"/>
            <a:ext cx="5143500" cy="687480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4918165"/>
            <a:ext cx="6859411" cy="246191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072">
                <a:buClrTx/>
                <a:defRPr/>
              </a:pPr>
              <a:endParaRPr lang="en-US" sz="110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072">
                <a:buClrTx/>
                <a:defRPr/>
              </a:pPr>
              <a:endParaRPr lang="en-US" sz="110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072">
                <a:buClrTx/>
                <a:defRPr/>
              </a:pPr>
              <a:endParaRPr lang="en-US" sz="110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072">
                <a:buClrTx/>
                <a:defRPr/>
              </a:pPr>
              <a:endParaRPr lang="en-US" sz="110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072">
                <a:buClrTx/>
                <a:defRPr/>
              </a:pPr>
              <a:endParaRPr lang="en-US" sz="110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5464574" y="2724665"/>
            <a:ext cx="1273103" cy="271803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1924050" y="1893705"/>
            <a:ext cx="4177075" cy="1166134"/>
          </a:xfrm>
          <a:prstGeom prst="rect">
            <a:avLst/>
          </a:prstGeom>
          <a:noFill/>
        </p:spPr>
        <p:txBody>
          <a:bodyPr wrap="square" lIns="57576" tIns="28788" rIns="57576" bIns="28788" rtlCol="0">
            <a:spAutoFit/>
          </a:bodyPr>
          <a:lstStyle/>
          <a:p>
            <a:pPr algn="ctr" defTabSz="576072">
              <a:buClrTx/>
              <a:defRPr/>
            </a:pPr>
            <a:r>
              <a:rPr lang="en-US" sz="3600" kern="12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Viết</a:t>
            </a:r>
            <a:endParaRPr lang="en-US" sz="3600" kern="1200" dirty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algn="ctr" defTabSz="576072">
              <a:buClrTx/>
              <a:defRPr/>
            </a:pPr>
            <a:r>
              <a:rPr lang="en-US" sz="3600" kern="12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Chữ</a:t>
            </a:r>
            <a:r>
              <a:rPr lang="en-US" sz="3600" kern="12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kern="12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hoa</a:t>
            </a:r>
            <a:r>
              <a:rPr lang="en-US" sz="3600" kern="12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Ă, Â</a:t>
            </a: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48800" y="38299"/>
            <a:ext cx="682473" cy="795974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072">
                <a:buClrTx/>
                <a:defRPr/>
              </a:pPr>
              <a:endParaRPr lang="zh-CN" altLang="en-US" sz="1300" kern="1200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6072">
                <a:buClrTx/>
                <a:defRPr/>
              </a:pPr>
              <a:r>
                <a:rPr lang="en-US" altLang="zh-CN" sz="2800" b="1" kern="1200" dirty="0">
                  <a:solidFill>
                    <a:srgbClr val="ED2F6A"/>
                  </a:solidFill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2</a:t>
              </a:r>
              <a:endParaRPr lang="zh-CN" altLang="en-US" sz="2800" b="1" kern="1200" dirty="0">
                <a:solidFill>
                  <a:srgbClr val="ED2F6A"/>
                </a:solidFill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576072">
                <a:buClrTx/>
                <a:defRPr/>
              </a:pPr>
              <a:endParaRPr lang="zh-CN" altLang="en-US" sz="1300" kern="1200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7" name="Content Placeholder 20" descr="logo">
            <a:extLst>
              <a:ext uri="{FF2B5EF4-FFF2-40B4-BE49-F238E27FC236}">
                <a16:creationId xmlns:a16="http://schemas.microsoft.com/office/drawing/2014/main" id="{AB11BA54-AD7F-4C34-9B43-FD02D2D551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1735" y="3906480"/>
            <a:ext cx="880110" cy="119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827238"/>
      </p:ext>
    </p:extLst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8F61B79-6506-43EA-92ED-7CFD4E3C8CEC}"/>
              </a:ext>
            </a:extLst>
          </p:cNvPr>
          <p:cNvSpPr txBox="1"/>
          <p:nvPr/>
        </p:nvSpPr>
        <p:spPr>
          <a:xfrm>
            <a:off x="495301" y="345672"/>
            <a:ext cx="5828202" cy="392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5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1.</a:t>
            </a:r>
            <a:r>
              <a:rPr lang="vi-VN" sz="1500" dirty="0">
                <a:latin typeface="UTM Avo" panose="02040603050506020204" pitchFamily="18" charset="0"/>
              </a:rPr>
              <a:t> Nói tiếp để hoàn thành câu dưới tranh.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56639F-9B40-48BF-B728-62729966B5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1901" r="-1"/>
          <a:stretch/>
        </p:blipFill>
        <p:spPr>
          <a:xfrm>
            <a:off x="1791855" y="738600"/>
            <a:ext cx="3530972" cy="322679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0D911B5-527A-40EA-B711-0CDAB037D9B4}"/>
              </a:ext>
            </a:extLst>
          </p:cNvPr>
          <p:cNvSpPr txBox="1"/>
          <p:nvPr/>
        </p:nvSpPr>
        <p:spPr>
          <a:xfrm>
            <a:off x="740250" y="3358084"/>
            <a:ext cx="5634182" cy="83099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17479D"/>
                </a:solidFill>
                <a:latin typeface="UTM Avo" panose="02040603050506020204" pitchFamily="18" charset="0"/>
              </a:rPr>
              <a:t>Có bảy hũ vàng, Bống sẽ </a:t>
            </a:r>
            <a:r>
              <a:rPr lang="vi-VN" sz="2400" dirty="0">
                <a:solidFill>
                  <a:srgbClr val="FF0000"/>
                </a:solidFill>
                <a:latin typeface="UTM Avo" panose="02040603050506020204" pitchFamily="18" charset="0"/>
              </a:rPr>
              <a:t>mua búp bê và quần áo đẹp; </a:t>
            </a:r>
            <a:r>
              <a:rPr lang="vi-VN" sz="2400" dirty="0">
                <a:solidFill>
                  <a:srgbClr val="17479D"/>
                </a:solidFill>
                <a:latin typeface="UTM Avo" panose="02040603050506020204" pitchFamily="18" charset="0"/>
              </a:rPr>
              <a:t>Bi sẽ mua </a:t>
            </a:r>
            <a:r>
              <a:rPr lang="vi-VN" sz="2400" dirty="0">
                <a:solidFill>
                  <a:srgbClr val="FF0000"/>
                </a:solidFill>
                <a:latin typeface="UTM Avo" panose="02040603050506020204" pitchFamily="18" charset="0"/>
              </a:rPr>
              <a:t>ngựa hồng và ô tô.</a:t>
            </a:r>
            <a:endParaRPr lang="vi-VN" sz="2400" dirty="0">
              <a:solidFill>
                <a:srgbClr val="17479D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925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8F61B79-6506-43EA-92ED-7CFD4E3C8CEC}"/>
              </a:ext>
            </a:extLst>
          </p:cNvPr>
          <p:cNvSpPr txBox="1"/>
          <p:nvPr/>
        </p:nvSpPr>
        <p:spPr>
          <a:xfrm>
            <a:off x="495301" y="345672"/>
            <a:ext cx="5828202" cy="392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5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1.</a:t>
            </a:r>
            <a:r>
              <a:rPr lang="vi-VN" sz="1500" dirty="0">
                <a:latin typeface="UTM Avo" panose="02040603050506020204" pitchFamily="18" charset="0"/>
              </a:rPr>
              <a:t> Nói tiếp để hoàn thành câu dưới tranh.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122625-8661-436B-8200-709432881A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46365"/>
          <a:stretch/>
        </p:blipFill>
        <p:spPr>
          <a:xfrm>
            <a:off x="1845643" y="969570"/>
            <a:ext cx="3363666" cy="30033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DEFD6BE-D2EF-4883-A72C-1BFC76257CCE}"/>
              </a:ext>
            </a:extLst>
          </p:cNvPr>
          <p:cNvSpPr txBox="1"/>
          <p:nvPr/>
        </p:nvSpPr>
        <p:spPr>
          <a:xfrm>
            <a:off x="953206" y="3295851"/>
            <a:ext cx="4930358" cy="1200329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17479D"/>
                </a:solidFill>
                <a:latin typeface="UTM Avo" panose="02040603050506020204" pitchFamily="18" charset="0"/>
              </a:rPr>
              <a:t>Khi cầu vồng biến mất, </a:t>
            </a:r>
            <a:r>
              <a:rPr lang="vi-VN" sz="2400" dirty="0">
                <a:solidFill>
                  <a:srgbClr val="FF0000"/>
                </a:solidFill>
                <a:latin typeface="UTM Avo" panose="02040603050506020204" pitchFamily="18" charset="0"/>
              </a:rPr>
              <a:t>Bống nói sẽ vẽ tặng Bi ngựa hồng và ô tô; Bi nói sẽ vẽ tặng Bống búp bê và quần áo đẹp.</a:t>
            </a:r>
            <a:endParaRPr lang="vi-VN" sz="2400" dirty="0">
              <a:solidFill>
                <a:srgbClr val="17479D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695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8F61B79-6506-43EA-92ED-7CFD4E3C8CEC}"/>
              </a:ext>
            </a:extLst>
          </p:cNvPr>
          <p:cNvSpPr txBox="1"/>
          <p:nvPr/>
        </p:nvSpPr>
        <p:spPr>
          <a:xfrm>
            <a:off x="495301" y="345672"/>
            <a:ext cx="5828202" cy="392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5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1.</a:t>
            </a:r>
            <a:r>
              <a:rPr lang="vi-VN" sz="1500" dirty="0">
                <a:latin typeface="UTM Avo" panose="02040603050506020204" pitchFamily="18" charset="0"/>
              </a:rPr>
              <a:t> Nói tiếp để hoàn thành câu dưới tranh.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9CB8A8-F660-4D46-B383-762AB21F06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4042"/>
          <a:stretch/>
        </p:blipFill>
        <p:spPr>
          <a:xfrm>
            <a:off x="1856509" y="669489"/>
            <a:ext cx="3121892" cy="325317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55B6287-ED61-4E93-90C1-6E0FBD3C73A4}"/>
              </a:ext>
            </a:extLst>
          </p:cNvPr>
          <p:cNvSpPr txBox="1"/>
          <p:nvPr/>
        </p:nvSpPr>
        <p:spPr>
          <a:xfrm>
            <a:off x="1487055" y="3157306"/>
            <a:ext cx="4415273" cy="83099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17479D"/>
                </a:solidFill>
                <a:latin typeface="UTM Avo" panose="02040603050506020204" pitchFamily="18" charset="0"/>
              </a:rPr>
              <a:t>Không có bảy hũ vàng, hai anh em vẫn </a:t>
            </a:r>
            <a:r>
              <a:rPr lang="vi-VN" sz="2400" dirty="0">
                <a:solidFill>
                  <a:srgbClr val="FF0000"/>
                </a:solidFill>
                <a:latin typeface="UTM Avo" panose="02040603050506020204" pitchFamily="18" charset="0"/>
              </a:rPr>
              <a:t>cảm thấy vui vẻ, hạnh phúc.</a:t>
            </a:r>
            <a:endParaRPr lang="vi-VN" sz="2400" dirty="0">
              <a:solidFill>
                <a:srgbClr val="17479D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776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1A1FA5B-E122-4AF1-A738-254E305586BE}"/>
              </a:ext>
            </a:extLst>
          </p:cNvPr>
          <p:cNvSpPr txBox="1"/>
          <p:nvPr/>
        </p:nvSpPr>
        <p:spPr>
          <a:xfrm>
            <a:off x="495301" y="345672"/>
            <a:ext cx="5828202" cy="392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5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2.</a:t>
            </a:r>
            <a:r>
              <a:rPr lang="vi-VN" sz="1500" dirty="0">
                <a:latin typeface="UTM Avo" panose="02040603050506020204" pitchFamily="18" charset="0"/>
              </a:rPr>
              <a:t> Chọn kể lại 1-2 đoạn của câu chuyện theo tranh.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98CD09-2D6D-4603-8377-DB1D4A99CE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-271" b="19762"/>
          <a:stretch/>
        </p:blipFill>
        <p:spPr>
          <a:xfrm>
            <a:off x="824692" y="738600"/>
            <a:ext cx="5034140" cy="19211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9735BC9-46AD-4341-B795-FD42A5EA847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-271" b="19399"/>
          <a:stretch/>
        </p:blipFill>
        <p:spPr>
          <a:xfrm>
            <a:off x="824693" y="2655308"/>
            <a:ext cx="5034140" cy="2030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475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6703A3F-31CF-4C81-8F95-46388D525896}"/>
              </a:ext>
            </a:extLst>
          </p:cNvPr>
          <p:cNvGrpSpPr/>
          <p:nvPr/>
        </p:nvGrpSpPr>
        <p:grpSpPr>
          <a:xfrm>
            <a:off x="511811" y="527283"/>
            <a:ext cx="5834378" cy="877900"/>
            <a:chOff x="511811" y="527283"/>
            <a:chExt cx="5834378" cy="8779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3193F61-FE15-4DDB-B446-7ACC7B9215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1811" y="527283"/>
              <a:ext cx="5834378" cy="877900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6455C7F-9BD4-4621-B93A-4A6B49A27D10}"/>
                </a:ext>
              </a:extLst>
            </p:cNvPr>
            <p:cNvSpPr txBox="1"/>
            <p:nvPr/>
          </p:nvSpPr>
          <p:spPr>
            <a:xfrm>
              <a:off x="1196864" y="711756"/>
              <a:ext cx="509916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1600" dirty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Kể cho người thân nghe câu chuyện </a:t>
              </a:r>
              <a:r>
                <a:rPr lang="vi-VN" sz="1600" i="1" dirty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Niềm vui của Bi và Bống.</a:t>
              </a:r>
              <a:endParaRPr lang="en-US" sz="1600" dirty="0">
                <a:solidFill>
                  <a:schemeClr val="accent3">
                    <a:lumMod val="50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4BC7AC5-24D2-4A80-98D9-039279B18D44}"/>
              </a:ext>
            </a:extLst>
          </p:cNvPr>
          <p:cNvGrpSpPr/>
          <p:nvPr/>
        </p:nvGrpSpPr>
        <p:grpSpPr>
          <a:xfrm>
            <a:off x="531203" y="1507030"/>
            <a:ext cx="5657161" cy="3270006"/>
            <a:chOff x="816954" y="1488195"/>
            <a:chExt cx="3488762" cy="327000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C1E7A93-342D-4137-AC0F-4EE689D083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r="48744"/>
            <a:stretch/>
          </p:blipFill>
          <p:spPr>
            <a:xfrm>
              <a:off x="816954" y="1488195"/>
              <a:ext cx="1799802" cy="1597905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7EC593F-581A-48B9-A471-9C3C9DBFA8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r="46365"/>
            <a:stretch/>
          </p:blipFill>
          <p:spPr>
            <a:xfrm>
              <a:off x="816954" y="3065317"/>
              <a:ext cx="1883350" cy="1681627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885FF8D-681D-485C-A0BC-C68ECA63CE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51901" r="-1"/>
            <a:stretch/>
          </p:blipFill>
          <p:spPr>
            <a:xfrm>
              <a:off x="2616756" y="1491661"/>
              <a:ext cx="1688960" cy="159790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9AB8EC3-A5B8-4AEE-8EBE-70539D4090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54042"/>
            <a:stretch/>
          </p:blipFill>
          <p:spPr>
            <a:xfrm>
              <a:off x="2684629" y="3076574"/>
              <a:ext cx="1613767" cy="16816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276531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090CBE52-488B-43ED-B921-C6338D91C5E2}"/>
              </a:ext>
            </a:extLst>
          </p:cNvPr>
          <p:cNvSpPr txBox="1"/>
          <p:nvPr/>
        </p:nvSpPr>
        <p:spPr>
          <a:xfrm>
            <a:off x="2163657" y="513255"/>
            <a:ext cx="3638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solidFill>
                  <a:schemeClr val="accent2"/>
                </a:solidFill>
                <a:latin typeface="+mj-lt"/>
                <a:ea typeface="HP001" panose="020B0603050302020204" pitchFamily="34" charset="0"/>
              </a:rPr>
              <a:t>Ý NGHĨA CÂU CHUYỆN</a:t>
            </a:r>
            <a:endParaRPr lang="en-US" sz="2400" dirty="0">
              <a:solidFill>
                <a:schemeClr val="accent2"/>
              </a:solidFill>
              <a:latin typeface="+mj-lt"/>
              <a:ea typeface="HP001" panose="020B06030503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EFF73E-F8BF-4355-8F00-717FF452DCA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9668" r="35029"/>
          <a:stretch/>
        </p:blipFill>
        <p:spPr>
          <a:xfrm>
            <a:off x="372023" y="333691"/>
            <a:ext cx="1290208" cy="1282459"/>
          </a:xfrm>
          <a:prstGeom prst="ellipse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02BB25D-FDCE-49BA-8B63-8971AD5C28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9667" r="12237"/>
          <a:stretch/>
        </p:blipFill>
        <p:spPr>
          <a:xfrm>
            <a:off x="723900" y="1781174"/>
            <a:ext cx="4562041" cy="3046117"/>
          </a:xfrm>
          <a:prstGeom prst="round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72A57B8E-0C8E-4A24-BDD6-3F87F6A68225}"/>
              </a:ext>
            </a:extLst>
          </p:cNvPr>
          <p:cNvGrpSpPr/>
          <p:nvPr/>
        </p:nvGrpSpPr>
        <p:grpSpPr>
          <a:xfrm>
            <a:off x="2981325" y="1047750"/>
            <a:ext cx="3638550" cy="2524125"/>
            <a:chOff x="2981325" y="1047750"/>
            <a:chExt cx="3638550" cy="252412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AD77466-1345-4FEE-A440-AF83A329319D}"/>
                </a:ext>
              </a:extLst>
            </p:cNvPr>
            <p:cNvSpPr txBox="1"/>
            <p:nvPr/>
          </p:nvSpPr>
          <p:spPr>
            <a:xfrm>
              <a:off x="3188496" y="1439430"/>
              <a:ext cx="3185561" cy="1700402"/>
            </a:xfrm>
            <a:prstGeom prst="rect">
              <a:avLst/>
            </a:prstGeom>
            <a:solidFill>
              <a:schemeClr val="accent2"/>
            </a:solidFill>
            <a:effectLst>
              <a:softEdge rad="127000"/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1800" b="1" i="1" dirty="0">
                  <a:solidFill>
                    <a:schemeClr val="accent6">
                      <a:lumMod val="75000"/>
                    </a:schemeClr>
                  </a:solidFill>
                  <a:latin typeface="UTM Avo" panose="02040603050506020204" pitchFamily="18" charset="0"/>
                </a:rPr>
                <a:t>Hai bạn nhỏ luôn vui vẻ và hồn nhiên; hai anh em rất quan tâm và yêu thương nhau.</a:t>
              </a:r>
            </a:p>
          </p:txBody>
        </p:sp>
        <p:sp>
          <p:nvSpPr>
            <p:cNvPr id="3" name="Cloud 2">
              <a:extLst>
                <a:ext uri="{FF2B5EF4-FFF2-40B4-BE49-F238E27FC236}">
                  <a16:creationId xmlns:a16="http://schemas.microsoft.com/office/drawing/2014/main" id="{ADF1B997-B469-4909-9880-4A3BE6E19B28}"/>
                </a:ext>
              </a:extLst>
            </p:cNvPr>
            <p:cNvSpPr/>
            <p:nvPr/>
          </p:nvSpPr>
          <p:spPr>
            <a:xfrm>
              <a:off x="2981325" y="1047750"/>
              <a:ext cx="3638550" cy="2524125"/>
            </a:xfrm>
            <a:prstGeom prst="cloud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379164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79C2A0-1067-2F45-B201-3E0E9D85A0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51435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F950263-E8BF-514B-923F-1F9217FBFE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" y="128016"/>
            <a:ext cx="6638544" cy="487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009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ý thuyết chữ hoa: a, ă, â tiếng việt 2">
            <a:extLst>
              <a:ext uri="{FF2B5EF4-FFF2-40B4-BE49-F238E27FC236}">
                <a16:creationId xmlns:a16="http://schemas.microsoft.com/office/drawing/2014/main" id="{EE33D09D-FE7C-2D4C-8B63-3C81C9FB58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56" t="-2761" r="34532" b="-1"/>
          <a:stretch/>
        </p:blipFill>
        <p:spPr bwMode="auto">
          <a:xfrm>
            <a:off x="372023" y="1936906"/>
            <a:ext cx="1816418" cy="2118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7705CCDF-9A35-C048-9FA2-5D9341D78C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3216" y="2898923"/>
            <a:ext cx="1447394" cy="1246357"/>
          </a:xfrm>
          <a:prstGeom prst="rect">
            <a:avLst/>
          </a:prstGeom>
        </p:spPr>
      </p:pic>
      <p:pic>
        <p:nvPicPr>
          <p:cNvPr id="4" name="Picture 2" descr="Lý thuyết chữ hoa: a, ă, â tiếng việt 2">
            <a:extLst>
              <a:ext uri="{FF2B5EF4-FFF2-40B4-BE49-F238E27FC236}">
                <a16:creationId xmlns:a16="http://schemas.microsoft.com/office/drawing/2014/main" id="{5A65D631-075A-D04E-9422-F15CE9185D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12" t="-1381" r="-224" b="-1381"/>
          <a:stretch/>
        </p:blipFill>
        <p:spPr bwMode="auto">
          <a:xfrm>
            <a:off x="3545386" y="1936906"/>
            <a:ext cx="1816418" cy="2118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Diagram, engineering drawing&#10;&#10;Description automatically generated">
            <a:extLst>
              <a:ext uri="{FF2B5EF4-FFF2-40B4-BE49-F238E27FC236}">
                <a16:creationId xmlns:a16="http://schemas.microsoft.com/office/drawing/2014/main" id="{8CB8F2E0-E506-454C-9494-916AE095FA5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9583" b="21875"/>
          <a:stretch/>
        </p:blipFill>
        <p:spPr>
          <a:xfrm>
            <a:off x="5240596" y="2962931"/>
            <a:ext cx="1341179" cy="1110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123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Ă">
            <a:hlinkClick r:id="" action="ppaction://media"/>
            <a:extLst>
              <a:ext uri="{FF2B5EF4-FFF2-40B4-BE49-F238E27FC236}">
                <a16:creationId xmlns:a16="http://schemas.microsoft.com/office/drawing/2014/main" id="{7F4E0A22-F655-1842-A019-88072A6730D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58331" y="1236664"/>
            <a:ext cx="5541334" cy="3082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232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7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Ă">
            <a:hlinkClick r:id="" action="ppaction://media"/>
            <a:extLst>
              <a:ext uri="{FF2B5EF4-FFF2-40B4-BE49-F238E27FC236}">
                <a16:creationId xmlns:a16="http://schemas.microsoft.com/office/drawing/2014/main" id="{A6E618C9-66C2-CE44-9FFE-966CBA6AF9F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b="9832"/>
          <a:stretch/>
        </p:blipFill>
        <p:spPr>
          <a:xfrm>
            <a:off x="1270598" y="1011955"/>
            <a:ext cx="4316799" cy="3276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578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7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Â">
            <a:hlinkClick r:id="" action="ppaction://media"/>
            <a:extLst>
              <a:ext uri="{FF2B5EF4-FFF2-40B4-BE49-F238E27FC236}">
                <a16:creationId xmlns:a16="http://schemas.microsoft.com/office/drawing/2014/main" id="{0E205904-DDA3-C44D-98D1-D1BCE985EC2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7540" y="1236664"/>
            <a:ext cx="5702920" cy="3207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586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Â">
            <a:hlinkClick r:id="" action="ppaction://media"/>
            <a:extLst>
              <a:ext uri="{FF2B5EF4-FFF2-40B4-BE49-F238E27FC236}">
                <a16:creationId xmlns:a16="http://schemas.microsoft.com/office/drawing/2014/main" id="{111F0B85-192F-A048-8E2F-6E268B7D7EE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b="10098"/>
          <a:stretch/>
        </p:blipFill>
        <p:spPr>
          <a:xfrm>
            <a:off x="1275140" y="1236664"/>
            <a:ext cx="4307716" cy="3250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644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4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5A1A772-CF42-B345-8E7B-BFE6E3336B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667" r="12533"/>
          <a:stretch/>
        </p:blipFill>
        <p:spPr>
          <a:xfrm>
            <a:off x="0" y="0"/>
            <a:ext cx="6858000" cy="52120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489634-D255-FE4C-97FC-9E71BFA2D7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33" t="63458" r="18267" b="6898"/>
          <a:stretch/>
        </p:blipFill>
        <p:spPr>
          <a:xfrm>
            <a:off x="100584" y="3543299"/>
            <a:ext cx="6007608" cy="160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588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1B331F-2ECF-4F47-90C3-3648B65C58A9}"/>
              </a:ext>
            </a:extLst>
          </p:cNvPr>
          <p:cNvSpPr/>
          <p:nvPr/>
        </p:nvSpPr>
        <p:spPr>
          <a:xfrm>
            <a:off x="-27432" y="9144"/>
            <a:ext cx="6858000" cy="51435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7A5597-DC1F-FC41-94ED-87A752FD26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635" r="11964" b="36824"/>
          <a:stretch/>
        </p:blipFill>
        <p:spPr>
          <a:xfrm>
            <a:off x="0" y="0"/>
            <a:ext cx="6858000" cy="38404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B1C61C-1BB4-8549-93B6-9629B48531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663" t="74032" r="13316" b="13162"/>
          <a:stretch/>
        </p:blipFill>
        <p:spPr>
          <a:xfrm>
            <a:off x="530352" y="3934206"/>
            <a:ext cx="5111496" cy="78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190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heme/theme1.xml><?xml version="1.0" encoding="utf-8"?>
<a:theme xmlns:a="http://schemas.openxmlformats.org/drawingml/2006/main" name="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1700</TotalTime>
  <Words>266</Words>
  <Application>Microsoft Macintosh PowerPoint</Application>
  <PresentationFormat>Custom</PresentationFormat>
  <Paragraphs>29</Paragraphs>
  <Slides>26</Slides>
  <Notes>2</Notes>
  <HiddenSlides>0</HiddenSlides>
  <MMClips>4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Montserrat Medium</vt:lpstr>
      <vt:lpstr>Kalam</vt:lpstr>
      <vt:lpstr>Calibri</vt:lpstr>
      <vt:lpstr>UTM Avo</vt:lpstr>
      <vt:lpstr>Arial</vt:lpstr>
      <vt:lpstr>Arial-Rounded</vt:lpstr>
      <vt:lpstr>UTM Cookies</vt:lpstr>
      <vt:lpstr>Montserrat</vt:lpstr>
      <vt:lpstr>Times New Roman</vt:lpstr>
      <vt:lpstr>Doodle Sketchbook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L.U</dc:creator>
  <cp:lastModifiedBy>Ngọc Bích Đỗ</cp:lastModifiedBy>
  <cp:revision>81</cp:revision>
  <dcterms:modified xsi:type="dcterms:W3CDTF">2021-09-13T14:52:54Z</dcterms:modified>
</cp:coreProperties>
</file>