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4" r:id="rId2"/>
  </p:sldMasterIdLst>
  <p:notesMasterIdLst>
    <p:notesMasterId r:id="rId22"/>
  </p:notesMasterIdLst>
  <p:sldIdLst>
    <p:sldId id="257" r:id="rId3"/>
    <p:sldId id="278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embeddedFontLst>
    <p:embeddedFont>
      <p:font typeface="等线" panose="02010600030101010101" pitchFamily="2" charset="-122"/>
      <p:regular r:id="rId23"/>
      <p:bold r:id="rId24"/>
    </p:embeddedFont>
    <p:embeddedFont>
      <p:font typeface="等线 Light" panose="02010600030101010101" pitchFamily="2" charset="-122"/>
      <p:regular r:id="rId25"/>
    </p:embeddedFont>
    <p:embeddedFont>
      <p:font typeface="华文新魏" panose="02010800040101010101" pitchFamily="2" charset="-122"/>
      <p:regular r:id="rId26"/>
    </p:embeddedFont>
    <p:embeddedFont>
      <p:font typeface="华文中宋" panose="02010600040101010101" pitchFamily="2" charset="-122"/>
      <p:regular r:id="rId27"/>
    </p:embeddedFont>
    <p:embeddedFont>
      <p:font typeface="#9Slide07 HoneyCream" panose="020B060402020202020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UTM Amerika Sans" panose="02040603050506020204" pitchFamily="18" charset="0"/>
      <p:regular r:id="rId37"/>
    </p:embeddedFont>
    <p:embeddedFont>
      <p:font typeface="UTM Azuki" panose="02040603050506020204" pitchFamily="18" charset="0"/>
      <p:regular r:id="rId38"/>
    </p:embeddedFont>
    <p:embeddedFont>
      <p:font typeface="UTM Flavour" panose="02040603050506020204" pitchFamily="18" charset="0"/>
      <p:regular r:id="rId39"/>
    </p:embeddedFont>
    <p:embeddedFont>
      <p:font typeface="UTM Isadora" panose="02040603050506020204" pitchFamily="18" charset="0"/>
      <p:regular r:id="rId40"/>
      <p:bold r:id="rId41"/>
    </p:embeddedFont>
    <p:embeddedFont>
      <p:font typeface="UTM NguyenHa 01" panose="02040603050506020204" pitchFamily="18" charset="0"/>
      <p:regular r:id="rId42"/>
    </p:embeddedFont>
    <p:embeddedFont>
      <p:font typeface="UTM Showcard" panose="02040603050506020204" pitchFamily="18" charset="0"/>
      <p:regular r:id="rId43"/>
    </p:embeddedFont>
    <p:embeddedFont>
      <p:font typeface="UTM ViceroyJF" panose="02040603050506020204" pitchFamily="18" charset="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8A006-210C-4456-A733-D674CF505C43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875A8-A7CD-4671-9BEB-B0B7954CA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66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23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 vật nóng lên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rót nước sôi vào cốc, khi cầm vào cốc ta thấy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nóng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Múc canh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nóng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 bát, ta thấy muôi, thìa, bát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nóng lên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Cắm bàn là vào ổ điện, bàn là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nóng lên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701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 vật lạnh đi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Để rau, củ quả vào tủ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lạnh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lúc lấy ra thấy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lạnh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đá vào cốc, cốc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lạnh đi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Chườm đá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lên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CỔ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cổ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vi-V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lạnh đi</a:t>
            </a:r>
            <a:r>
              <a:rPr lang="vi-V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448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433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418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1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Đúng giơ thẻ đỏ        – Sai giơ thẻ xanh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850F40-DB3E-4DC4-95ED-4CBE898A09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728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4309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996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290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</a:t>
            </a:r>
            <a:r>
              <a:rPr lang="en-US" altLang="zh-CN" dirty="0" err="1"/>
              <a:t>hỏi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em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cảm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giác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chạm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cốc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chứa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nước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nóng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lấy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đá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chườm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tay</a:t>
            </a:r>
            <a:r>
              <a:rPr lang="en-US" altLang="zh-CN" baseline="0" dirty="0"/>
              <a:t>, </a:t>
            </a:r>
            <a:r>
              <a:rPr lang="en-US" altLang="zh-CN" baseline="0" dirty="0" err="1"/>
              <a:t>em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cảm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thấy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thế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nào</a:t>
            </a:r>
            <a:r>
              <a:rPr lang="en-US" altLang="zh-CN" baseline="0" dirty="0"/>
              <a:t> ?</a:t>
            </a:r>
          </a:p>
          <a:p>
            <a:r>
              <a:rPr lang="en-US" altLang="zh-CN" baseline="0" dirty="0"/>
              <a:t>- </a:t>
            </a:r>
            <a:r>
              <a:rPr lang="en-US" altLang="zh-CN" baseline="0" dirty="0" err="1"/>
              <a:t>Sau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đấy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dẫn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bài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mới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587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5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717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467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969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02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369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530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767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939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7532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0B3E60AD-C1FB-440E-9DE4-1C76447899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5303BE2F-24E9-4AA9-93A2-F5F16827C1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64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0B3E60AD-C1FB-440E-9DE4-1C76447899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5303BE2F-24E9-4AA9-93A2-F5F16827C1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004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0B3E60AD-C1FB-440E-9DE4-1C76447899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5303BE2F-24E9-4AA9-93A2-F5F16827C1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52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0B3E60AD-C1FB-440E-9DE4-1C76447899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5303BE2F-24E9-4AA9-93A2-F5F16827C1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351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0B3E60AD-C1FB-440E-9DE4-1C76447899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5303BE2F-24E9-4AA9-93A2-F5F16827C1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560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0B3E60AD-C1FB-440E-9DE4-1C76447899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5303BE2F-24E9-4AA9-93A2-F5F16827C1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123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327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0B3E60AD-C1FB-440E-9DE4-1C76447899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5303BE2F-24E9-4AA9-93A2-F5F16827C1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50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0B3E60AD-C1FB-440E-9DE4-1C76447899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5303BE2F-24E9-4AA9-93A2-F5F16827C1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386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0B3E60AD-C1FB-440E-9DE4-1C76447899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5303BE2F-24E9-4AA9-93A2-F5F16827C1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4606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0B3E60AD-C1FB-440E-9DE4-1C76447899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5303BE2F-24E9-4AA9-93A2-F5F16827C1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536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0B3E60AD-C1FB-440E-9DE4-1C76447899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2023/7/24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126">
              <a:defRPr/>
            </a:pPr>
            <a:fld id="{5303BE2F-24E9-4AA9-93A2-F5F16827C1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13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41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7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10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69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552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139F17A-69AF-45C9-9C56-E60DEDE83172}"/>
              </a:ext>
            </a:extLst>
          </p:cNvPr>
          <p:cNvSpPr txBox="1">
            <a:spLocks/>
          </p:cNvSpPr>
          <p:nvPr userDrawn="1"/>
        </p:nvSpPr>
        <p:spPr>
          <a:xfrm>
            <a:off x="10691203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0" dirty="0" err="1">
                <a:solidFill>
                  <a:schemeClr val="accent6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800" b="0" dirty="0">
                <a:solidFill>
                  <a:schemeClr val="accent6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042081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7/24/2023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231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45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75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microsoft.com/office/2007/relationships/hdphoto" Target="../media/hdphoto4.wdp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7.wdp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0QTtDMWnxp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, 地图&#10;&#10;已生成极高可信度的说明">
            <a:extLst>
              <a:ext uri="{FF2B5EF4-FFF2-40B4-BE49-F238E27FC236}">
                <a16:creationId xmlns:a16="http://schemas.microsoft.com/office/drawing/2014/main" id="{5A264771-1481-4B68-AF6D-45C6A60DC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1" y="-205189"/>
            <a:ext cx="12187592" cy="706318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72302" y="2272228"/>
            <a:ext cx="9447394" cy="1015429"/>
            <a:chOff x="1313418" y="2503205"/>
            <a:chExt cx="9449581" cy="1015664"/>
          </a:xfrm>
        </p:grpSpPr>
        <p:sp>
          <p:nvSpPr>
            <p:cNvPr id="5" name="文本框 7">
              <a:extLst>
                <a:ext uri="{FF2B5EF4-FFF2-40B4-BE49-F238E27FC236}">
                  <a16:creationId xmlns:a16="http://schemas.microsoft.com/office/drawing/2014/main" id="{E6981FF2-86BF-461F-BFCC-F71F8CE705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3418" y="2503206"/>
              <a:ext cx="9374917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663"/>
              <a:r>
                <a:rPr lang="en-US" altLang="zh-CN" sz="5999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  <a:ea typeface="华文中宋" panose="02010600040101010101" pitchFamily="2" charset="-122"/>
                </a:rPr>
                <a:t>NÓNG, LẠNH VÀ NHIỆT ĐỘ </a:t>
              </a:r>
            </a:p>
          </p:txBody>
        </p:sp>
        <p:sp>
          <p:nvSpPr>
            <p:cNvPr id="9" name="文本框 7">
              <a:extLst>
                <a:ext uri="{FF2B5EF4-FFF2-40B4-BE49-F238E27FC236}">
                  <a16:creationId xmlns:a16="http://schemas.microsoft.com/office/drawing/2014/main" id="{E6981FF2-86BF-461F-BFCC-F71F8CE705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8082" y="2503205"/>
              <a:ext cx="9374917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663"/>
              <a:r>
                <a:rPr lang="en-US" altLang="zh-CN" sz="5999" b="1" dirty="0">
                  <a:solidFill>
                    <a:srgbClr val="FF3B2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  <a:ea typeface="华文中宋" panose="02010600040101010101" pitchFamily="2" charset="-122"/>
                </a:rPr>
                <a:t>NÓNG</a:t>
              </a:r>
              <a:r>
                <a:rPr lang="en-US" altLang="zh-CN" sz="5999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  <a:ea typeface="华文中宋" panose="02010600040101010101" pitchFamily="2" charset="-122"/>
                </a:rPr>
                <a:t>,</a:t>
              </a:r>
              <a:r>
                <a:rPr lang="en-US" altLang="zh-CN" sz="5999" b="1" dirty="0">
                  <a:solidFill>
                    <a:srgbClr val="60C34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  <a:ea typeface="华文中宋" panose="02010600040101010101" pitchFamily="2" charset="-122"/>
                </a:rPr>
                <a:t> LẠNH </a:t>
              </a:r>
              <a:r>
                <a:rPr lang="en-US" altLang="zh-CN" sz="5999" b="1" dirty="0">
                  <a:solidFill>
                    <a:srgbClr val="6AAAE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  <a:ea typeface="华文中宋" panose="02010600040101010101" pitchFamily="2" charset="-122"/>
                </a:rPr>
                <a:t>VÀ</a:t>
              </a:r>
              <a:r>
                <a:rPr lang="en-US" altLang="zh-CN" sz="5999" b="1" dirty="0">
                  <a:solidFill>
                    <a:srgbClr val="60C34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  <a:ea typeface="华文中宋" panose="02010600040101010101" pitchFamily="2" charset="-122"/>
                </a:rPr>
                <a:t> </a:t>
              </a:r>
              <a:r>
                <a:rPr lang="en-US" altLang="zh-CN" sz="5999" b="1" dirty="0">
                  <a:solidFill>
                    <a:srgbClr val="FFBF53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  <a:ea typeface="华文中宋" panose="02010600040101010101" pitchFamily="2" charset="-122"/>
                </a:rPr>
                <a:t>NHIỆT ĐỘ 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18101" y="3435406"/>
            <a:ext cx="2555796" cy="7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999" dirty="0">
                <a:solidFill>
                  <a:srgbClr val="0D2B6B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Isadora" panose="02040603050506020204" pitchFamily="18" charset="0"/>
              </a:rPr>
              <a:t>(</a:t>
            </a:r>
            <a:r>
              <a:rPr lang="en-US" sz="3999" dirty="0" err="1">
                <a:solidFill>
                  <a:srgbClr val="0D2B6B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Isadora" panose="02040603050506020204" pitchFamily="18" charset="0"/>
              </a:rPr>
              <a:t>Tiếp</a:t>
            </a:r>
            <a:r>
              <a:rPr lang="en-US" sz="3999" dirty="0">
                <a:solidFill>
                  <a:srgbClr val="0D2B6B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Isadora" panose="02040603050506020204" pitchFamily="18" charset="0"/>
              </a:rPr>
              <a:t> </a:t>
            </a:r>
            <a:r>
              <a:rPr lang="en-US" sz="3999" dirty="0" err="1">
                <a:solidFill>
                  <a:srgbClr val="0D2B6B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Isadora" panose="02040603050506020204" pitchFamily="18" charset="0"/>
              </a:rPr>
              <a:t>theo</a:t>
            </a:r>
            <a:r>
              <a:rPr lang="en-US" sz="3999" dirty="0">
                <a:solidFill>
                  <a:srgbClr val="0D2B6B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Isadora" panose="02040603050506020204" pitchFamily="18" charset="0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3781" y="1329543"/>
            <a:ext cx="3162057" cy="7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999" dirty="0" err="1">
                <a:solidFill>
                  <a:srgbClr val="0D2B6B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Isadora" panose="02040603050506020204" pitchFamily="18" charset="0"/>
              </a:rPr>
              <a:t>Khoa</a:t>
            </a:r>
            <a:r>
              <a:rPr lang="en-US" sz="3999" dirty="0">
                <a:solidFill>
                  <a:srgbClr val="0D2B6B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Isadora" panose="02040603050506020204" pitchFamily="18" charset="0"/>
              </a:rPr>
              <a:t> </a:t>
            </a:r>
            <a:r>
              <a:rPr lang="en-US" sz="3999" dirty="0" err="1">
                <a:solidFill>
                  <a:srgbClr val="0D2B6B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Isadora" panose="02040603050506020204" pitchFamily="18" charset="0"/>
              </a:rPr>
              <a:t>học</a:t>
            </a:r>
            <a:r>
              <a:rPr lang="en-US" sz="3999" dirty="0">
                <a:solidFill>
                  <a:srgbClr val="0D2B6B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Isadora" panose="02040603050506020204" pitchFamily="18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68797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á»c Sinh HÃ¬nh áº£nh | Äá»nh dáº¡ng hÃ¬nh áº£nh PNG 400489613| vn.lovepik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49" r="100000">
                        <a14:foregroundMark x1="45000" y1="20111" x2="41744" y2="29648"/>
                        <a14:foregroundMark x1="70000" y1="19281" x2="70930" y2="30822"/>
                        <a14:foregroundMark x1="54186" y1="43884" x2="52907" y2="78991"/>
                        <a14:foregroundMark x1="68372" y1="42294" x2="71628" y2="72564"/>
                        <a14:foregroundMark x1="55233" y1="52108" x2="50000" y2="74499"/>
                        <a14:foregroundMark x1="45349" y1="49343" x2="44070" y2="61092"/>
                        <a14:foregroundMark x1="35814" y1="56185" x2="23023" y2="58880"/>
                        <a14:foregroundMark x1="56512" y1="48376" x2="66395" y2="61437"/>
                        <a14:foregroundMark x1="40465" y1="53283" x2="63721" y2="63027"/>
                        <a14:foregroundMark x1="47326" y1="46026" x2="57558" y2="68072"/>
                        <a14:foregroundMark x1="61744" y1="50104" x2="58140" y2="71182"/>
                        <a14:foregroundMark x1="73953" y1="53075" x2="72326" y2="71389"/>
                        <a14:foregroundMark x1="72674" y1="57360" x2="76279" y2="75674"/>
                        <a14:foregroundMark x1="79884" y1="61230" x2="83140" y2="76296"/>
                        <a14:foregroundMark x1="75581" y1="47616" x2="83488" y2="57913"/>
                        <a14:foregroundMark x1="76512" y1="49758" x2="86395" y2="57913"/>
                        <a14:foregroundMark x1="59767" y1="8984" x2="77907" y2="12647"/>
                        <a14:foregroundMark x1="84767" y1="14651" x2="98837" y2="34900"/>
                        <a14:foregroundMark x1="73953" y1="29233" x2="75581" y2="70836"/>
                        <a14:foregroundMark x1="56860" y1="44091" x2="60465" y2="85833"/>
                        <a14:foregroundMark x1="61163" y1="43124" x2="59535" y2="67519"/>
                        <a14:foregroundMark x1="55233" y1="46234" x2="32209" y2="57567"/>
                        <a14:foregroundMark x1="46047" y1="48376" x2="30000" y2="55563"/>
                        <a14:foregroundMark x1="40814" y1="48583" x2="40814" y2="48583"/>
                        <a14:foregroundMark x1="50930" y1="58328" x2="48023" y2="64409"/>
                        <a14:foregroundMark x1="81860" y1="85073" x2="86047" y2="95232"/>
                        <a14:foregroundMark x1="84070" y1="92882" x2="84419" y2="99516"/>
                        <a14:foregroundMark x1="88721" y1="92882" x2="91047" y2="95370"/>
                        <a14:foregroundMark x1="89070" y1="94264" x2="88721" y2="96199"/>
                        <a14:foregroundMark x1="88721" y1="96199" x2="88372" y2="97167"/>
                        <a14:foregroundMark x1="82791" y1="95577" x2="82791" y2="95577"/>
                        <a14:foregroundMark x1="81860" y1="95024" x2="81860" y2="95024"/>
                        <a14:foregroundMark x1="83837" y1="92260" x2="83837" y2="92260"/>
                        <a14:foregroundMark x1="54186" y1="95232" x2="54186" y2="95232"/>
                        <a14:foregroundMark x1="61512" y1="92053" x2="61512" y2="92053"/>
                        <a14:foregroundMark x1="59767" y1="89565" x2="59767" y2="88735"/>
                        <a14:foregroundMark x1="59767" y1="86593" x2="59767" y2="86593"/>
                        <a14:foregroundMark x1="59767" y1="90739" x2="59767" y2="90739"/>
                        <a14:foregroundMark x1="59767" y1="88943" x2="47674" y2="96199"/>
                        <a14:foregroundMark x1="60116" y1="90532" x2="50930" y2="96752"/>
                        <a14:foregroundMark x1="52907" y1="91914" x2="43721" y2="95370"/>
                        <a14:foregroundMark x1="43721" y1="97927" x2="63488" y2="95232"/>
                        <a14:foregroundMark x1="63721" y1="85280" x2="64419" y2="94817"/>
                        <a14:foregroundMark x1="57209" y1="83898" x2="57209" y2="92260"/>
                        <a14:foregroundMark x1="53256" y1="91914" x2="46977" y2="92053"/>
                        <a14:foregroundMark x1="43023" y1="95370" x2="43023" y2="98549"/>
                        <a14:foregroundMark x1="92674" y1="96199" x2="85465" y2="98341"/>
                        <a14:foregroundMark x1="80465" y1="97167" x2="82442" y2="98134"/>
                        <a14:foregroundMark x1="91047" y1="96406" x2="88372" y2="98341"/>
                        <a14:foregroundMark x1="77209" y1="47201" x2="81860" y2="52661"/>
                        <a14:backgroundMark x1="97209" y1="26330" x2="93256" y2="34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012" y="318548"/>
            <a:ext cx="3506662" cy="505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4245675" y="318547"/>
            <a:ext cx="6494832" cy="3847777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75000"/>
              </a:schemeClr>
            </a:solidFill>
            <a:prstDash val="dash"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217">
              <a:lnSpc>
                <a:spcPct val="130000"/>
              </a:lnSpc>
              <a:spcBef>
                <a:spcPct val="50000"/>
              </a:spcBef>
            </a:pP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Nêu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ví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dụ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về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các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vật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nóng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lên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hoặc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lạnh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đi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,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và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cho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biết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sự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nóng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lên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,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lạnh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đi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đó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có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ích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hay </a:t>
            </a:r>
            <a:r>
              <a:rPr lang="en-US" sz="3599" dirty="0" err="1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không</a:t>
            </a:r>
            <a:r>
              <a:rPr lang="en-US" sz="3599" dirty="0">
                <a:solidFill>
                  <a:schemeClr val="tx1"/>
                </a:solidFill>
                <a:latin typeface="UTM Amerika Sans" panose="02040603050506020204" pitchFamily="18" charset="0"/>
                <a:cs typeface="Times New Roman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791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Ã m sáº¡ch ly thá»§y tinh má»i tinh nhÆ° vá»«a má»i mu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3" r="17943"/>
          <a:stretch/>
        </p:blipFill>
        <p:spPr bwMode="auto">
          <a:xfrm rot="20764979">
            <a:off x="1293748" y="483225"/>
            <a:ext cx="3466082" cy="3429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Top 5 BÃ i vÄn thuyáº¿t minh vá» chiáº¿c bÃ n lÃ  Äiá»n (lá»p 8) hay nháº¥t - Toplist.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417">
            <a:off x="6006583" y="562450"/>
            <a:ext cx="5437115" cy="3507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CÆ M VÄN PHÃNG NHÃ BU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584" y="3083680"/>
            <a:ext cx="4293220" cy="2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3637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há»¯ng lÆ°u Ã½ khi sá»­ dá»¥ng nÆ°á»c ÄÃ¡ mÃ¹a hÃ¨ | VTV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716" y="622874"/>
            <a:ext cx="4183445" cy="2581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há»¯ng cÃ¡ch giáº£i nhiá»t &amp;quot;tÆ°á»ng lÃ  ÄÃºng&amp;quot; vÃ o ngÃ y náº¯ng nÃ³ng láº¡i khiáº¿n báº¡n pháº£i  &amp;quot;tráº£ giÃ¡ Äáº¯t&amp;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14" y="3008096"/>
            <a:ext cx="4050591" cy="2707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hÆ°á»m nÃ³ng, chÆ°á»m ÄÃ¡: háº¡i nhiá»u hÆ¡n lá»£i | BÃ¡o DÃ¢n trÃ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13" y="122801"/>
            <a:ext cx="4050591" cy="2653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Æ°á»ng dáº«n CÃ¡ch báº£o quáº£n Rau cá»§ quáº£ trong Tá»§ láº¡n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716" y="3508859"/>
            <a:ext cx="4183445" cy="2948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85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40"/>
            <a:ext cx="12187592" cy="6855520"/>
          </a:xfrm>
          <a:prstGeom prst="rect">
            <a:avLst/>
          </a:prstGeom>
        </p:spPr>
      </p:pic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B2E2C735-C44D-4769-B07C-1A5EBF581BE3}"/>
              </a:ext>
            </a:extLst>
          </p:cNvPr>
          <p:cNvCxnSpPr>
            <a:cxnSpLocks/>
          </p:cNvCxnSpPr>
          <p:nvPr/>
        </p:nvCxnSpPr>
        <p:spPr>
          <a:xfrm>
            <a:off x="3329133" y="1543553"/>
            <a:ext cx="0" cy="303163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184454F1-2C14-451B-88CE-287B37B9C49A}"/>
              </a:ext>
            </a:extLst>
          </p:cNvPr>
          <p:cNvSpPr/>
          <p:nvPr/>
        </p:nvSpPr>
        <p:spPr>
          <a:xfrm>
            <a:off x="4133624" y="1882421"/>
            <a:ext cx="3625841" cy="1969314"/>
          </a:xfrm>
          <a:prstGeom prst="rect">
            <a:avLst/>
          </a:prstGeom>
          <a:solidFill>
            <a:srgbClr val="48AE8E"/>
          </a:solidFill>
        </p:spPr>
        <p:txBody>
          <a:bodyPr wrap="square" lIns="0" tIns="0" rIns="0" bIns="0">
            <a:spAutoFit/>
          </a:bodyPr>
          <a:lstStyle/>
          <a:p>
            <a:pPr algn="ctr" defTabSz="914217">
              <a:defRPr/>
            </a:pPr>
            <a:r>
              <a:rPr lang="en-US" altLang="zh-CN" sz="3199" spc="300" noProof="1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2. </a:t>
            </a:r>
            <a:r>
              <a:rPr lang="vi-VN" altLang="zh-CN" sz="3199" spc="300" noProof="1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Tìm hiểu sự co giãn của nước khi lạnh đi và nóng lên</a:t>
            </a:r>
          </a:p>
        </p:txBody>
      </p:sp>
    </p:spTree>
    <p:extLst>
      <p:ext uri="{BB962C8B-B14F-4D97-AF65-F5344CB8AC3E}">
        <p14:creationId xmlns:p14="http://schemas.microsoft.com/office/powerpoint/2010/main" val="141454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552B2D-97BC-496D-8A42-E2CA2C6F95FD}"/>
              </a:ext>
            </a:extLst>
          </p:cNvPr>
          <p:cNvGrpSpPr/>
          <p:nvPr/>
        </p:nvGrpSpPr>
        <p:grpSpPr>
          <a:xfrm>
            <a:off x="1449584" y="162057"/>
            <a:ext cx="9636450" cy="984657"/>
            <a:chOff x="-2081640" y="469958"/>
            <a:chExt cx="9638681" cy="984885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E105AE3-145F-4300-9634-25AE0B0D6E28}"/>
                </a:ext>
              </a:extLst>
            </p:cNvPr>
            <p:cNvSpPr/>
            <p:nvPr/>
          </p:nvSpPr>
          <p:spPr>
            <a:xfrm flipV="1">
              <a:off x="5805715" y="939542"/>
              <a:ext cx="1751326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 sz="200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CDEAD-A297-4522-AF0E-9F146952C6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83862" y="469958"/>
              <a:ext cx="6751058" cy="984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14217"/>
              <a:r>
                <a:rPr lang="vi-VN" altLang="zh-CN" sz="3199" spc="300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华文中宋" panose="02010600040101010101" pitchFamily="2" charset="-122"/>
                  <a:ea typeface="华文中宋" panose="02010600040101010101" pitchFamily="2" charset="-122"/>
                  <a:sym typeface="Arial" panose="020B0604020202020204" pitchFamily="34" charset="0"/>
                </a:rPr>
                <a:t>Tìm hiểu sự co giãn của nước khi lạnh đi và nóng lên</a:t>
              </a: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D9D2420-BC20-4BC7-8483-263E3A73EEFA}"/>
                </a:ext>
              </a:extLst>
            </p:cNvPr>
            <p:cNvSpPr/>
            <p:nvPr/>
          </p:nvSpPr>
          <p:spPr>
            <a:xfrm flipV="1">
              <a:off x="-2081640" y="940838"/>
              <a:ext cx="1459259" cy="45719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 sz="2000" dirty="0">
                <a:solidFill>
                  <a:srgbClr val="48AE8E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pic>
        <p:nvPicPr>
          <p:cNvPr id="5122" name="Picture 2" descr="NÃ³ng, láº¡nh vÃ  nhiá»t Äá» (Tiáº¿p theo) - SÃ¡ch Khoa há»c lá»p 4 trang 1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56" y="1692945"/>
            <a:ext cx="4079211" cy="3426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044093" y="1876918"/>
            <a:ext cx="4635581" cy="3058591"/>
          </a:xfrm>
          <a:prstGeom prst="rect">
            <a:avLst/>
          </a:prstGeom>
          <a:solidFill>
            <a:srgbClr val="B9DFA2"/>
          </a:solidFill>
          <a:ln w="38100">
            <a:solidFill>
              <a:srgbClr val="337D66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lnSpc>
                <a:spcPct val="120000"/>
              </a:lnSpc>
              <a:spcBef>
                <a:spcPts val="1200"/>
              </a:spcBef>
            </a:pP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-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Tìm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hiểu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nước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trong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lọ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nở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ra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hay co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lại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khi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:</a:t>
            </a:r>
          </a:p>
          <a:p>
            <a:pPr defTabSz="914217">
              <a:lnSpc>
                <a:spcPct val="120000"/>
              </a:lnSpc>
              <a:spcBef>
                <a:spcPts val="1200"/>
              </a:spcBef>
            </a:pP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+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Đặt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lọ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nước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vào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nước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nóng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.</a:t>
            </a:r>
          </a:p>
          <a:p>
            <a:pPr defTabSz="914217">
              <a:lnSpc>
                <a:spcPct val="120000"/>
              </a:lnSpc>
              <a:spcBef>
                <a:spcPts val="1200"/>
              </a:spcBef>
            </a:pP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+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Đặt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lọ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nước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vào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nước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 </a:t>
            </a:r>
            <a:r>
              <a:rPr lang="en-US" sz="3599" dirty="0" err="1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lạnh</a:t>
            </a:r>
            <a:r>
              <a:rPr lang="en-US" sz="3599" dirty="0">
                <a:solidFill>
                  <a:srgbClr val="000000"/>
                </a:solidFill>
                <a:latin typeface="UTM ViceroyJF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4" name="Picture 4" descr="NhÃ  khoa há»c Khoa há»c NghiÃªn cá»©u thÃ­ Nghiá»m Khoa há»c phÆ°Æ¡ng phÃ¡p - nhÃ  khoa  há»c png táº£i vá» - Miá»n phÃ­ trong suá»t NgÆ°á»i ÄÃ n Ã´ng png Táº£i vá».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0" b="96500" l="10000" r="90000">
                        <a14:foregroundMark x1="48222" y1="86625" x2="53111" y2="9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092" y="2129642"/>
            <a:ext cx="5442822" cy="483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59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Ã¬nh áº£nh ThÃ­ Nghiá»m , ThÃ­ Nghiá»m, Khoa Há»c, Dá»¥ng Cá»¥ Vector vÃ  PNG vá»i ná»n  trong suá»t Äá» táº£i xuá»ng miá»n phÃ­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50" b="79167" l="6250" r="95500">
                        <a14:foregroundMark x1="22917" y1="51083" x2="23167" y2="68917"/>
                        <a14:foregroundMark x1="23667" y1="52083" x2="38333" y2="42083"/>
                        <a14:foregroundMark x1="31500" y1="37167" x2="39000" y2="44000"/>
                        <a14:foregroundMark x1="32417" y1="35250" x2="35083" y2="36500"/>
                        <a14:foregroundMark x1="71667" y1="47917" x2="71667" y2="75500"/>
                        <a14:foregroundMark x1="75583" y1="50083" x2="78750" y2="69667"/>
                        <a14:foregroundMark x1="79500" y1="47417" x2="82667" y2="59667"/>
                        <a14:foregroundMark x1="79500" y1="47417" x2="75583" y2="58917"/>
                        <a14:foregroundMark x1="76083" y1="49917" x2="61000" y2="50833"/>
                        <a14:foregroundMark x1="45583" y1="49667" x2="49250" y2="53500"/>
                        <a14:foregroundMark x1="45083" y1="48667" x2="43167" y2="52333"/>
                        <a14:foregroundMark x1="89750" y1="50083" x2="89000" y2="4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450" y="1640342"/>
            <a:ext cx="5514152" cy="551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13">
            <a:extLst>
              <a:ext uri="{FF2B5EF4-FFF2-40B4-BE49-F238E27FC236}">
                <a16:creationId xmlns:a16="http://schemas.microsoft.com/office/drawing/2014/main" id="{184454F1-2C14-451B-88CE-287B37B9C49A}"/>
              </a:ext>
            </a:extLst>
          </p:cNvPr>
          <p:cNvSpPr/>
          <p:nvPr/>
        </p:nvSpPr>
        <p:spPr>
          <a:xfrm>
            <a:off x="4876159" y="2417456"/>
            <a:ext cx="3007956" cy="615411"/>
          </a:xfrm>
          <a:prstGeom prst="rect">
            <a:avLst/>
          </a:prstGeom>
          <a:solidFill>
            <a:srgbClr val="48AE8E"/>
          </a:solidFill>
        </p:spPr>
        <p:txBody>
          <a:bodyPr wrap="square" lIns="0" tIns="0" rIns="0" bIns="0">
            <a:spAutoFit/>
          </a:bodyPr>
          <a:lstStyle/>
          <a:p>
            <a:pPr algn="ctr" defTabSz="914217">
              <a:defRPr/>
            </a:pPr>
            <a:r>
              <a:rPr lang="en-US" altLang="zh-CN" sz="3999" spc="300" noProof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Arial" panose="020B0604020202020204" pitchFamily="34" charset="0"/>
              </a:rPr>
              <a:t>KẾT LUẬN</a:t>
            </a:r>
            <a:endParaRPr lang="vi-VN" altLang="zh-CN" sz="3999" spc="300" noProof="1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912275" y="1246069"/>
            <a:ext cx="2918016" cy="2728688"/>
          </a:xfrm>
          <a:prstGeom prst="wedgeRoundRectCallou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 defTabSz="914217">
              <a:lnSpc>
                <a:spcPct val="130000"/>
              </a:lnSpc>
            </a:pP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=&gt;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Hình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2b :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dấu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mức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nước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cao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hơn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so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với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dấu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mức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nước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ban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đầu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8228184" y="1144016"/>
            <a:ext cx="2968803" cy="2728688"/>
          </a:xfrm>
          <a:prstGeom prst="wedgeRoundRectCallou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 defTabSz="914217">
              <a:lnSpc>
                <a:spcPct val="130000"/>
              </a:lnSpc>
            </a:pPr>
            <a:endParaRPr lang="en-US" sz="2799" dirty="0">
              <a:solidFill>
                <a:srgbClr val="FFBF53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algn="just" defTabSz="914217">
              <a:lnSpc>
                <a:spcPct val="130000"/>
              </a:lnSpc>
            </a:pP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=&gt;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Hình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2c :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dấu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mức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nước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thấp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hơn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so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với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dấu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mức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nước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ban </a:t>
            </a:r>
            <a:r>
              <a:rPr lang="en-US" sz="2799" dirty="0" err="1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đầu</a:t>
            </a:r>
            <a:r>
              <a:rPr lang="en-US" sz="2799" dirty="0">
                <a:solidFill>
                  <a:srgbClr val="FFBF53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  <a:p>
            <a:pPr algn="just" defTabSz="914217">
              <a:lnSpc>
                <a:spcPct val="130000"/>
              </a:lnSpc>
            </a:pPr>
            <a:endParaRPr lang="en-US" sz="2799" dirty="0">
              <a:solidFill>
                <a:srgbClr val="FFBF53">
                  <a:lumMod val="50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pic>
        <p:nvPicPr>
          <p:cNvPr id="7" name="图片 5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24" r="58443" b="5000"/>
          <a:stretch/>
        </p:blipFill>
        <p:spPr>
          <a:xfrm>
            <a:off x="4137750" y="-10691"/>
            <a:ext cx="3876697" cy="20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08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>
            <a:extLst>
              <a:ext uri="{FF2B5EF4-FFF2-40B4-BE49-F238E27FC236}">
                <a16:creationId xmlns:a16="http://schemas.microsoft.com/office/drawing/2014/main" id="{CEEE9412-A05C-4871-A2A8-EA7D999BA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7881">
            <a:off x="444836" y="-823331"/>
            <a:ext cx="6822282" cy="4472354"/>
          </a:xfrm>
          <a:prstGeom prst="rect">
            <a:avLst/>
          </a:prstGeom>
        </p:spPr>
      </p:pic>
      <p:sp>
        <p:nvSpPr>
          <p:cNvPr id="5" name="对话气泡: 圆角矩形 3">
            <a:extLst>
              <a:ext uri="{FF2B5EF4-FFF2-40B4-BE49-F238E27FC236}">
                <a16:creationId xmlns:a16="http://schemas.microsoft.com/office/drawing/2014/main" id="{479D2DF4-E7C3-4C34-BB0D-CFCFEF682741}"/>
              </a:ext>
            </a:extLst>
          </p:cNvPr>
          <p:cNvSpPr/>
          <p:nvPr/>
        </p:nvSpPr>
        <p:spPr>
          <a:xfrm>
            <a:off x="4654052" y="2408146"/>
            <a:ext cx="7405557" cy="3199658"/>
          </a:xfrm>
          <a:prstGeom prst="wedgeRoundRectCallout">
            <a:avLst>
              <a:gd name="adj1" fmla="val -62529"/>
              <a:gd name="adj2" fmla="val 37893"/>
              <a:gd name="adj3" fmla="val 16667"/>
            </a:avLst>
          </a:prstGeom>
          <a:solidFill>
            <a:schemeClr val="bg1"/>
          </a:solidFill>
          <a:ln w="19050">
            <a:solidFill>
              <a:srgbClr val="DCB30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217"/>
            <a:endParaRPr lang="zh-CN" altLang="en-US" dirty="0">
              <a:solidFill>
                <a:srgbClr val="FFFFFF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sp>
        <p:nvSpPr>
          <p:cNvPr id="2" name="Content Placeholder 4"/>
          <p:cNvSpPr txBox="1">
            <a:spLocks/>
          </p:cNvSpPr>
          <p:nvPr/>
        </p:nvSpPr>
        <p:spPr>
          <a:xfrm>
            <a:off x="1630827" y="533200"/>
            <a:ext cx="4225877" cy="19385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098" indent="-457098" algn="just" defTabSz="1218926">
              <a:buNone/>
            </a:pP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  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Dựa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vào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kết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quả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thí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nghiệm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,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hãy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giải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thích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vì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sao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mức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chất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lỏng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trong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ống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nhiệt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kế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lại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thay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đổi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khi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dùng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nhiệt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kế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đo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nhiệt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độ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khác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 </a:t>
            </a:r>
            <a:r>
              <a:rPr lang="en-US" sz="2400" dirty="0" err="1">
                <a:solidFill>
                  <a:srgbClr val="337D66"/>
                </a:solidFill>
                <a:latin typeface="UTM Azuki" panose="02040603050506020204" pitchFamily="18" charset="0"/>
              </a:rPr>
              <a:t>nhau</a:t>
            </a:r>
            <a:r>
              <a:rPr lang="en-US" sz="2400" dirty="0">
                <a:solidFill>
                  <a:srgbClr val="337D66"/>
                </a:solidFill>
                <a:latin typeface="UTM Azuki" panose="02040603050506020204" pitchFamily="18" charset="0"/>
              </a:rPr>
              <a:t>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723274" y="2561759"/>
            <a:ext cx="7267112" cy="289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914217">
              <a:buFontTx/>
              <a:buChar char="-"/>
            </a:pP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Khi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dùng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nhiệt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kế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đo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các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vật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nóng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,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lạnh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khác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nhau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,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chất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lỏng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trong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ống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sẽ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nở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ra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hay co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lại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khác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nhau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nên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mực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chất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lỏng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trong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ống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nhiệt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kế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cũng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khác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nhau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.</a:t>
            </a:r>
          </a:p>
          <a:p>
            <a:pPr algn="just" defTabSz="914217">
              <a:buFontTx/>
              <a:buChar char="-"/>
            </a:pP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Vật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càng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nóng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,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mực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chất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lỏng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trong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ống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nhiệt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kế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càng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dâng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cao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.</a:t>
            </a:r>
          </a:p>
          <a:p>
            <a:pPr algn="just" defTabSz="914217">
              <a:buFontTx/>
              <a:buChar char="-"/>
            </a:pP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Vật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càng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lạnh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,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mực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chất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lỏng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trong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ống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nhiệt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kế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hạ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 </a:t>
            </a:r>
            <a:r>
              <a:rPr lang="en-US" sz="2599" dirty="0" err="1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thấp</a:t>
            </a:r>
            <a:r>
              <a:rPr lang="en-US" sz="2599" dirty="0">
                <a:solidFill>
                  <a:srgbClr val="FFBF53">
                    <a:lumMod val="75000"/>
                  </a:srgbClr>
                </a:solidFill>
                <a:latin typeface="UTM Azuki" panose="02040603050506020204" pitchFamily="18" charset="0"/>
              </a:rPr>
              <a:t>.</a:t>
            </a:r>
          </a:p>
        </p:txBody>
      </p:sp>
      <p:pic>
        <p:nvPicPr>
          <p:cNvPr id="6" name="图片 5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24" r="58443" b="5000"/>
          <a:stretch/>
        </p:blipFill>
        <p:spPr>
          <a:xfrm flipH="1">
            <a:off x="6126864" y="-116750"/>
            <a:ext cx="4882661" cy="244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2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5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24" r="58443" b="5000"/>
          <a:stretch/>
        </p:blipFill>
        <p:spPr>
          <a:xfrm>
            <a:off x="198810" y="-132961"/>
            <a:ext cx="3876697" cy="2039590"/>
          </a:xfrm>
          <a:prstGeom prst="rect">
            <a:avLst/>
          </a:prstGeom>
        </p:spPr>
      </p:pic>
      <p:sp>
        <p:nvSpPr>
          <p:cNvPr id="2" name="Content Placeholder 2"/>
          <p:cNvSpPr txBox="1">
            <a:spLocks/>
          </p:cNvSpPr>
          <p:nvPr/>
        </p:nvSpPr>
        <p:spPr>
          <a:xfrm>
            <a:off x="3731129" y="3025125"/>
            <a:ext cx="7008778" cy="2390479"/>
          </a:xfrm>
          <a:prstGeom prst="rect">
            <a:avLst/>
          </a:prstGeom>
          <a:ln w="38100">
            <a:solidFill>
              <a:srgbClr val="337D66"/>
            </a:solidFill>
            <a:prstDash val="lgDash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687" indent="-283407" defTabSz="1218926">
              <a:buNone/>
              <a:defRPr/>
            </a:pP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 1.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Tại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sao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khi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đun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nước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,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không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nên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đổ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đầy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nước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vào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ấm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?</a:t>
            </a:r>
          </a:p>
          <a:p>
            <a:pPr marL="365687" indent="-283407" defTabSz="1218926">
              <a:buNone/>
              <a:defRPr/>
            </a:pP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 2.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Tại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sao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khi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bị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sốt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,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người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ta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lại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chườm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túi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nước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đá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lên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trán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731128" y="1667701"/>
            <a:ext cx="7008778" cy="1076969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lgDash"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defTabSz="914217"/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    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Nước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và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các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chất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lỏng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khác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nở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ra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khi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nóng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lên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và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co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lại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khi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lạnh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đi</a:t>
            </a:r>
            <a:r>
              <a:rPr lang="en-US" sz="3199" dirty="0">
                <a:solidFill>
                  <a:srgbClr val="FFBF53">
                    <a:lumMod val="75000"/>
                  </a:srgbClr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31128" y="341161"/>
            <a:ext cx="6957198" cy="1076969"/>
          </a:xfrm>
          <a:prstGeom prst="rect">
            <a:avLst/>
          </a:prstGeom>
          <a:noFill/>
          <a:ln w="38100">
            <a:solidFill>
              <a:srgbClr val="337D66"/>
            </a:solidFill>
            <a:prstDash val="lgDash"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defTabSz="914217"/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Nước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và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các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chất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lỏng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khác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thay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đổi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như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thế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nào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khi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nóng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lên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và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lạnh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 </a:t>
            </a:r>
            <a:r>
              <a:rPr lang="en-US" sz="3199" dirty="0" err="1">
                <a:solidFill>
                  <a:srgbClr val="337D66"/>
                </a:solidFill>
                <a:latin typeface="Cambria" panose="02040503050406030204" pitchFamily="18" charset="0"/>
              </a:rPr>
              <a:t>đi</a:t>
            </a:r>
            <a:r>
              <a:rPr lang="en-US" sz="3199" dirty="0">
                <a:solidFill>
                  <a:srgbClr val="337D66"/>
                </a:solidFill>
                <a:latin typeface="Cambria" panose="02040503050406030204" pitchFamily="18" charset="0"/>
              </a:rPr>
              <a:t>?</a:t>
            </a:r>
          </a:p>
        </p:txBody>
      </p:sp>
      <p:pic>
        <p:nvPicPr>
          <p:cNvPr id="1026" name="Picture 2" descr="CÃ¡c NhÃ  Khoa Há»c LÃ m ThÃ­ Nghiá»m HÃ¬nh áº£nh | Äá»nh dáº¡ng hÃ¬nh áº£nh PNG  400239484| vn.lovepik.com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21" b="92209" l="0" r="100000">
                        <a14:foregroundMark x1="41977" y1="72674" x2="74419" y2="88140"/>
                        <a14:foregroundMark x1="43256" y1="80814" x2="59419" y2="85349"/>
                        <a14:foregroundMark x1="42442" y1="83023" x2="49302" y2="88953"/>
                        <a14:foregroundMark x1="71395" y1="71628" x2="77442" y2="72907"/>
                        <a14:foregroundMark x1="45814" y1="66860" x2="43023" y2="73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11" y="1865104"/>
            <a:ext cx="3761139" cy="376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03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3" grpId="0" animBg="1"/>
      <p:bldP spid="4" grpId="0" animBg="1"/>
      <p:bldP spid="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41"/>
            <a:ext cx="12187592" cy="7007865"/>
          </a:xfrm>
          <a:prstGeom prst="rect">
            <a:avLst/>
          </a:prstGeom>
        </p:spPr>
      </p:pic>
      <p:sp>
        <p:nvSpPr>
          <p:cNvPr id="8" name="任意多边形 11"/>
          <p:cNvSpPr/>
          <p:nvPr/>
        </p:nvSpPr>
        <p:spPr>
          <a:xfrm>
            <a:off x="590810" y="111913"/>
            <a:ext cx="11010379" cy="1567609"/>
          </a:xfrm>
          <a:custGeom>
            <a:avLst/>
            <a:gdLst>
              <a:gd name="connsiteX0" fmla="*/ 364990 w 1087113"/>
              <a:gd name="connsiteY0" fmla="*/ 131600 h 1212383"/>
              <a:gd name="connsiteX1" fmla="*/ 176305 w 1087113"/>
              <a:gd name="connsiteY1" fmla="*/ 204172 h 1212383"/>
              <a:gd name="connsiteX2" fmla="*/ 2133 w 1087113"/>
              <a:gd name="connsiteY2" fmla="*/ 262229 h 1212383"/>
              <a:gd name="connsiteX3" fmla="*/ 89219 w 1087113"/>
              <a:gd name="connsiteY3" fmla="*/ 567029 h 1212383"/>
              <a:gd name="connsiteX4" fmla="*/ 234362 w 1087113"/>
              <a:gd name="connsiteY4" fmla="*/ 697657 h 1212383"/>
              <a:gd name="connsiteX5" fmla="*/ 176305 w 1087113"/>
              <a:gd name="connsiteY5" fmla="*/ 770229 h 1212383"/>
              <a:gd name="connsiteX6" fmla="*/ 219847 w 1087113"/>
              <a:gd name="connsiteY6" fmla="*/ 958914 h 1212383"/>
              <a:gd name="connsiteX7" fmla="*/ 321447 w 1087113"/>
              <a:gd name="connsiteY7" fmla="*/ 1205657 h 1212383"/>
              <a:gd name="connsiteX8" fmla="*/ 785905 w 1087113"/>
              <a:gd name="connsiteY8" fmla="*/ 1133086 h 1212383"/>
              <a:gd name="connsiteX9" fmla="*/ 1061676 w 1087113"/>
              <a:gd name="connsiteY9" fmla="*/ 1031486 h 1212383"/>
              <a:gd name="connsiteX10" fmla="*/ 1061676 w 1087113"/>
              <a:gd name="connsiteY10" fmla="*/ 973429 h 1212383"/>
              <a:gd name="connsiteX11" fmla="*/ 945562 w 1087113"/>
              <a:gd name="connsiteY11" fmla="*/ 741200 h 1212383"/>
              <a:gd name="connsiteX12" fmla="*/ 960076 w 1087113"/>
              <a:gd name="connsiteY12" fmla="*/ 639600 h 1212383"/>
              <a:gd name="connsiteX13" fmla="*/ 1061676 w 1087113"/>
              <a:gd name="connsiteY13" fmla="*/ 523486 h 1212383"/>
              <a:gd name="connsiteX14" fmla="*/ 989105 w 1087113"/>
              <a:gd name="connsiteY14" fmla="*/ 102572 h 1212383"/>
              <a:gd name="connsiteX15" fmla="*/ 756876 w 1087113"/>
              <a:gd name="connsiteY15" fmla="*/ 73543 h 1212383"/>
              <a:gd name="connsiteX16" fmla="*/ 495619 w 1087113"/>
              <a:gd name="connsiteY16" fmla="*/ 972 h 1212383"/>
              <a:gd name="connsiteX17" fmla="*/ 364990 w 1087113"/>
              <a:gd name="connsiteY17" fmla="*/ 131600 h 1212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87113" h="1212383">
                <a:moveTo>
                  <a:pt x="364990" y="131600"/>
                </a:moveTo>
                <a:cubicBezTo>
                  <a:pt x="311771" y="165467"/>
                  <a:pt x="236781" y="182401"/>
                  <a:pt x="176305" y="204172"/>
                </a:cubicBezTo>
                <a:cubicBezTo>
                  <a:pt x="115829" y="225943"/>
                  <a:pt x="16647" y="201753"/>
                  <a:pt x="2133" y="262229"/>
                </a:cubicBezTo>
                <a:cubicBezTo>
                  <a:pt x="-12381" y="322705"/>
                  <a:pt x="50514" y="494458"/>
                  <a:pt x="89219" y="567029"/>
                </a:cubicBezTo>
                <a:cubicBezTo>
                  <a:pt x="127924" y="639600"/>
                  <a:pt x="219848" y="663790"/>
                  <a:pt x="234362" y="697657"/>
                </a:cubicBezTo>
                <a:cubicBezTo>
                  <a:pt x="248876" y="731524"/>
                  <a:pt x="178724" y="726686"/>
                  <a:pt x="176305" y="770229"/>
                </a:cubicBezTo>
                <a:cubicBezTo>
                  <a:pt x="173886" y="813772"/>
                  <a:pt x="195657" y="886343"/>
                  <a:pt x="219847" y="958914"/>
                </a:cubicBezTo>
                <a:cubicBezTo>
                  <a:pt x="244037" y="1031485"/>
                  <a:pt x="227104" y="1176628"/>
                  <a:pt x="321447" y="1205657"/>
                </a:cubicBezTo>
                <a:cubicBezTo>
                  <a:pt x="415790" y="1234686"/>
                  <a:pt x="662533" y="1162115"/>
                  <a:pt x="785905" y="1133086"/>
                </a:cubicBezTo>
                <a:cubicBezTo>
                  <a:pt x="909277" y="1104057"/>
                  <a:pt x="1061676" y="1031486"/>
                  <a:pt x="1061676" y="1031486"/>
                </a:cubicBezTo>
                <a:cubicBezTo>
                  <a:pt x="1107638" y="1004877"/>
                  <a:pt x="1081028" y="1021810"/>
                  <a:pt x="1061676" y="973429"/>
                </a:cubicBezTo>
                <a:cubicBezTo>
                  <a:pt x="1042324" y="925048"/>
                  <a:pt x="962495" y="796838"/>
                  <a:pt x="945562" y="741200"/>
                </a:cubicBezTo>
                <a:cubicBezTo>
                  <a:pt x="928629" y="685562"/>
                  <a:pt x="940724" y="675886"/>
                  <a:pt x="960076" y="639600"/>
                </a:cubicBezTo>
                <a:cubicBezTo>
                  <a:pt x="979428" y="603314"/>
                  <a:pt x="1056838" y="612991"/>
                  <a:pt x="1061676" y="523486"/>
                </a:cubicBezTo>
                <a:cubicBezTo>
                  <a:pt x="1066514" y="433981"/>
                  <a:pt x="1039905" y="177563"/>
                  <a:pt x="989105" y="102572"/>
                </a:cubicBezTo>
                <a:cubicBezTo>
                  <a:pt x="938305" y="27581"/>
                  <a:pt x="839124" y="90476"/>
                  <a:pt x="756876" y="73543"/>
                </a:cubicBezTo>
                <a:cubicBezTo>
                  <a:pt x="674628" y="56610"/>
                  <a:pt x="563352" y="-8704"/>
                  <a:pt x="495619" y="972"/>
                </a:cubicBezTo>
                <a:cubicBezTo>
                  <a:pt x="427886" y="10648"/>
                  <a:pt x="418209" y="97733"/>
                  <a:pt x="364990" y="13160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015890" y="1448516"/>
            <a:ext cx="7782956" cy="5512278"/>
          </a:xfrm>
          <a:prstGeom prst="roundRect">
            <a:avLst/>
          </a:prstGeom>
          <a:solidFill>
            <a:schemeClr val="bg1">
              <a:alpha val="94000"/>
            </a:schemeClr>
          </a:solidFill>
          <a:ln w="38100" cmpd="sng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US" sz="3999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9" name="矩形 10"/>
          <p:cNvSpPr/>
          <p:nvPr/>
        </p:nvSpPr>
        <p:spPr>
          <a:xfrm>
            <a:off x="2241538" y="489115"/>
            <a:ext cx="8671033" cy="76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126">
              <a:defRPr/>
            </a:pPr>
            <a:r>
              <a:rPr lang="en-US" altLang="zh-CN" sz="4399" b="1" dirty="0">
                <a:solidFill>
                  <a:srgbClr val="C00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UTM NguyenHa 01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ĐỎ</a:t>
            </a:r>
            <a:r>
              <a:rPr lang="en-US" altLang="zh-CN" sz="4399" b="1" dirty="0">
                <a:solidFill>
                  <a:srgbClr val="E97974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UTM NguyenHa 01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4399" b="1" dirty="0">
                <a:solidFill>
                  <a:srgbClr val="6BC829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UTM NguyenHa 01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XANH</a:t>
            </a:r>
            <a:r>
              <a:rPr lang="en-US" altLang="zh-CN" sz="4399" b="1" dirty="0">
                <a:solidFill>
                  <a:srgbClr val="E97974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UTM NguyenHa 01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, </a:t>
            </a:r>
            <a:r>
              <a:rPr lang="en-US" altLang="zh-CN" sz="4399" b="1" dirty="0">
                <a:solidFill>
                  <a:srgbClr val="6BC829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UTM NguyenHa 01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XANH</a:t>
            </a:r>
            <a:r>
              <a:rPr lang="en-US" altLang="zh-CN" sz="4399" b="1" dirty="0">
                <a:solidFill>
                  <a:srgbClr val="E97974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UTM NguyenHa 01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4399" b="1" dirty="0">
                <a:solidFill>
                  <a:srgbClr val="C000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latin typeface="UTM NguyenHa 01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ĐỎ</a:t>
            </a:r>
            <a:endParaRPr lang="zh-CN" altLang="en-US" sz="4399" b="1" dirty="0">
              <a:solidFill>
                <a:srgbClr val="C00000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  <a:latin typeface="UTM NguyenHa 01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0" name="图片 5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24" r="58443" b="5000"/>
          <a:stretch/>
        </p:blipFill>
        <p:spPr>
          <a:xfrm>
            <a:off x="-265326" y="-638008"/>
            <a:ext cx="4284700" cy="2254246"/>
          </a:xfrm>
          <a:prstGeom prst="rect">
            <a:avLst/>
          </a:prstGeom>
        </p:spPr>
      </p:pic>
      <p:pic>
        <p:nvPicPr>
          <p:cNvPr id="4098" name="Picture 2" descr="Cáº­u BÃ© Cáº§m Báº£ng Hiá»u HÃ¬nh áº£nh | Äá»nh dáº¡ng hÃ¬nh áº£nh PNG 401866582|  vn.lovepik.com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6860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3877" y="2360486"/>
            <a:ext cx="5043250" cy="504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Ã´ GÃ¡i Cáº§m Báº£ng Hiá»u HÃ¬nh áº£nh | Äá»nh dáº¡ng hÃ¬nh áº£nh PNG 401866587|  vn.lovepik.com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907" b="96977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2058" y="2360486"/>
            <a:ext cx="5005163" cy="485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 rot="222817">
            <a:off x="1643884" y="2882780"/>
            <a:ext cx="1195309" cy="78662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US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12" name="Rounded Rectangle 11"/>
          <p:cNvSpPr/>
          <p:nvPr/>
        </p:nvSpPr>
        <p:spPr>
          <a:xfrm rot="20323223">
            <a:off x="9353596" y="3008173"/>
            <a:ext cx="1243414" cy="83337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US">
              <a:solidFill>
                <a:prstClr val="white"/>
              </a:solidFill>
              <a:latin typeface="等线" panose="020F050202020403020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07200" y="1369847"/>
            <a:ext cx="7067032" cy="5979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247" indent="-514247" algn="just" defTabSz="914126">
              <a:lnSpc>
                <a:spcPct val="120000"/>
              </a:lnSpc>
              <a:spcAft>
                <a:spcPts val="800"/>
              </a:spcAft>
              <a:buFont typeface="+mj-lt"/>
              <a:buAutoNum type="alphaLcParenR"/>
              <a:defRPr/>
            </a:pPr>
            <a:r>
              <a:rPr lang="vi-VN" sz="2799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 nóng có nhiệt độ cao hơn vật lạnh.</a:t>
            </a:r>
          </a:p>
          <a:p>
            <a:pPr marL="514247" indent="-514247" algn="just" defTabSz="914126">
              <a:lnSpc>
                <a:spcPct val="120000"/>
              </a:lnSpc>
              <a:spcAft>
                <a:spcPts val="800"/>
              </a:spcAft>
              <a:buFont typeface="+mj-lt"/>
              <a:buAutoNum type="alphaLcParenR"/>
              <a:defRPr/>
            </a:pPr>
            <a:r>
              <a:rPr lang="vi-VN" sz="2799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Nhiệt độ của nước đá đang tan là 1000C.</a:t>
            </a:r>
          </a:p>
          <a:p>
            <a:pPr marL="514247" indent="-514247" algn="just" defTabSz="914126">
              <a:lnSpc>
                <a:spcPct val="120000"/>
              </a:lnSpc>
              <a:spcAft>
                <a:spcPts val="800"/>
              </a:spcAft>
              <a:buFont typeface="+mj-lt"/>
              <a:buAutoNum type="alphaLcParenR"/>
              <a:defRPr/>
            </a:pPr>
            <a:r>
              <a:rPr lang="vi-VN" sz="2799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 nóng hơn truyền nhiệt cho vật</a:t>
            </a:r>
            <a:endParaRPr lang="en-US" sz="2799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 defTabSz="914126">
              <a:lnSpc>
                <a:spcPct val="120000"/>
              </a:lnSpc>
              <a:spcAft>
                <a:spcPts val="800"/>
              </a:spcAft>
              <a:defRPr/>
            </a:pPr>
            <a:r>
              <a:rPr lang="en-US" sz="2799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</a:t>
            </a:r>
            <a:r>
              <a:rPr lang="vi-VN" sz="2799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lạnh hơn.</a:t>
            </a:r>
          </a:p>
          <a:p>
            <a:pPr marL="514247" indent="-514247" algn="just" defTabSz="914126">
              <a:lnSpc>
                <a:spcPct val="120000"/>
              </a:lnSpc>
              <a:spcAft>
                <a:spcPts val="800"/>
              </a:spcAft>
              <a:buFont typeface="+mj-lt"/>
              <a:buAutoNum type="alphaLcParenR"/>
              <a:defRPr/>
            </a:pPr>
            <a:r>
              <a:rPr lang="vi-VN" sz="2799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 nóng lên do tỏa nhiệt và lạnh đi do thu nhiệt.</a:t>
            </a:r>
          </a:p>
          <a:p>
            <a:pPr marL="514247" indent="-514247" algn="just" defTabSz="914126">
              <a:lnSpc>
                <a:spcPct val="120000"/>
              </a:lnSpc>
              <a:spcAft>
                <a:spcPts val="800"/>
              </a:spcAft>
              <a:buFont typeface="+mj-lt"/>
              <a:buAutoNum type="alphaLcParenR"/>
              <a:defRPr/>
            </a:pPr>
            <a:r>
              <a:rPr lang="vi-VN" sz="2799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Nước và các chất lỏng khác nở ra khi nóng lên và co lại khi lạnh đi.</a:t>
            </a:r>
          </a:p>
          <a:p>
            <a:pPr marL="514247" indent="-514247" algn="just" defTabSz="914126">
              <a:lnSpc>
                <a:spcPct val="120000"/>
              </a:lnSpc>
              <a:spcAft>
                <a:spcPts val="800"/>
              </a:spcAft>
              <a:buFont typeface="+mj-lt"/>
              <a:buAutoNum type="alphaLcParenR"/>
              <a:defRPr/>
            </a:pPr>
            <a:r>
              <a:rPr lang="vi-VN" sz="2799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Nhiệt độ của hơi nước đang sôi và 1000C.</a:t>
            </a:r>
          </a:p>
          <a:p>
            <a:pPr algn="just" defTabSz="914126">
              <a:lnSpc>
                <a:spcPct val="120000"/>
              </a:lnSpc>
              <a:spcAft>
                <a:spcPts val="800"/>
              </a:spcAft>
              <a:defRPr/>
            </a:pPr>
            <a:endParaRPr lang="vi-VN" sz="2799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19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9" grpId="0"/>
      <p:bldP spid="3" grpId="0" animBg="1"/>
      <p:bldP spid="3" grpId="1" animBg="1"/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8F467F31-2057-48A3-B580-19965EA42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40"/>
            <a:ext cx="12187592" cy="6855520"/>
          </a:xfrm>
          <a:prstGeom prst="rect">
            <a:avLst/>
          </a:prstGeom>
        </p:spPr>
      </p:pic>
      <p:sp>
        <p:nvSpPr>
          <p:cNvPr id="13" name="文本框 7">
            <a:extLst>
              <a:ext uri="{FF2B5EF4-FFF2-40B4-BE49-F238E27FC236}">
                <a16:creationId xmlns:a16="http://schemas.microsoft.com/office/drawing/2014/main" id="{6A4A3DBC-B9B9-48BA-97DA-92FF88FFA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3567" y="2028476"/>
            <a:ext cx="5707363" cy="230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663"/>
            <a:r>
              <a:rPr lang="en-US" altLang="zh-CN" sz="7199" dirty="0">
                <a:solidFill>
                  <a:srgbClr val="48AE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vour" panose="02040603050506020204" pitchFamily="18" charset="0"/>
                <a:ea typeface="华文中宋" panose="02010600040101010101" pitchFamily="2" charset="-122"/>
              </a:rPr>
              <a:t>CHÚC CÁC EM HỌC TỐT</a:t>
            </a:r>
          </a:p>
        </p:txBody>
      </p:sp>
    </p:spTree>
    <p:extLst>
      <p:ext uri="{BB962C8B-B14F-4D97-AF65-F5344CB8AC3E}">
        <p14:creationId xmlns:p14="http://schemas.microsoft.com/office/powerpoint/2010/main" val="195714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 p14:presetBounceEnd="33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3333">
                                          <p:cBhvr additive="base">
                                            <p:cTn id="11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3333">
                                          <p:cBhvr additive="base">
                                            <p:cTn id="12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 descr="图片包含 文字, 地图&#10;&#10;已生成极高可信度的说明">
            <a:extLst>
              <a:ext uri="{FF2B5EF4-FFF2-40B4-BE49-F238E27FC236}">
                <a16:creationId xmlns:a16="http://schemas.microsoft.com/office/drawing/2014/main" id="{1779A10A-4734-49A3-8A01-8B9BA58DB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40"/>
            <a:ext cx="12187592" cy="6855520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A0CE9A49-2142-43A1-9DCC-BEBDCC0D3782}"/>
              </a:ext>
            </a:extLst>
          </p:cNvPr>
          <p:cNvSpPr/>
          <p:nvPr/>
        </p:nvSpPr>
        <p:spPr>
          <a:xfrm rot="16200000">
            <a:off x="3156217" y="1779040"/>
            <a:ext cx="885375" cy="2091885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999" b="1" i="0" u="none" strike="noStrike" kern="1200" cap="none" spc="600" normalizeH="0" baseline="0" noProof="0" dirty="0">
                <a:ln>
                  <a:noFill/>
                </a:ln>
                <a:solidFill>
                  <a:srgbClr val="48AE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NỘI DUNG BÀI HỌC</a:t>
            </a:r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6CFEF495-8087-458C-8366-97461133E772}"/>
              </a:ext>
            </a:extLst>
          </p:cNvPr>
          <p:cNvCxnSpPr>
            <a:cxnSpLocks/>
          </p:cNvCxnSpPr>
          <p:nvPr/>
        </p:nvCxnSpPr>
        <p:spPr>
          <a:xfrm>
            <a:off x="4417926" y="1510950"/>
            <a:ext cx="0" cy="303163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5AF5272A-DA0D-4A33-AFD0-F2695A5E092D}"/>
              </a:ext>
            </a:extLst>
          </p:cNvPr>
          <p:cNvGrpSpPr/>
          <p:nvPr/>
        </p:nvGrpSpPr>
        <p:grpSpPr>
          <a:xfrm rot="10800000" flipH="1">
            <a:off x="4644847" y="1779711"/>
            <a:ext cx="4363800" cy="2309354"/>
            <a:chOff x="3548970" y="2831973"/>
            <a:chExt cx="2732675" cy="1880332"/>
          </a:xfrm>
        </p:grpSpPr>
        <p:sp>
          <p:nvSpPr>
            <p:cNvPr id="39" name="椭圆 38">
              <a:extLst>
                <a:ext uri="{FF2B5EF4-FFF2-40B4-BE49-F238E27FC236}">
                  <a16:creationId xmlns:a16="http://schemas.microsoft.com/office/drawing/2014/main" id="{543D74EE-7B15-4373-A7B3-4F6514515D4C}"/>
                </a:ext>
              </a:extLst>
            </p:cNvPr>
            <p:cNvSpPr/>
            <p:nvPr/>
          </p:nvSpPr>
          <p:spPr>
            <a:xfrm rot="10800000">
              <a:off x="3548970" y="2863246"/>
              <a:ext cx="465137" cy="465137"/>
            </a:xfrm>
            <a:prstGeom prst="ellipse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799" b="0" i="0" u="none" strike="noStrike" kern="120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  <a:endParaRPr kumimoji="0" lang="zh-CN" altLang="en-US" sz="2799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40" name="椭圆 39">
              <a:extLst>
                <a:ext uri="{FF2B5EF4-FFF2-40B4-BE49-F238E27FC236}">
                  <a16:creationId xmlns:a16="http://schemas.microsoft.com/office/drawing/2014/main" id="{AFE12F15-7D80-4BD2-A6E2-4E31A6B51238}"/>
                </a:ext>
              </a:extLst>
            </p:cNvPr>
            <p:cNvSpPr/>
            <p:nvPr/>
          </p:nvSpPr>
          <p:spPr>
            <a:xfrm rot="10800000">
              <a:off x="3548970" y="3522060"/>
              <a:ext cx="465137" cy="463551"/>
            </a:xfrm>
            <a:prstGeom prst="ellipse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799" b="0" i="0" u="none" strike="noStrike" kern="120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</a:t>
              </a:r>
              <a:endParaRPr kumimoji="0" lang="zh-CN" altLang="en-US" sz="2799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34A183B9-715B-4214-9333-6D37B8C0DE65}"/>
                </a:ext>
              </a:extLst>
            </p:cNvPr>
            <p:cNvSpPr/>
            <p:nvPr/>
          </p:nvSpPr>
          <p:spPr>
            <a:xfrm rot="10800000">
              <a:off x="3548970" y="4179285"/>
              <a:ext cx="465137" cy="465137"/>
            </a:xfrm>
            <a:prstGeom prst="ellipse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799" b="0" i="0" u="none" strike="noStrike" kern="120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</a:t>
              </a:r>
              <a:endParaRPr kumimoji="0" lang="zh-CN" altLang="en-US" sz="2799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华文中宋" panose="02010600040101010101" pitchFamily="2" charset="-122"/>
                <a:cs typeface="+mn-cs"/>
              </a:endParaRPr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069A4FC7-5E78-46DA-A9A7-67DE6A040936}"/>
                </a:ext>
              </a:extLst>
            </p:cNvPr>
            <p:cNvSpPr/>
            <p:nvPr/>
          </p:nvSpPr>
          <p:spPr>
            <a:xfrm rot="16200000">
              <a:off x="4914548" y="2016093"/>
              <a:ext cx="551214" cy="2182973"/>
            </a:xfrm>
            <a:prstGeom prst="rect">
              <a:avLst/>
            </a:prstGeom>
            <a:solidFill>
              <a:srgbClr val="48AE8E"/>
            </a:solidFill>
          </p:spPr>
          <p:txBody>
            <a:bodyPr vert="eaVert" wrap="square">
              <a:spAutoFit/>
            </a:bodyPr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199" b="0" i="0" u="none" strike="noStrike" kern="1200" cap="none" spc="60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Arial" panose="020B0604020202020204" pitchFamily="34" charset="0"/>
                </a:rPr>
                <a:t>VẬN DỤNG</a:t>
              </a:r>
              <a:endParaRPr kumimoji="0" lang="zh-CN" altLang="en-US" sz="3199" b="0" i="0" u="none" strike="noStrike" kern="1200" cap="none" spc="60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华文中宋" panose="02010600040101010101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F8839FEE-C94B-4FCC-AA80-10FB111CBE83}"/>
                </a:ext>
              </a:extLst>
            </p:cNvPr>
            <p:cNvSpPr/>
            <p:nvPr/>
          </p:nvSpPr>
          <p:spPr>
            <a:xfrm rot="16200000">
              <a:off x="4914548" y="2684882"/>
              <a:ext cx="551213" cy="2182973"/>
            </a:xfrm>
            <a:prstGeom prst="rect">
              <a:avLst/>
            </a:prstGeom>
            <a:solidFill>
              <a:srgbClr val="48AE8E"/>
            </a:solidFill>
          </p:spPr>
          <p:txBody>
            <a:bodyPr vert="eaVert" wrap="square">
              <a:spAutoFit/>
            </a:bodyPr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199" b="0" i="0" u="none" strike="noStrike" kern="1200" cap="none" spc="60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Arial" panose="020B0604020202020204" pitchFamily="34" charset="0"/>
                </a:rPr>
                <a:t>KHÁM PHÁ</a:t>
              </a:r>
              <a:endParaRPr kumimoji="0" lang="zh-CN" altLang="en-US" sz="3199" b="0" i="0" u="none" strike="noStrike" kern="1200" cap="none" spc="60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华文中宋" panose="02010600040101010101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128AB113-AA10-4797-AAF7-3D56A2E1B572}"/>
                </a:ext>
              </a:extLst>
            </p:cNvPr>
            <p:cNvSpPr/>
            <p:nvPr/>
          </p:nvSpPr>
          <p:spPr>
            <a:xfrm rot="16200000">
              <a:off x="4914552" y="3345212"/>
              <a:ext cx="551213" cy="2182973"/>
            </a:xfrm>
            <a:prstGeom prst="rect">
              <a:avLst/>
            </a:prstGeom>
            <a:solidFill>
              <a:srgbClr val="48AE8E"/>
            </a:solidFill>
          </p:spPr>
          <p:txBody>
            <a:bodyPr vert="eaVert" wrap="square">
              <a:spAutoFit/>
            </a:bodyPr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199" b="0" i="0" u="none" strike="noStrike" kern="1200" cap="none" spc="60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  <a:sym typeface="Arial" panose="020B0604020202020204" pitchFamily="34" charset="0"/>
                </a:rPr>
                <a:t>KHỞI ĐỘNG</a:t>
              </a:r>
              <a:endParaRPr kumimoji="0" lang="zh-CN" altLang="en-US" sz="3199" b="0" i="0" u="none" strike="noStrike" kern="1200" cap="none" spc="60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华文中宋" panose="02010600040101010101" pitchFamily="2" charset="-122"/>
                <a:cs typeface="+mn-cs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908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16" presetClass="entr" presetSubtype="2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Horizontal)">
                                          <p:cBhvr>
                                            <p:cTn id="11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8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1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2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16" presetClass="entr" presetSubtype="2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Horizontal)">
                                          <p:cBhvr>
                                            <p:cTn id="11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3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40"/>
            <a:ext cx="12187592" cy="6855520"/>
          </a:xfrm>
          <a:prstGeom prst="rect">
            <a:avLst/>
          </a:prstGeom>
        </p:spPr>
      </p:pic>
      <p:sp>
        <p:nvSpPr>
          <p:cNvPr id="5" name="文本框 7">
            <a:extLst>
              <a:ext uri="{FF2B5EF4-FFF2-40B4-BE49-F238E27FC236}">
                <a16:creationId xmlns:a16="http://schemas.microsoft.com/office/drawing/2014/main" id="{E6981FF2-86BF-461F-BFCC-F71F8CE70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626" y="2272228"/>
            <a:ext cx="9372747" cy="132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663"/>
            <a:r>
              <a:rPr lang="en-US" altLang="zh-CN" sz="7998" b="1" dirty="0">
                <a:solidFill>
                  <a:srgbClr val="FFBF5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025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QTtDMWnxps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05" y="96252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36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06" y="1052195"/>
            <a:ext cx="4448656" cy="4448656"/>
          </a:xfrm>
          <a:prstGeom prst="rect">
            <a:avLst/>
          </a:prstGeom>
        </p:spPr>
      </p:pic>
      <p:pic>
        <p:nvPicPr>
          <p:cNvPr id="2054" name="Picture 6" descr="Uá»ng nÆ°á»c nÃ³ng quanh nÄm liá»u cÃ³ tá»t cho sá»©c khá»e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463" y="124910"/>
            <a:ext cx="4954936" cy="2716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Nhá»¯ng lÆ°u Ã½ khi sá»­ dá»¥ng nÆ°á»c ÄÃ¡ mÃ¹a hÃ¨ | VTV.V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375" y="2919827"/>
            <a:ext cx="4635561" cy="2581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4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40"/>
            <a:ext cx="12187592" cy="6855520"/>
          </a:xfrm>
          <a:prstGeom prst="rect">
            <a:avLst/>
          </a:prstGeom>
        </p:spPr>
      </p:pic>
      <p:sp>
        <p:nvSpPr>
          <p:cNvPr id="3" name="文本框 7">
            <a:extLst>
              <a:ext uri="{FF2B5EF4-FFF2-40B4-BE49-F238E27FC236}">
                <a16:creationId xmlns:a16="http://schemas.microsoft.com/office/drawing/2014/main" id="{E6981FF2-86BF-461F-BFCC-F71F8CE70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626" y="2272228"/>
            <a:ext cx="9372747" cy="132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663"/>
            <a:r>
              <a:rPr lang="en-US" altLang="zh-CN" sz="7998" b="1" dirty="0" err="1">
                <a:solidFill>
                  <a:srgbClr val="FFBF5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Khám</a:t>
            </a:r>
            <a:r>
              <a:rPr lang="en-US" altLang="zh-CN" sz="7998" b="1" dirty="0">
                <a:solidFill>
                  <a:srgbClr val="FFBF5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 </a:t>
            </a:r>
            <a:r>
              <a:rPr lang="en-US" altLang="zh-CN" sz="7998" b="1" dirty="0" err="1">
                <a:solidFill>
                  <a:srgbClr val="FFBF5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ea typeface="华文中宋" panose="02010600040101010101" pitchFamily="2" charset="-122"/>
              </a:rPr>
              <a:t>phá</a:t>
            </a:r>
            <a:endParaRPr lang="en-US" altLang="zh-CN" sz="7998" b="1" dirty="0">
              <a:solidFill>
                <a:srgbClr val="FFBF53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620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40"/>
            <a:ext cx="12187592" cy="6855520"/>
          </a:xfrm>
          <a:prstGeom prst="rect">
            <a:avLst/>
          </a:prstGeom>
        </p:spPr>
      </p:pic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B2E2C735-C44D-4769-B07C-1A5EBF581BE3}"/>
              </a:ext>
            </a:extLst>
          </p:cNvPr>
          <p:cNvCxnSpPr>
            <a:cxnSpLocks/>
          </p:cNvCxnSpPr>
          <p:nvPr/>
        </p:nvCxnSpPr>
        <p:spPr>
          <a:xfrm>
            <a:off x="3583034" y="1425896"/>
            <a:ext cx="0" cy="303163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184454F1-2C14-451B-88CE-287B37B9C49A}"/>
              </a:ext>
            </a:extLst>
          </p:cNvPr>
          <p:cNvSpPr/>
          <p:nvPr/>
        </p:nvSpPr>
        <p:spPr>
          <a:xfrm>
            <a:off x="3895917" y="2264761"/>
            <a:ext cx="4926970" cy="1353904"/>
          </a:xfrm>
          <a:prstGeom prst="rect">
            <a:avLst/>
          </a:prstGeom>
          <a:solidFill>
            <a:srgbClr val="48AE8E"/>
          </a:solidFill>
        </p:spPr>
        <p:txBody>
          <a:bodyPr wrap="square" lIns="0" tIns="0" rIns="0" bIns="0">
            <a:spAutoFit/>
          </a:bodyPr>
          <a:lstStyle/>
          <a:p>
            <a:pPr algn="ctr" defTabSz="914217">
              <a:defRPr/>
            </a:pPr>
            <a:r>
              <a:rPr lang="en-US" altLang="zh-CN" sz="4399" spc="300" noProof="1">
                <a:solidFill>
                  <a:srgbClr val="FFFFFF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1. Tìm hiểu về sự truyền nhiệt</a:t>
            </a:r>
          </a:p>
        </p:txBody>
      </p:sp>
    </p:spTree>
    <p:extLst>
      <p:ext uri="{BB962C8B-B14F-4D97-AF65-F5344CB8AC3E}">
        <p14:creationId xmlns:p14="http://schemas.microsoft.com/office/powerpoint/2010/main" val="371283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C0552B2D-97BC-496D-8A42-E2CA2C6F95FD}"/>
              </a:ext>
            </a:extLst>
          </p:cNvPr>
          <p:cNvGrpSpPr/>
          <p:nvPr/>
        </p:nvGrpSpPr>
        <p:grpSpPr>
          <a:xfrm>
            <a:off x="1258559" y="271166"/>
            <a:ext cx="9636450" cy="492329"/>
            <a:chOff x="-2081640" y="600702"/>
            <a:chExt cx="9638681" cy="492443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E105AE3-145F-4300-9634-25AE0B0D6E28}"/>
                </a:ext>
              </a:extLst>
            </p:cNvPr>
            <p:cNvSpPr/>
            <p:nvPr/>
          </p:nvSpPr>
          <p:spPr>
            <a:xfrm flipV="1">
              <a:off x="6080035" y="939542"/>
              <a:ext cx="1477006" cy="47016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 sz="3199">
                <a:solidFill>
                  <a:srgbClr val="FFFFFF"/>
                </a:solidFill>
                <a:latin typeface="UTM Amerika Sans" panose="02040603050506020204" pitchFamily="18" charset="0"/>
                <a:ea typeface="华文新魏" panose="02010800040101010101" pitchFamily="2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CDEAD-A297-4522-AF0E-9F146952C6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76365" y="600702"/>
              <a:ext cx="6756400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defTabSz="914217"/>
              <a:r>
                <a:rPr lang="en-US" altLang="zh-CN" sz="3199" spc="300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Tìm</a:t>
              </a:r>
              <a:r>
                <a:rPr lang="en-US" altLang="zh-CN" sz="3199" spc="300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3199" spc="300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hiểu</a:t>
              </a:r>
              <a:r>
                <a:rPr lang="en-US" altLang="zh-CN" sz="3199" spc="300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3199" spc="300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về</a:t>
              </a:r>
              <a:r>
                <a:rPr lang="en-US" altLang="zh-CN" sz="3199" spc="300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3199" spc="300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sự</a:t>
              </a:r>
              <a:r>
                <a:rPr lang="en-US" altLang="zh-CN" sz="3199" spc="300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3199" spc="300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truyền</a:t>
              </a:r>
              <a:r>
                <a:rPr lang="en-US" altLang="zh-CN" sz="3199" spc="300" dirty="0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3199" spc="300" dirty="0" err="1">
                  <a:solidFill>
                    <a:srgbClr val="48AE8E"/>
                  </a:solidFill>
                  <a:effectLst>
                    <a:glow rad="228600">
                      <a:srgbClr val="FFBF53">
                        <a:satMod val="175000"/>
                        <a:alpha val="40000"/>
                      </a:srgbClr>
                    </a:glow>
                  </a:effectLst>
                  <a:latin typeface="UTM Amerika Sans" panose="02040603050506020204" pitchFamily="18" charset="0"/>
                  <a:ea typeface="华文中宋" panose="02010600040101010101" pitchFamily="2" charset="-122"/>
                  <a:sym typeface="Arial" panose="020B0604020202020204" pitchFamily="34" charset="0"/>
                </a:rPr>
                <a:t>nhiệt</a:t>
              </a:r>
              <a:endParaRPr lang="en-US" altLang="zh-CN" sz="3199" spc="300" dirty="0">
                <a:solidFill>
                  <a:srgbClr val="48AE8E"/>
                </a:solidFill>
                <a:effectLst>
                  <a:glow rad="228600">
                    <a:srgbClr val="FFBF53">
                      <a:satMod val="175000"/>
                      <a:alpha val="40000"/>
                    </a:srgbClr>
                  </a:glow>
                </a:effectLst>
                <a:latin typeface="UTM Amerika Sans" panose="02040603050506020204" pitchFamily="18" charset="0"/>
                <a:ea typeface="华文中宋" panose="0201060004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D9D2420-BC20-4BC7-8483-263E3A73EEFA}"/>
                </a:ext>
              </a:extLst>
            </p:cNvPr>
            <p:cNvSpPr/>
            <p:nvPr/>
          </p:nvSpPr>
          <p:spPr>
            <a:xfrm flipV="1">
              <a:off x="-2081640" y="939542"/>
              <a:ext cx="1323995" cy="47016"/>
            </a:xfrm>
            <a:prstGeom prst="rect">
              <a:avLst/>
            </a:prstGeom>
            <a:solidFill>
              <a:srgbClr val="48AE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 sz="3199" dirty="0">
                <a:solidFill>
                  <a:srgbClr val="FFFFFF"/>
                </a:solidFill>
                <a:latin typeface="UTM Amerika Sans" panose="02040603050506020204" pitchFamily="18" charset="0"/>
                <a:ea typeface="华文新魏" panose="02010800040101010101" pitchFamily="2" charset="-122"/>
              </a:endParaRPr>
            </a:p>
          </p:txBody>
        </p:sp>
      </p:grpSp>
      <p:pic>
        <p:nvPicPr>
          <p:cNvPr id="1030" name="Picture 6" descr="HÃ¬nh áº£nh Cháº­u Rá»­a NÆ°á»c LÃ m Sáº¡ch Vá», Cháº­u Rá»­a Máº·t, NÆ°á»c, LÃ m Sáº¡ch miá»n phÃ­  táº£i táº­p tin PNG PSDComment vÃ  Vecto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62" t="31841" r="10515" b="26117"/>
          <a:stretch/>
        </p:blipFill>
        <p:spPr bwMode="auto">
          <a:xfrm>
            <a:off x="527593" y="2775471"/>
            <a:ext cx="3465094" cy="225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Ã¬nh áº£nh Cá»c NÆ°á»c NÃ³ng PNG, Vector, PSD, vÃ  biá»u tÆ°á»£ng Äá» táº£i vá» miá»n phÃ­ |  pngtre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33" b="90000" l="14444" r="72778">
                        <a14:foregroundMark x1="38611" y1="12222" x2="43056" y2="12222"/>
                        <a14:foregroundMark x1="50000" y1="14444" x2="51944" y2="16944"/>
                        <a14:foregroundMark x1="63333" y1="21944" x2="69167" y2="23056"/>
                        <a14:foregroundMark x1="32222" y1="19722" x2="31667" y2="19722"/>
                        <a14:foregroundMark x1="39167" y1="16944" x2="38611" y2="21944"/>
                        <a14:foregroundMark x1="46667" y1="21944" x2="46667" y2="21944"/>
                        <a14:foregroundMark x1="53056" y1="28889" x2="53056" y2="28889"/>
                        <a14:foregroundMark x1="60556" y1="29444" x2="59444" y2="23889"/>
                        <a14:foregroundMark x1="31111" y1="20278" x2="60833" y2="16944"/>
                        <a14:foregroundMark x1="37500" y1="22778" x2="37500" y2="22778"/>
                        <a14:backgroundMark x1="23611" y1="63611" x2="43889" y2="77500"/>
                        <a14:backgroundMark x1="71667" y1="63611" x2="56389" y2="78889"/>
                        <a14:backgroundMark x1="78056" y1="65000" x2="60278" y2="82778"/>
                        <a14:backgroundMark x1="25556" y1="56111" x2="40556" y2="7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" y="656933"/>
            <a:ext cx="4417747" cy="441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4103201" y="1955092"/>
            <a:ext cx="7851333" cy="2455489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 defTabSz="914217">
              <a:lnSpc>
                <a:spcPct val="120000"/>
              </a:lnSpc>
              <a:spcBef>
                <a:spcPct val="50000"/>
              </a:spcBef>
            </a:pP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-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Hãy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dự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đoán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xem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một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lúc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sau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mức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độ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nóng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lạnh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của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cốc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nước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và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chậu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nước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có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thay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đổi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không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.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Nếu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có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thì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thay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đổi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như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thế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nào</a:t>
            </a:r>
            <a:r>
              <a:rPr lang="en-US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92687" y="1566004"/>
            <a:ext cx="7851333" cy="3291742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 defTabSz="914217">
              <a:lnSpc>
                <a:spcPct val="120000"/>
              </a:lnSpc>
              <a:spcBef>
                <a:spcPct val="50000"/>
              </a:spcBef>
            </a:pPr>
            <a:r>
              <a:rPr lang="vi-VN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Vật nóng hơn (cốc nước) đã truyền nhiệt cho vật lạnh hơn (chậu nước). </a:t>
            </a:r>
          </a:p>
          <a:p>
            <a:pPr algn="just" defTabSz="914217">
              <a:lnSpc>
                <a:spcPct val="120000"/>
              </a:lnSpc>
              <a:spcBef>
                <a:spcPct val="50000"/>
              </a:spcBef>
            </a:pPr>
            <a:r>
              <a:rPr lang="vi-VN" sz="3199" dirty="0">
                <a:solidFill>
                  <a:srgbClr val="000000"/>
                </a:solidFill>
                <a:latin typeface="Cambria" panose="02040503050406030204" pitchFamily="18" charset="0"/>
                <a:cs typeface="Times New Roman" pitchFamily="18" charset="0"/>
              </a:rPr>
              <a:t>Khi đó vật lạnh (cốc nước) tỏa nhiệt nên bị lạnh đi, vật nóng (chậu nước) thu nhiệt nên nóng lên.</a:t>
            </a:r>
          </a:p>
        </p:txBody>
      </p:sp>
    </p:spTree>
    <p:extLst>
      <p:ext uri="{BB962C8B-B14F-4D97-AF65-F5344CB8AC3E}">
        <p14:creationId xmlns:p14="http://schemas.microsoft.com/office/powerpoint/2010/main" val="14265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地图&#10;&#10;已生成极高可信度的说明">
            <a:extLst>
              <a:ext uri="{FF2B5EF4-FFF2-40B4-BE49-F238E27FC236}">
                <a16:creationId xmlns:a16="http://schemas.microsoft.com/office/drawing/2014/main" id="{55E0AC27-BC3D-4484-9816-7A1A26FF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40"/>
            <a:ext cx="12187592" cy="685552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84454F1-2C14-451B-88CE-287B37B9C49A}"/>
              </a:ext>
            </a:extLst>
          </p:cNvPr>
          <p:cNvSpPr/>
          <p:nvPr/>
        </p:nvSpPr>
        <p:spPr>
          <a:xfrm>
            <a:off x="4185713" y="1327162"/>
            <a:ext cx="3625841" cy="553870"/>
          </a:xfrm>
          <a:prstGeom prst="rect">
            <a:avLst/>
          </a:prstGeom>
          <a:solidFill>
            <a:srgbClr val="48AE8E"/>
          </a:solidFill>
        </p:spPr>
        <p:txBody>
          <a:bodyPr wrap="square" lIns="0" tIns="0" rIns="0" bIns="0">
            <a:spAutoFit/>
          </a:bodyPr>
          <a:lstStyle/>
          <a:p>
            <a:pPr algn="ctr" defTabSz="914217">
              <a:defRPr/>
            </a:pPr>
            <a:r>
              <a:rPr lang="en-US" altLang="zh-CN" sz="3599" spc="300" noProof="1">
                <a:solidFill>
                  <a:srgbClr val="FFFFFF"/>
                </a:solidFill>
                <a:latin typeface="UTM Amerika Sans" panose="02040603050506020204" pitchFamily="18" charset="0"/>
                <a:ea typeface="华文中宋" panose="02010600040101010101" pitchFamily="2" charset="-122"/>
                <a:cs typeface="+mn-ea"/>
                <a:sym typeface="Arial" panose="020B0604020202020204" pitchFamily="34" charset="0"/>
              </a:rPr>
              <a:t>KẾT LUẬN</a:t>
            </a:r>
            <a:endParaRPr lang="zh-CN" altLang="en-US" sz="3599" spc="300" noProof="1">
              <a:solidFill>
                <a:srgbClr val="FFFFFF"/>
              </a:solidFill>
              <a:latin typeface="UTM Amerika Sans" panose="02040603050506020204" pitchFamily="18" charset="0"/>
              <a:ea typeface="华文中宋" panose="02010600040101010101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55055" y="2180919"/>
            <a:ext cx="7225459" cy="2110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217">
              <a:lnSpc>
                <a:spcPct val="120000"/>
              </a:lnSpc>
              <a:spcBef>
                <a:spcPct val="50000"/>
              </a:spcBef>
            </a:pPr>
            <a:r>
              <a:rPr lang="en-US" sz="3199" dirty="0">
                <a:solidFill>
                  <a:srgbClr val="000000"/>
                </a:solidFill>
                <a:latin typeface="UTM Amerika Sans" panose="02040603050506020204" pitchFamily="18" charset="0"/>
                <a:cs typeface="Times New Roman" pitchFamily="18" charset="0"/>
              </a:rPr>
              <a:t>- </a:t>
            </a:r>
            <a:r>
              <a:rPr lang="vi-VN" sz="3199" dirty="0">
                <a:solidFill>
                  <a:srgbClr val="000000"/>
                </a:solidFill>
                <a:latin typeface="UTM Amerika Sans" panose="02040603050506020204" pitchFamily="18" charset="0"/>
                <a:cs typeface="Times New Roman" pitchFamily="18" charset="0"/>
              </a:rPr>
              <a:t>Vật nóng lên do </a:t>
            </a:r>
            <a:r>
              <a:rPr lang="vi-VN" sz="3199" b="1" dirty="0">
                <a:solidFill>
                  <a:srgbClr val="FFBF5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ka Sans" panose="02040603050506020204" pitchFamily="18" charset="0"/>
                <a:cs typeface="Times New Roman" pitchFamily="18" charset="0"/>
              </a:rPr>
              <a:t>thu nhiệt</a:t>
            </a:r>
            <a:r>
              <a:rPr lang="vi-VN" sz="3199" dirty="0">
                <a:solidFill>
                  <a:srgbClr val="000000"/>
                </a:solidFill>
                <a:latin typeface="UTM Amerika Sans" panose="02040603050506020204" pitchFamily="18" charset="0"/>
                <a:cs typeface="Times New Roman" pitchFamily="18" charset="0"/>
              </a:rPr>
              <a:t>.</a:t>
            </a:r>
            <a:endParaRPr lang="en-US" sz="3199" dirty="0">
              <a:solidFill>
                <a:srgbClr val="000000"/>
              </a:solidFill>
              <a:latin typeface="UTM Amerika Sans" panose="02040603050506020204" pitchFamily="18" charset="0"/>
              <a:cs typeface="Times New Roman" pitchFamily="18" charset="0"/>
            </a:endParaRPr>
          </a:p>
          <a:p>
            <a:pPr algn="just" defTabSz="914217">
              <a:lnSpc>
                <a:spcPct val="120000"/>
              </a:lnSpc>
              <a:spcBef>
                <a:spcPct val="50000"/>
              </a:spcBef>
            </a:pPr>
            <a:r>
              <a:rPr lang="en-US" sz="3199" dirty="0">
                <a:solidFill>
                  <a:srgbClr val="000000"/>
                </a:solidFill>
                <a:latin typeface="UTM Amerika Sans" panose="02040603050506020204" pitchFamily="18" charset="0"/>
                <a:cs typeface="Times New Roman" pitchFamily="18" charset="0"/>
              </a:rPr>
              <a:t>- </a:t>
            </a:r>
            <a:r>
              <a:rPr lang="vi-VN" sz="3199" dirty="0">
                <a:solidFill>
                  <a:srgbClr val="000000"/>
                </a:solidFill>
                <a:latin typeface="UTM Amerika Sans" panose="02040603050506020204" pitchFamily="18" charset="0"/>
                <a:cs typeface="Times New Roman" pitchFamily="18" charset="0"/>
              </a:rPr>
              <a:t>Vật lạnh đi vì nó </a:t>
            </a:r>
            <a:r>
              <a:rPr lang="vi-VN" sz="3199" b="1" dirty="0">
                <a:solidFill>
                  <a:srgbClr val="FFBF5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ka Sans" panose="02040603050506020204" pitchFamily="18" charset="0"/>
                <a:cs typeface="Times New Roman" pitchFamily="18" charset="0"/>
              </a:rPr>
              <a:t>tỏa nhiệt </a:t>
            </a:r>
            <a:r>
              <a:rPr lang="vi-VN" sz="3199" dirty="0">
                <a:solidFill>
                  <a:srgbClr val="000000"/>
                </a:solidFill>
                <a:latin typeface="UTM Amerika Sans" panose="02040603050506020204" pitchFamily="18" charset="0"/>
                <a:cs typeface="Times New Roman" pitchFamily="18" charset="0"/>
              </a:rPr>
              <a:t>(truyền nhiệt cho vật lạnh hơn). </a:t>
            </a:r>
          </a:p>
        </p:txBody>
      </p:sp>
    </p:spTree>
    <p:extLst>
      <p:ext uri="{BB962C8B-B14F-4D97-AF65-F5344CB8AC3E}">
        <p14:creationId xmlns:p14="http://schemas.microsoft.com/office/powerpoint/2010/main" val="12562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/>
    </p:bld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677</Words>
  <Application>Microsoft Office PowerPoint</Application>
  <PresentationFormat>Widescreen</PresentationFormat>
  <Paragraphs>68</Paragraphs>
  <Slides>19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9" baseType="lpstr">
      <vt:lpstr>UTM NguyenHa 01</vt:lpstr>
      <vt:lpstr>等线 Light</vt:lpstr>
      <vt:lpstr>UTM Showcard</vt:lpstr>
      <vt:lpstr>Cambria</vt:lpstr>
      <vt:lpstr>字魂17号-萌趣果冻体</vt:lpstr>
      <vt:lpstr>UTM Isadora</vt:lpstr>
      <vt:lpstr>#9Slide07 HoneyCream</vt:lpstr>
      <vt:lpstr>华文中宋</vt:lpstr>
      <vt:lpstr>Calibri</vt:lpstr>
      <vt:lpstr>UTM Flavour</vt:lpstr>
      <vt:lpstr>Arial</vt:lpstr>
      <vt:lpstr>华文新魏</vt:lpstr>
      <vt:lpstr>UTM Azuki</vt:lpstr>
      <vt:lpstr>UTM Amerika Sans</vt:lpstr>
      <vt:lpstr>ITC Avant Garde Std Bk</vt:lpstr>
      <vt:lpstr>等线</vt:lpstr>
      <vt:lpstr>UTM ViceroyJF</vt:lpstr>
      <vt:lpstr>inpin heiti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MANGNON</cp:keywords>
  <cp:lastModifiedBy>Lan Anh Dương</cp:lastModifiedBy>
  <cp:revision>5</cp:revision>
  <dcterms:created xsi:type="dcterms:W3CDTF">2022-02-25T14:40:06Z</dcterms:created>
  <dcterms:modified xsi:type="dcterms:W3CDTF">2023-07-24T16:22:49Z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2023-03-14T07:28:12Z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4f7ed2c0-36b1-4dd5-bc89-6176d2aafdfa</vt:lpwstr>
  </property>
  <property fmtid="{D5CDD505-2E9C-101B-9397-08002B2CF9AE}" pid="8" name="MSIP_Label_defa4170-0d19-0005-0004-bc88714345d2_ContentBits">
    <vt:lpwstr>0</vt:lpwstr>
  </property>
</Properties>
</file>