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76" r:id="rId3"/>
    <p:sldId id="280" r:id="rId4"/>
    <p:sldId id="285" r:id="rId5"/>
    <p:sldId id="283" r:id="rId6"/>
    <p:sldId id="287" r:id="rId7"/>
    <p:sldId id="286" r:id="rId8"/>
    <p:sldId id="288" r:id="rId9"/>
    <p:sldId id="289" r:id="rId10"/>
    <p:sldId id="259" r:id="rId11"/>
    <p:sldId id="291" r:id="rId12"/>
    <p:sldId id="290" r:id="rId13"/>
    <p:sldId id="294" r:id="rId14"/>
    <p:sldId id="295" r:id="rId15"/>
    <p:sldId id="296" r:id="rId16"/>
    <p:sldId id="297" r:id="rId17"/>
    <p:sldId id="292" r:id="rId18"/>
    <p:sldId id="298" r:id="rId19"/>
    <p:sldId id="300" r:id="rId20"/>
    <p:sldId id="258" r:id="rId21"/>
    <p:sldId id="299" r:id="rId22"/>
    <p:sldId id="278" r:id="rId23"/>
    <p:sldId id="293" r:id="rId24"/>
    <p:sldId id="301" r:id="rId25"/>
    <p:sldId id="302" r:id="rId26"/>
    <p:sldId id="257" r:id="rId27"/>
  </p:sldIdLst>
  <p:sldSz cx="12192000" cy="6858000"/>
  <p:notesSz cx="6858000" cy="9144000"/>
  <p:custDataLst>
    <p:tags r:id="rId2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BC3"/>
    <a:srgbClr val="EA1097"/>
    <a:srgbClr val="FB9E8E"/>
    <a:srgbClr val="FEBE57"/>
    <a:srgbClr val="FA917E"/>
    <a:srgbClr val="81CABF"/>
    <a:srgbClr val="8ED1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5" autoAdjust="0"/>
    <p:restoredTop sz="94660"/>
  </p:normalViewPr>
  <p:slideViewPr>
    <p:cSldViewPr snapToGrid="0">
      <p:cViewPr>
        <p:scale>
          <a:sx n="36" d="100"/>
          <a:sy n="36" d="100"/>
        </p:scale>
        <p:origin x="-2266" y="-110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5C608D-C914-44D7-990F-5D8D38BC1BFD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AEF975-7B39-4CA7-AE89-134D42E6E37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0122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EF975-7B39-4CA7-AE89-134D42E6E37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89708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EF975-7B39-4CA7-AE89-134D42E6E379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89708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EF975-7B39-4CA7-AE89-134D42E6E379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89708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EF975-7B39-4CA7-AE89-134D42E6E379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89708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EF975-7B39-4CA7-AE89-134D42E6E379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89708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EF975-7B39-4CA7-AE89-134D42E6E379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89708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EF975-7B39-4CA7-AE89-134D42E6E379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22400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EF975-7B39-4CA7-AE89-134D42E6E379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89708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EF975-7B39-4CA7-AE89-134D42E6E379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1399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EF975-7B39-4CA7-AE89-134D42E6E379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89708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EF975-7B39-4CA7-AE89-134D42E6E379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89708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EF975-7B39-4CA7-AE89-134D42E6E37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52718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EF975-7B39-4CA7-AE89-134D42E6E379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1399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EF975-7B39-4CA7-AE89-134D42E6E379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16227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EF975-7B39-4CA7-AE89-134D42E6E37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42279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EF975-7B39-4CA7-AE89-134D42E6E379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89708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EF975-7B39-4CA7-AE89-134D42E6E379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89708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EF975-7B39-4CA7-AE89-134D42E6E379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89708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EF975-7B39-4CA7-AE89-134D42E6E379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89708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EF975-7B39-4CA7-AE89-134D42E6E379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48009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EF975-7B39-4CA7-AE89-134D42E6E379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8970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DB7CA442-F496-4D03-B2D6-F13C847918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910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789184A-215F-4FBE-9609-09C1EF370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="" xmlns:a16="http://schemas.microsoft.com/office/drawing/2014/main" id="{BF3F8E1F-C5EF-4880-A4B7-EE543F49E4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FA206C7F-DD95-4583-A6EB-6148642E8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24C3BA1B-8171-4698-A4E2-5123E024E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F1838-27D2-4249-A996-5349DC67F149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E18FE079-1E9E-49DD-819A-34FC73F52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BE5009DE-D2C6-4AB7-B9ED-3D809A37B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CAE8A-71D8-4EA7-A666-6FD0BDE415B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4048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57B5236-0D65-4726-A6FD-FE00B2C5A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8F189CAE-4419-4F19-BA77-F975AC974C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A80683F8-D6A0-47AE-A573-157892AB1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F1838-27D2-4249-A996-5349DC67F149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80818243-1201-4EB1-97E0-2AA1E11A3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7423FAE0-E273-4DC1-A0B7-7BA690678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CAE8A-71D8-4EA7-A666-6FD0BDE415B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571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="" xmlns:a16="http://schemas.microsoft.com/office/drawing/2014/main" id="{9C1E8862-FECC-4F92-A124-6E22C26FE3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F2FFC7D8-1579-46BB-9BC1-795C19AD48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A3702761-462D-490A-ABE2-7C77EA662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F1838-27D2-4249-A996-5349DC67F149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37650669-7664-4530-830C-80AB57764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5752C774-AC20-46DC-B62B-9B0383E2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CAE8A-71D8-4EA7-A666-6FD0BDE415B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891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DB7CA442-F496-4D03-B2D6-F13C847918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076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FB613EB7-5CEB-43E2-A568-4E173D3E6B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514BA343-E433-41D1-B133-C88B954BAE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70139" y="5155291"/>
            <a:ext cx="728403" cy="146007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7C9873D6-2B4A-45E1-A359-7CFABD84214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6461" y="4738320"/>
            <a:ext cx="695862" cy="1877042"/>
          </a:xfrm>
          <a:prstGeom prst="rect">
            <a:avLst/>
          </a:prstGeom>
        </p:spPr>
      </p:pic>
      <p:pic>
        <p:nvPicPr>
          <p:cNvPr id="10" name="图片 9" descr="图片包含 事情, LEGO, 玩具, 室内&#10;&#10;已生成极高可信度的说明">
            <a:extLst>
              <a:ext uri="{FF2B5EF4-FFF2-40B4-BE49-F238E27FC236}">
                <a16:creationId xmlns="" xmlns:a16="http://schemas.microsoft.com/office/drawing/2014/main" id="{2408D6E8-3274-4C98-BEF1-077C4A33942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8732" y="4308582"/>
            <a:ext cx="3514399" cy="267582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="" xmlns:a16="http://schemas.microsoft.com/office/drawing/2014/main" id="{9689A221-6367-4657-84C9-9D9E32890B1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32120"/>
            <a:ext cx="12192000" cy="132588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="" xmlns:a16="http://schemas.microsoft.com/office/drawing/2014/main" id="{37E49991-74ED-44C2-8B45-83A94DB2B03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546091" y="4394104"/>
            <a:ext cx="864599" cy="2221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22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2" presetClass="entr" presetSubtype="4" fill="hold" nodeType="afterEffect" p14:presetBounceEnd="6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3000">
                                          <p:cBhvr additive="base">
                                            <p:cTn id="16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3000">
                                          <p:cBhvr additive="base">
                                            <p:cTn id="1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 p14:presetBounceEnd="63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3000">
                                          <p:cBhvr additive="base">
                                            <p:cTn id="20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3000">
                                          <p:cBhvr additive="base">
                                            <p:cTn id="21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4" fill="hold" nodeType="withEffect" p14:presetBounceEnd="63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3000">
                                          <p:cBhvr additive="base">
                                            <p:cTn id="24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3000">
                                          <p:cBhvr additive="base">
                                            <p:cTn id="2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nodeType="withEffect" p14:presetBounceEnd="63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3000">
                                          <p:cBhvr additive="base">
                                            <p:cTn id="2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3000">
                                          <p:cBhvr additive="base">
                                            <p:cTn id="29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1F3D25D8-E7B9-446A-8CBD-237322AFA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CD18527C-6733-41AF-88C6-175F9BB187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9D34AC51-EB1D-4109-81AF-32CD12960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F1838-27D2-4249-A996-5349DC67F149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077D7657-BCB3-4706-85B4-51EA88F60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B06206CF-F5FE-4B6A-B11A-83D969EE1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CAE8A-71D8-4EA7-A666-6FD0BDE415B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4539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45B8322B-CEE8-45F3-B536-C302A76F3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D4BE44B3-172B-43DF-B176-9BD4030E30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9B7F21EA-7972-483A-AD1E-3B3AF06C0A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E43CF5AD-2232-4A9E-A52C-05AD2930F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F1838-27D2-4249-A996-5349DC67F149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19F2F0CD-A215-472B-929D-856EDA660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CE5A4C7C-14F7-4E86-B6EF-28026C8EC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CAE8A-71D8-4EA7-A666-6FD0BDE415B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892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26B01BDB-AFD5-40F9-A184-BB2C06CCC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F0C40FFE-5D0A-4FF6-8281-EDDC9725FE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96FD12F8-5AE0-4EB0-BC2F-94C2C61C00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="" xmlns:a16="http://schemas.microsoft.com/office/drawing/2014/main" id="{9B9DF3D6-2766-4BBC-91A8-2D34A35968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="" xmlns:a16="http://schemas.microsoft.com/office/drawing/2014/main" id="{48C62F07-C6CC-4C81-964E-2251AC159F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="" xmlns:a16="http://schemas.microsoft.com/office/drawing/2014/main" id="{9FAEE3CC-70D5-4729-9B06-118A581F6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F1838-27D2-4249-A996-5349DC67F149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="" xmlns:a16="http://schemas.microsoft.com/office/drawing/2014/main" id="{6BDEFDDB-94F8-430B-B141-5113DAE62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="" xmlns:a16="http://schemas.microsoft.com/office/drawing/2014/main" id="{F9E75400-BB5E-4E72-88A3-1BDD9B1DB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CAE8A-71D8-4EA7-A666-6FD0BDE415B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9348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94DD3BE-2ACE-4B89-8807-EEF1E4AE3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="" xmlns:a16="http://schemas.microsoft.com/office/drawing/2014/main" id="{9FE25677-BBD4-4287-A154-97533004E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F1838-27D2-4249-A996-5349DC67F149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="" xmlns:a16="http://schemas.microsoft.com/office/drawing/2014/main" id="{3F2B0206-2340-4CB6-A6F7-AD30DBBA6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="" xmlns:a16="http://schemas.microsoft.com/office/drawing/2014/main" id="{1891321D-15AE-4BF3-B083-DCC61FD4F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CAE8A-71D8-4EA7-A666-6FD0BDE415B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3046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="" xmlns:a16="http://schemas.microsoft.com/office/drawing/2014/main" id="{9D155D5D-BE86-4974-B0F9-ABE04FE9A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F1838-27D2-4249-A996-5349DC67F149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="" xmlns:a16="http://schemas.microsoft.com/office/drawing/2014/main" id="{54A41879-6D7D-4318-94BE-A005CCF35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="" xmlns:a16="http://schemas.microsoft.com/office/drawing/2014/main" id="{44885832-7FFF-4780-AD79-0B1784E87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CAE8A-71D8-4EA7-A666-6FD0BDE415B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479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9A95E74C-B84C-4CEF-814C-0BEBA3F17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4F9F8E0B-ACB6-4C81-AC4A-8FEA77B2B7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71267C26-6692-4B2A-A804-0BDF6868D4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B3CFCE10-F613-4D24-9617-57613DAAE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F1838-27D2-4249-A996-5349DC67F149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2070F142-6035-4AF4-B9E9-E5BE4C2AF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DF43B981-71CD-42C5-9042-367F37E0D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CAE8A-71D8-4EA7-A666-6FD0BDE415B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1456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="" xmlns:a16="http://schemas.microsoft.com/office/drawing/2014/main" id="{F920D449-4088-4D1F-9F36-D64813504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681B8709-2216-43DB-9130-AF99BE1DA0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3BBFD3F5-34E7-4F7A-A83D-8F33A3D3ED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F1838-27D2-4249-A996-5349DC67F149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77435A3A-B744-4642-96F3-3386F3A7C2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ED88DE58-30C0-49C1-BDC5-F0A8DB4730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CAE8A-71D8-4EA7-A666-6FD0BDE415B3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4663" y="-35169"/>
            <a:ext cx="1146048" cy="11460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9407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11" Type="http://schemas.microsoft.com/office/2007/relationships/hdphoto" Target="../media/hdphoto2.wdp"/><Relationship Id="rId5" Type="http://schemas.openxmlformats.org/officeDocument/2006/relationships/image" Target="../media/image8.png"/><Relationship Id="rId10" Type="http://schemas.openxmlformats.org/officeDocument/2006/relationships/image" Target="../media/image11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7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microsoft.com/office/2007/relationships/hdphoto" Target="../media/hdphoto11.wdp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microsoft.com/office/2007/relationships/hdphoto" Target="../media/hdphoto10.wdp"/><Relationship Id="rId4" Type="http://schemas.openxmlformats.org/officeDocument/2006/relationships/image" Target="../media/image29.png"/><Relationship Id="rId9" Type="http://schemas.microsoft.com/office/2007/relationships/hdphoto" Target="../media/hdphoto12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0.png"/><Relationship Id="rId7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3.wdp"/><Relationship Id="rId11" Type="http://schemas.openxmlformats.org/officeDocument/2006/relationships/image" Target="../media/image4.emf"/><Relationship Id="rId5" Type="http://schemas.openxmlformats.org/officeDocument/2006/relationships/image" Target="../media/image32.png"/><Relationship Id="rId10" Type="http://schemas.openxmlformats.org/officeDocument/2006/relationships/image" Target="../media/image33.png"/><Relationship Id="rId4" Type="http://schemas.microsoft.com/office/2007/relationships/hdphoto" Target="../media/hdphoto11.wdp"/><Relationship Id="rId9" Type="http://schemas.microsoft.com/office/2007/relationships/hdphoto" Target="../media/hdphoto10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34.png"/><Relationship Id="rId7" Type="http://schemas.openxmlformats.org/officeDocument/2006/relationships/image" Target="../media/image7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4.wdp"/><Relationship Id="rId5" Type="http://schemas.openxmlformats.org/officeDocument/2006/relationships/image" Target="../media/image35.png"/><Relationship Id="rId4" Type="http://schemas.openxmlformats.org/officeDocument/2006/relationships/image" Target="../media/image10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microsoft.com/office/2007/relationships/hdphoto" Target="../media/hdphoto14.wdp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microsoft.com/office/2007/relationships/hdphoto" Target="../media/hdphoto3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37.png"/><Relationship Id="rId4" Type="http://schemas.openxmlformats.org/officeDocument/2006/relationships/notesSlide" Target="../notesSlides/notesSlide18.xml"/><Relationship Id="rId9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3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microsoft.com/office/2007/relationships/hdphoto" Target="../media/hdphoto7.wdp"/><Relationship Id="rId18" Type="http://schemas.openxmlformats.org/officeDocument/2006/relationships/slide" Target="slide7.xml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10.png"/><Relationship Id="rId7" Type="http://schemas.microsoft.com/office/2007/relationships/hdphoto" Target="../media/hdphoto4.wdp"/><Relationship Id="rId12" Type="http://schemas.openxmlformats.org/officeDocument/2006/relationships/image" Target="../media/image16.png"/><Relationship Id="rId17" Type="http://schemas.openxmlformats.org/officeDocument/2006/relationships/slide" Target="slide6.xml"/><Relationship Id="rId2" Type="http://schemas.openxmlformats.org/officeDocument/2006/relationships/audio" Target="../media/media2.mp3"/><Relationship Id="rId16" Type="http://schemas.microsoft.com/office/2007/relationships/hdphoto" Target="../media/hdphoto8.wdp"/><Relationship Id="rId20" Type="http://schemas.openxmlformats.org/officeDocument/2006/relationships/image" Target="../media/image18.png"/><Relationship Id="rId1" Type="http://schemas.microsoft.com/office/2007/relationships/media" Target="../media/media2.mp3"/><Relationship Id="rId6" Type="http://schemas.openxmlformats.org/officeDocument/2006/relationships/image" Target="../media/image13.png"/><Relationship Id="rId11" Type="http://schemas.microsoft.com/office/2007/relationships/hdphoto" Target="../media/hdphoto6.wdp"/><Relationship Id="rId5" Type="http://schemas.openxmlformats.org/officeDocument/2006/relationships/audio" Target="../media/audio1.wav"/><Relationship Id="rId15" Type="http://schemas.openxmlformats.org/officeDocument/2006/relationships/image" Target="../media/image17.png"/><Relationship Id="rId10" Type="http://schemas.openxmlformats.org/officeDocument/2006/relationships/image" Target="../media/image15.png"/><Relationship Id="rId19" Type="http://schemas.openxmlformats.org/officeDocument/2006/relationships/slide" Target="slide8.xml"/><Relationship Id="rId4" Type="http://schemas.openxmlformats.org/officeDocument/2006/relationships/notesSlide" Target="../notesSlides/notesSlide4.xml"/><Relationship Id="rId9" Type="http://schemas.microsoft.com/office/2007/relationships/hdphoto" Target="../media/hdphoto5.wdp"/><Relationship Id="rId14" Type="http://schemas.openxmlformats.org/officeDocument/2006/relationships/slide" Target="slide5.xml"/><Relationship Id="rId22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slide" Target="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9.wdp"/><Relationship Id="rId11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microsoft.com/office/2007/relationships/hdphoto" Target="../media/hdphoto7.wdp"/><Relationship Id="rId4" Type="http://schemas.microsoft.com/office/2007/relationships/hdphoto" Target="../media/hdphoto4.wdp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emf"/><Relationship Id="rId12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emf"/><Relationship Id="rId11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3"/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722" l="0" r="100000">
                        <a14:foregroundMark x1="39769" y1="68547" x2="95445" y2="88503"/>
                        <a14:foregroundMark x1="74187" y1="46312" x2="98843" y2="52603"/>
                        <a14:foregroundMark x1="48662" y1="80911" x2="82285" y2="85683"/>
                        <a14:foregroundMark x1="57918" y1="61822" x2="97252" y2="70282"/>
                        <a14:foregroundMark x1="80983" y1="40456" x2="98120" y2="44794"/>
                        <a14:foregroundMark x1="73753" y1="69197" x2="81706" y2="73319"/>
                        <a14:foregroundMark x1="2242" y1="85683" x2="52567" y2="88503"/>
                        <a14:foregroundMark x1="7014" y1="97505" x2="95951" y2="97722"/>
                        <a14:foregroundMark x1="3398" y1="87202" x2="7303" y2="95336"/>
                        <a14:foregroundMark x1="41432" y1="61171" x2="48228" y2="60954"/>
                        <a14:foregroundMark x1="2386" y1="31345" x2="75633" y2="1735"/>
                        <a14:backgroundMark x1="795" y1="30477" x2="70860" y2="217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5714436" y="5064735"/>
            <a:ext cx="6528384" cy="3837604"/>
          </a:xfrm>
          <a:prstGeom prst="rect">
            <a:avLst/>
          </a:prstGeom>
        </p:spPr>
      </p:pic>
      <p:pic>
        <p:nvPicPr>
          <p:cNvPr id="25" name="Picture 3"/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722" l="0" r="100000">
                        <a14:foregroundMark x1="39769" y1="68547" x2="95445" y2="88503"/>
                        <a14:foregroundMark x1="74187" y1="46312" x2="98843" y2="52603"/>
                        <a14:foregroundMark x1="48662" y1="80911" x2="82285" y2="85683"/>
                        <a14:foregroundMark x1="57918" y1="61822" x2="97252" y2="70282"/>
                        <a14:foregroundMark x1="80983" y1="40456" x2="98120" y2="44794"/>
                        <a14:foregroundMark x1="73753" y1="69197" x2="81706" y2="73319"/>
                        <a14:foregroundMark x1="2242" y1="85683" x2="52567" y2="88503"/>
                        <a14:foregroundMark x1="7014" y1="97505" x2="95951" y2="97722"/>
                        <a14:foregroundMark x1="3398" y1="87202" x2="7303" y2="95336"/>
                        <a14:foregroundMark x1="41432" y1="61171" x2="48228" y2="60954"/>
                        <a14:foregroundMark x1="2386" y1="31345" x2="75633" y2="1735"/>
                        <a14:backgroundMark x1="795" y1="30477" x2="70860" y2="217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 flipH="1">
            <a:off x="0" y="5028544"/>
            <a:ext cx="6528384" cy="3837604"/>
          </a:xfrm>
          <a:prstGeom prst="rect">
            <a:avLst/>
          </a:prstGeom>
        </p:spPr>
      </p:pic>
      <p:pic>
        <p:nvPicPr>
          <p:cNvPr id="19" name="Picture 5"/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5064735"/>
          </a:xfrm>
          <a:prstGeom prst="rect">
            <a:avLst/>
          </a:prstGeom>
        </p:spPr>
      </p:pic>
      <p:pic>
        <p:nvPicPr>
          <p:cNvPr id="2" name="七公主 - 一百只老鼠">
            <a:hlinkClick r:id="" action="ppaction://media"/>
            <a:extLst>
              <a:ext uri="{FF2B5EF4-FFF2-40B4-BE49-F238E27FC236}">
                <a16:creationId xmlns="" xmlns:a16="http://schemas.microsoft.com/office/drawing/2014/main" id="{3D581C84-8221-41E8-97CB-1CB13A6E2E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382500" y="-44306"/>
            <a:ext cx="609600" cy="609600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="" xmlns:a16="http://schemas.microsoft.com/office/drawing/2014/main" id="{8A097E5A-4DDB-4384-A6C4-897603083E9C}"/>
              </a:ext>
            </a:extLst>
          </p:cNvPr>
          <p:cNvSpPr txBox="1"/>
          <p:nvPr/>
        </p:nvSpPr>
        <p:spPr>
          <a:xfrm>
            <a:off x="2337599" y="1222768"/>
            <a:ext cx="751680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7200" b="1" dirty="0" err="1" smtClean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itchFamily="18" charset="0"/>
                <a:ea typeface="微软雅黑" panose="020B0503020204020204" pitchFamily="34" charset="-122"/>
              </a:rPr>
              <a:t>Sắt</a:t>
            </a:r>
            <a:r>
              <a:rPr lang="en-US" altLang="zh-CN" sz="7200" b="1" dirty="0" smtClean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itchFamily="18" charset="0"/>
                <a:ea typeface="微软雅黑" panose="020B0503020204020204" pitchFamily="34" charset="-122"/>
              </a:rPr>
              <a:t>, gang, </a:t>
            </a:r>
            <a:r>
              <a:rPr lang="en-US" altLang="zh-CN" sz="7200" b="1" dirty="0" err="1" smtClean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itchFamily="18" charset="0"/>
                <a:ea typeface="微软雅黑" panose="020B0503020204020204" pitchFamily="34" charset="-122"/>
              </a:rPr>
              <a:t>thép</a:t>
            </a:r>
            <a:endParaRPr lang="zh-CN" altLang="en-US" sz="7200" b="1" dirty="0">
              <a:solidFill>
                <a:schemeClr val="accent5">
                  <a:lumMod val="50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howcard" pitchFamily="18" charset="0"/>
              <a:ea typeface="微软雅黑" panose="020B0503020204020204" pitchFamily="3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55866" y="579465"/>
            <a:ext cx="16802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ViceroyJF" pitchFamily="18" charset="0"/>
              </a:rPr>
              <a:t>Khoa</a:t>
            </a:r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ViceroyJF" pitchFamily="18" charset="0"/>
              </a:rPr>
              <a:t> </a:t>
            </a:r>
            <a:r>
              <a:rPr lang="en-US" sz="3600" b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ViceroyJF" pitchFamily="18" charset="0"/>
              </a:rPr>
              <a:t>học</a:t>
            </a:r>
            <a:endParaRPr lang="en-US" sz="36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ViceroyJF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32177" y="3534873"/>
            <a:ext cx="17427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ViceroyJF" pitchFamily="18" charset="0"/>
              </a:rPr>
              <a:t>(</a:t>
            </a:r>
            <a:r>
              <a:rPr lang="en-US" sz="24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ViceroyJF" pitchFamily="18" charset="0"/>
              </a:rPr>
              <a:t>Trang</a:t>
            </a:r>
            <a:r>
              <a:rPr lang="en-US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ViceroyJF" pitchFamily="18" charset="0"/>
              </a:rPr>
              <a:t> 48,49)</a:t>
            </a:r>
            <a:endParaRPr lang="en-US" sz="24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ViceroyJF" pitchFamily="18" charset="0"/>
            </a:endParaRPr>
          </a:p>
        </p:txBody>
      </p:sp>
      <p:pic>
        <p:nvPicPr>
          <p:cNvPr id="21" name="Picture 4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47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-393408" y="2895629"/>
            <a:ext cx="7315200" cy="3843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36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4" grpId="0"/>
      <p:bldP spid="3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="" xmlns:a16="http://schemas.microsoft.com/office/drawing/2014/main" id="{5A046DC4-B61B-4AD6-A378-CB0F1B779599}"/>
              </a:ext>
            </a:extLst>
          </p:cNvPr>
          <p:cNvGrpSpPr/>
          <p:nvPr/>
        </p:nvGrpSpPr>
        <p:grpSpPr>
          <a:xfrm>
            <a:off x="3833769" y="1258348"/>
            <a:ext cx="3674380" cy="3038024"/>
            <a:chOff x="3833769" y="1258348"/>
            <a:chExt cx="3674380" cy="3038024"/>
          </a:xfrm>
        </p:grpSpPr>
        <p:sp>
          <p:nvSpPr>
            <p:cNvPr id="6" name="任意多边形: 形状 5">
              <a:extLst>
                <a:ext uri="{FF2B5EF4-FFF2-40B4-BE49-F238E27FC236}">
                  <a16:creationId xmlns="" xmlns:a16="http://schemas.microsoft.com/office/drawing/2014/main" id="{CCE195C4-16B8-4E6E-B99A-56A0F5420CCA}"/>
                </a:ext>
              </a:extLst>
            </p:cNvPr>
            <p:cNvSpPr/>
            <p:nvPr/>
          </p:nvSpPr>
          <p:spPr>
            <a:xfrm flipV="1">
              <a:off x="3833769" y="1258348"/>
              <a:ext cx="3674380" cy="3038024"/>
            </a:xfrm>
            <a:custGeom>
              <a:avLst/>
              <a:gdLst>
                <a:gd name="connsiteX0" fmla="*/ 1837190 w 3674380"/>
                <a:gd name="connsiteY0" fmla="*/ 3038024 h 3038024"/>
                <a:gd name="connsiteX1" fmla="*/ 3674380 w 3674380"/>
                <a:gd name="connsiteY1" fmla="*/ 1754508 h 3038024"/>
                <a:gd name="connsiteX2" fmla="*/ 2207448 w 3674380"/>
                <a:gd name="connsiteY2" fmla="*/ 497069 h 3038024"/>
                <a:gd name="connsiteX3" fmla="*/ 2076154 w 3674380"/>
                <a:gd name="connsiteY3" fmla="*/ 483070 h 3038024"/>
                <a:gd name="connsiteX4" fmla="*/ 1929468 w 3674380"/>
                <a:gd name="connsiteY4" fmla="*/ 0 h 3038024"/>
                <a:gd name="connsiteX5" fmla="*/ 1785901 w 3674380"/>
                <a:gd name="connsiteY5" fmla="*/ 472801 h 3038024"/>
                <a:gd name="connsiteX6" fmla="*/ 1649348 w 3674380"/>
                <a:gd name="connsiteY6" fmla="*/ 477619 h 3038024"/>
                <a:gd name="connsiteX7" fmla="*/ 0 w 3674380"/>
                <a:gd name="connsiteY7" fmla="*/ 1754508 h 3038024"/>
                <a:gd name="connsiteX8" fmla="*/ 1837190 w 3674380"/>
                <a:gd name="connsiteY8" fmla="*/ 3038024 h 3038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74380" h="3038024">
                  <a:moveTo>
                    <a:pt x="1837190" y="3038024"/>
                  </a:moveTo>
                  <a:cubicBezTo>
                    <a:pt x="2851842" y="3038024"/>
                    <a:pt x="3674380" y="2463374"/>
                    <a:pt x="3674380" y="1754508"/>
                  </a:cubicBezTo>
                  <a:cubicBezTo>
                    <a:pt x="3674380" y="1134250"/>
                    <a:pt x="3044625" y="616752"/>
                    <a:pt x="2207448" y="497069"/>
                  </a:cubicBezTo>
                  <a:lnTo>
                    <a:pt x="2076154" y="483070"/>
                  </a:lnTo>
                  <a:lnTo>
                    <a:pt x="1929468" y="0"/>
                  </a:lnTo>
                  <a:lnTo>
                    <a:pt x="1785901" y="472801"/>
                  </a:lnTo>
                  <a:lnTo>
                    <a:pt x="1649348" y="477619"/>
                  </a:lnTo>
                  <a:cubicBezTo>
                    <a:pt x="722934" y="543348"/>
                    <a:pt x="0" y="1089946"/>
                    <a:pt x="0" y="1754508"/>
                  </a:cubicBezTo>
                  <a:cubicBezTo>
                    <a:pt x="0" y="2463374"/>
                    <a:pt x="822538" y="3038024"/>
                    <a:pt x="1837190" y="3038024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="" xmlns:a16="http://schemas.microsoft.com/office/drawing/2014/main" id="{CF7353F7-2022-4D1D-BD32-7AB34A36E79D}"/>
                </a:ext>
              </a:extLst>
            </p:cNvPr>
            <p:cNvSpPr/>
            <p:nvPr/>
          </p:nvSpPr>
          <p:spPr>
            <a:xfrm>
              <a:off x="4131805" y="2190607"/>
              <a:ext cx="2908183" cy="892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5200" b="1" dirty="0" err="1" smtClean="0">
                  <a:ln w="12700">
                    <a:solidFill>
                      <a:srgbClr val="81CABF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Scriptina KT" pitchFamily="2" charset="0"/>
                  <a:ea typeface="微软雅黑" panose="020B0503020204020204" pitchFamily="34" charset="-122"/>
                </a:rPr>
                <a:t>Khám</a:t>
              </a:r>
              <a:r>
                <a:rPr lang="en-US" altLang="zh-CN" sz="5200" b="1" dirty="0" smtClean="0">
                  <a:ln w="12700">
                    <a:solidFill>
                      <a:srgbClr val="81CABF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Scriptina KT" pitchFamily="2" charset="0"/>
                  <a:ea typeface="微软雅黑" panose="020B0503020204020204" pitchFamily="34" charset="-122"/>
                </a:rPr>
                <a:t> </a:t>
              </a:r>
              <a:r>
                <a:rPr lang="en-US" altLang="zh-CN" sz="5200" b="1" dirty="0" err="1" smtClean="0">
                  <a:ln w="12700">
                    <a:solidFill>
                      <a:srgbClr val="81CABF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Scriptina KT" pitchFamily="2" charset="0"/>
                  <a:ea typeface="微软雅黑" panose="020B0503020204020204" pitchFamily="34" charset="-122"/>
                </a:rPr>
                <a:t>phá</a:t>
              </a:r>
              <a:endParaRPr lang="zh-CN" altLang="en-US" sz="5200" b="1" dirty="0">
                <a:ln w="12700">
                  <a:solidFill>
                    <a:srgbClr val="81CABF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criptina KT" pitchFamily="2" charset="0"/>
                <a:ea typeface="微软雅黑" panose="020B0503020204020204" pitchFamily="34" charset="-122"/>
              </a:endParaRPr>
            </a:p>
          </p:txBody>
        </p:sp>
      </p:grpSp>
      <p:pic>
        <p:nvPicPr>
          <p:cNvPr id="18" name="图片 17">
            <a:extLst>
              <a:ext uri="{FF2B5EF4-FFF2-40B4-BE49-F238E27FC236}">
                <a16:creationId xmlns="" xmlns:a16="http://schemas.microsoft.com/office/drawing/2014/main" id="{619DFEE3-3CEF-4769-9EF7-1709B3D940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5883" y="4742972"/>
            <a:ext cx="822304" cy="164829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="" xmlns:a16="http://schemas.microsoft.com/office/drawing/2014/main" id="{60356C43-620A-4AEE-A217-9815B3EF80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7425" y="4561888"/>
            <a:ext cx="695862" cy="1877042"/>
          </a:xfrm>
          <a:prstGeom prst="rect">
            <a:avLst/>
          </a:prstGeom>
        </p:spPr>
      </p:pic>
      <p:pic>
        <p:nvPicPr>
          <p:cNvPr id="20" name="图片 19" descr="图片包含 事情, LEGO, 玩具, 室内&#10;&#10;已生成极高可信度的说明">
            <a:extLst>
              <a:ext uri="{FF2B5EF4-FFF2-40B4-BE49-F238E27FC236}">
                <a16:creationId xmlns="" xmlns:a16="http://schemas.microsoft.com/office/drawing/2014/main" id="{CFF3D63C-9368-4F39-A430-2F146A88E1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558" y="3778004"/>
            <a:ext cx="4699612" cy="357823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="" xmlns:a16="http://schemas.microsoft.com/office/drawing/2014/main" id="{CC5FDF33-CB30-4374-A35B-ABF8BBCB77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48442"/>
            <a:ext cx="12192000" cy="132588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="" xmlns:a16="http://schemas.microsoft.com/office/drawing/2014/main" id="{40496430-BA6D-4185-BDDC-7973D2B789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29714" y="3985019"/>
            <a:ext cx="1041026" cy="267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739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nodeType="afterEffect" p14:presetBounceEnd="7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12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13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 p14:presetBounceEnd="73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16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1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 p14:presetBounceEnd="7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300"/>
                                </p:stCondLst>
                                <p:childTnLst>
                                  <p:par>
                                    <p:cTn id="23" presetID="2" presetClass="entr" presetSubtype="4" fill="hold" nodeType="after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1000">
                                          <p:cBhvr additive="base">
                                            <p:cTn id="25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1000">
                                          <p:cBhvr additive="base">
                                            <p:cTn id="26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31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2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300"/>
                                </p:stCondLst>
                                <p:childTnLst>
                                  <p:par>
                                    <p:cTn id="23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5757353"/>
              </p:ext>
            </p:extLst>
          </p:nvPr>
        </p:nvGraphicFramePr>
        <p:xfrm>
          <a:off x="2861175" y="2478576"/>
          <a:ext cx="8252308" cy="380526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63077"/>
                <a:gridCol w="2063077"/>
                <a:gridCol w="2063077"/>
                <a:gridCol w="2063077"/>
              </a:tblGrid>
              <a:tr h="1024101"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/>
                        <a:t>Sắt</a:t>
                      </a:r>
                      <a:endParaRPr lang="en-US" sz="40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Gang</a:t>
                      </a:r>
                      <a:endParaRPr lang="en-US" sz="40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/>
                        <a:t>Thép</a:t>
                      </a:r>
                      <a:endParaRPr lang="en-US" sz="40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</a:tr>
              <a:tr h="1390582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/>
                        <a:t>Nguồn</a:t>
                      </a:r>
                      <a:r>
                        <a:rPr lang="en-US" sz="4000" dirty="0" smtClean="0"/>
                        <a:t> </a:t>
                      </a:r>
                      <a:r>
                        <a:rPr lang="en-US" sz="4000" dirty="0" err="1" smtClean="0"/>
                        <a:t>gốc</a:t>
                      </a:r>
                      <a:endParaRPr lang="en-US" sz="40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</a:tr>
              <a:tr h="1390582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/>
                        <a:t>Tính</a:t>
                      </a:r>
                      <a:r>
                        <a:rPr lang="en-US" sz="4000" dirty="0" smtClean="0"/>
                        <a:t> </a:t>
                      </a:r>
                      <a:r>
                        <a:rPr lang="en-US" sz="4000" dirty="0" err="1" smtClean="0"/>
                        <a:t>chất</a:t>
                      </a:r>
                      <a:endParaRPr lang="en-US" sz="40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00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00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395F5D87-B15E-4E0B-BA1B-4B47395675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6811"/>
            <a:ext cx="12192000" cy="1325880"/>
          </a:xfrm>
          <a:prstGeom prst="rect">
            <a:avLst/>
          </a:prstGeom>
        </p:spPr>
      </p:pic>
      <p:pic>
        <p:nvPicPr>
          <p:cNvPr id="6" name="图片 21">
            <a:extLst>
              <a:ext uri="{FF2B5EF4-FFF2-40B4-BE49-F238E27FC236}">
                <a16:creationId xmlns="" xmlns:a16="http://schemas.microsoft.com/office/drawing/2014/main" id="{40496430-BA6D-4185-BDDC-7973D2B789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127" y="1999126"/>
            <a:ext cx="1891261" cy="4858874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818562" y="87921"/>
            <a:ext cx="3662480" cy="3094894"/>
            <a:chOff x="2047162" y="87922"/>
            <a:chExt cx="2823776" cy="252940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47162" y="87922"/>
              <a:ext cx="2823776" cy="2529405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2262273" y="685800"/>
              <a:ext cx="252257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Hãy</a:t>
              </a:r>
              <a:r>
                <a:rPr lang="en-US" sz="28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đọc</a:t>
              </a:r>
              <a:r>
                <a:rPr lang="en-US" sz="28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thông</a:t>
              </a:r>
              <a:r>
                <a:rPr lang="en-US" sz="28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tin </a:t>
              </a:r>
              <a:r>
                <a:rPr lang="en-US" sz="2800" b="1" dirty="0" err="1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trong</a:t>
              </a:r>
              <a:r>
                <a:rPr lang="en-US" sz="28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SGK </a:t>
              </a:r>
              <a:r>
                <a:rPr lang="en-US" sz="2800" b="1" dirty="0" err="1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và</a:t>
              </a:r>
              <a:r>
                <a:rPr lang="en-US" sz="28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hoàn</a:t>
              </a:r>
              <a:r>
                <a:rPr lang="en-US" sz="28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thành</a:t>
              </a:r>
              <a:r>
                <a:rPr lang="en-US" sz="28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bảng</a:t>
              </a:r>
              <a:r>
                <a:rPr lang="en-US" sz="28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sau</a:t>
              </a:r>
              <a:r>
                <a:rPr lang="en-US" sz="28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:</a:t>
              </a:r>
              <a:endPara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9199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7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1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1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6" presetClass="entr" presetSubtype="3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out)">
                                          <p:cBhvr>
                                            <p:cTn id="1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6" presetClass="entr" presetSubtype="3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out)">
                                          <p:cBhvr>
                                            <p:cTn id="1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33" y="190154"/>
            <a:ext cx="11895151" cy="56297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395F5D87-B15E-4E0B-BA1B-4B4739567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33" y="5532120"/>
            <a:ext cx="12192000" cy="1325880"/>
          </a:xfrm>
          <a:prstGeom prst="rect">
            <a:avLst/>
          </a:prstGeom>
        </p:spPr>
      </p:pic>
      <p:pic>
        <p:nvPicPr>
          <p:cNvPr id="9" name="图片 8" descr="图片包含 事情, LEGO, 玩具, 室内&#10;&#10;已生成极高可信度的说明">
            <a:extLst>
              <a:ext uri="{FF2B5EF4-FFF2-40B4-BE49-F238E27FC236}">
                <a16:creationId xmlns="" xmlns:a16="http://schemas.microsoft.com/office/drawing/2014/main" id="{1BDAB5D7-B05E-4DB8-BA7A-697AAF5A68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5814" y="4715367"/>
            <a:ext cx="3086186" cy="2349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071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1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12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6" dur="500"/>
                                            <p:tgtEl>
                                              <p:spTgt spid="71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6" dur="500"/>
                                            <p:tgtEl>
                                              <p:spTgt spid="71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395F5D87-B15E-4E0B-BA1B-4B47395675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77708"/>
            <a:ext cx="12192000" cy="984983"/>
          </a:xfrm>
          <a:prstGeom prst="rect">
            <a:avLst/>
          </a:prstGeom>
        </p:spPr>
      </p:pic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3924330"/>
              </p:ext>
            </p:extLst>
          </p:nvPr>
        </p:nvGraphicFramePr>
        <p:xfrm>
          <a:off x="263769" y="351689"/>
          <a:ext cx="11717213" cy="646319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17362"/>
                <a:gridCol w="3266617"/>
                <a:gridCol w="3355384"/>
                <a:gridCol w="3177850"/>
              </a:tblGrid>
              <a:tr h="943270"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/>
                        <a:t>Sắt</a:t>
                      </a:r>
                      <a:endParaRPr lang="en-US" sz="40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Gang</a:t>
                      </a:r>
                      <a:endParaRPr lang="en-US" sz="40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/>
                        <a:t>Thép</a:t>
                      </a:r>
                      <a:endParaRPr lang="en-US" sz="40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</a:tr>
              <a:tr h="2608826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/>
                        <a:t>Nguồn</a:t>
                      </a:r>
                      <a:r>
                        <a:rPr lang="en-US" sz="3600" b="1" dirty="0" smtClean="0"/>
                        <a:t> </a:t>
                      </a:r>
                      <a:r>
                        <a:rPr lang="en-US" sz="3600" b="1" dirty="0" err="1" smtClean="0"/>
                        <a:t>gốc</a:t>
                      </a:r>
                      <a:endParaRPr lang="en-US" sz="3600" b="1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</a:tr>
              <a:tr h="2911101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/>
                        <a:t>Tính</a:t>
                      </a:r>
                      <a:r>
                        <a:rPr lang="en-US" sz="3600" b="1" dirty="0" smtClean="0"/>
                        <a:t> </a:t>
                      </a:r>
                      <a:r>
                        <a:rPr lang="en-US" sz="3600" b="1" dirty="0" err="1" smtClean="0"/>
                        <a:t>chất</a:t>
                      </a:r>
                      <a:endParaRPr lang="en-US" sz="3600" b="1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00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145323" y="1283675"/>
            <a:ext cx="32004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dirty="0" err="1" smtClean="0">
                <a:latin typeface="UTM Neo Sans Intel" pitchFamily="18" charset="0"/>
              </a:rPr>
              <a:t>Có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trong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thiên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thạch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và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trong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quặng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sắt</a:t>
            </a:r>
            <a:r>
              <a:rPr lang="en-US" sz="3400" dirty="0" smtClean="0">
                <a:latin typeface="UTM Neo Sans Intel" pitchFamily="18" charset="0"/>
              </a:rPr>
              <a:t>.</a:t>
            </a:r>
            <a:endParaRPr lang="en-US" sz="3400" dirty="0">
              <a:latin typeface="UTM Neo Sans Intel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45323" y="3902675"/>
            <a:ext cx="32004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400" dirty="0" smtClean="0">
                <a:latin typeface="UTM Neo Sans Intel" pitchFamily="18" charset="0"/>
              </a:rPr>
              <a:t>- </a:t>
            </a:r>
            <a:r>
              <a:rPr lang="en-US" sz="3400" dirty="0" err="1" smtClean="0">
                <a:latin typeface="UTM Neo Sans Intel" pitchFamily="18" charset="0"/>
              </a:rPr>
              <a:t>Dẻo</a:t>
            </a:r>
            <a:r>
              <a:rPr lang="en-US" sz="3400" dirty="0" smtClean="0">
                <a:latin typeface="UTM Neo Sans Intel" pitchFamily="18" charset="0"/>
              </a:rPr>
              <a:t>, </a:t>
            </a:r>
            <a:r>
              <a:rPr lang="en-US" sz="3400" dirty="0" err="1" smtClean="0">
                <a:latin typeface="UTM Neo Sans Intel" pitchFamily="18" charset="0"/>
              </a:rPr>
              <a:t>dễ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uốn</a:t>
            </a:r>
            <a:r>
              <a:rPr lang="en-US" sz="3400" dirty="0" smtClean="0">
                <a:latin typeface="UTM Neo Sans Intel" pitchFamily="18" charset="0"/>
              </a:rPr>
              <a:t>, </a:t>
            </a:r>
            <a:r>
              <a:rPr lang="en-US" sz="3400" dirty="0" err="1" smtClean="0">
                <a:latin typeface="UTM Neo Sans Intel" pitchFamily="18" charset="0"/>
              </a:rPr>
              <a:t>dễ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kéo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sợi</a:t>
            </a:r>
            <a:r>
              <a:rPr lang="en-US" sz="3400" dirty="0" smtClean="0">
                <a:latin typeface="UTM Neo Sans Intel" pitchFamily="18" charset="0"/>
              </a:rPr>
              <a:t>, </a:t>
            </a:r>
            <a:r>
              <a:rPr lang="en-US" sz="3400" dirty="0" err="1" smtClean="0">
                <a:latin typeface="UTM Neo Sans Intel" pitchFamily="18" charset="0"/>
              </a:rPr>
              <a:t>dễ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rèn</a:t>
            </a:r>
            <a:r>
              <a:rPr lang="en-US" sz="3400" dirty="0" smtClean="0">
                <a:latin typeface="UTM Neo Sans Intel" pitchFamily="18" charset="0"/>
              </a:rPr>
              <a:t>, </a:t>
            </a:r>
            <a:r>
              <a:rPr lang="en-US" sz="3400" dirty="0" err="1" smtClean="0">
                <a:latin typeface="UTM Neo Sans Intel" pitchFamily="18" charset="0"/>
              </a:rPr>
              <a:t>dập</a:t>
            </a:r>
            <a:r>
              <a:rPr lang="en-US" sz="3400" dirty="0" smtClean="0">
                <a:latin typeface="UTM Neo Sans Intel" pitchFamily="18" charset="0"/>
              </a:rPr>
              <a:t>.</a:t>
            </a:r>
          </a:p>
          <a:p>
            <a:pPr algn="just"/>
            <a:r>
              <a:rPr lang="en-US" sz="3400" dirty="0" smtClean="0">
                <a:latin typeface="UTM Neo Sans Intel" pitchFamily="18" charset="0"/>
              </a:rPr>
              <a:t>- </a:t>
            </a:r>
            <a:r>
              <a:rPr lang="en-US" sz="3400" dirty="0" err="1" smtClean="0">
                <a:latin typeface="UTM Neo Sans Intel" pitchFamily="18" charset="0"/>
              </a:rPr>
              <a:t>Có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màu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trắng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xám</a:t>
            </a:r>
            <a:r>
              <a:rPr lang="en-US" sz="3400" dirty="0" smtClean="0">
                <a:latin typeface="UTM Neo Sans Intel" pitchFamily="18" charset="0"/>
              </a:rPr>
              <a:t>, </a:t>
            </a:r>
            <a:r>
              <a:rPr lang="en-US" sz="3400" dirty="0" err="1" smtClean="0">
                <a:latin typeface="UTM Neo Sans Intel" pitchFamily="18" charset="0"/>
              </a:rPr>
              <a:t>có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ánh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kim</a:t>
            </a:r>
            <a:r>
              <a:rPr lang="en-US" sz="3400" dirty="0" smtClean="0">
                <a:latin typeface="UTM Neo Sans Intel" pitchFamily="18" charset="0"/>
              </a:rPr>
              <a:t>.</a:t>
            </a:r>
            <a:endParaRPr lang="en-US" sz="3400" dirty="0">
              <a:latin typeface="UTM Neo Sans Intel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62953" y="1269267"/>
            <a:ext cx="32004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dirty="0" err="1" smtClean="0">
                <a:latin typeface="UTM Neo Sans Intel" pitchFamily="18" charset="0"/>
              </a:rPr>
              <a:t>Hợp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kim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của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sắt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và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các</a:t>
            </a:r>
            <a:r>
              <a:rPr lang="en-US" sz="3400" dirty="0" smtClean="0">
                <a:latin typeface="UTM Neo Sans Intel" pitchFamily="18" charset="0"/>
              </a:rPr>
              <a:t>-bon.</a:t>
            </a:r>
            <a:endParaRPr lang="en-US" sz="3400" dirty="0">
              <a:latin typeface="UTM Neo Sans Intel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583" y="1237274"/>
            <a:ext cx="32004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dirty="0" err="1" smtClean="0">
                <a:latin typeface="UTM Neo Sans Intel" pitchFamily="18" charset="0"/>
              </a:rPr>
              <a:t>Hợp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kim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của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sắt</a:t>
            </a:r>
            <a:r>
              <a:rPr lang="en-US" sz="3400" dirty="0" smtClean="0">
                <a:latin typeface="UTM Neo Sans Intel" pitchFamily="18" charset="0"/>
              </a:rPr>
              <a:t>, </a:t>
            </a:r>
            <a:r>
              <a:rPr lang="en-US" sz="3400" dirty="0" err="1" smtClean="0">
                <a:latin typeface="UTM Neo Sans Intel" pitchFamily="18" charset="0"/>
              </a:rPr>
              <a:t>các</a:t>
            </a:r>
            <a:r>
              <a:rPr lang="en-US" sz="3400" dirty="0" smtClean="0">
                <a:latin typeface="UTM Neo Sans Intel" pitchFamily="18" charset="0"/>
              </a:rPr>
              <a:t>-bon (</a:t>
            </a:r>
            <a:r>
              <a:rPr lang="en-US" sz="3400" dirty="0" err="1" smtClean="0">
                <a:latin typeface="UTM Neo Sans Intel" pitchFamily="18" charset="0"/>
              </a:rPr>
              <a:t>ít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các</a:t>
            </a:r>
            <a:r>
              <a:rPr lang="en-US" sz="3400" dirty="0" smtClean="0">
                <a:latin typeface="UTM Neo Sans Intel" pitchFamily="18" charset="0"/>
              </a:rPr>
              <a:t>-bon </a:t>
            </a:r>
            <a:r>
              <a:rPr lang="en-US" sz="3400" dirty="0" err="1" smtClean="0">
                <a:latin typeface="UTM Neo Sans Intel" pitchFamily="18" charset="0"/>
              </a:rPr>
              <a:t>hơn</a:t>
            </a:r>
            <a:r>
              <a:rPr lang="en-US" sz="3400" dirty="0" smtClean="0">
                <a:latin typeface="UTM Neo Sans Intel" pitchFamily="18" charset="0"/>
              </a:rPr>
              <a:t> gang) </a:t>
            </a:r>
            <a:r>
              <a:rPr lang="en-US" sz="3400" dirty="0" err="1" smtClean="0">
                <a:latin typeface="UTM Neo Sans Intel" pitchFamily="18" charset="0"/>
              </a:rPr>
              <a:t>và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một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số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chất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khác</a:t>
            </a:r>
            <a:r>
              <a:rPr lang="en-US" sz="3400" dirty="0" smtClean="0">
                <a:latin typeface="UTM Neo Sans Intel" pitchFamily="18" charset="0"/>
              </a:rPr>
              <a:t>.</a:t>
            </a:r>
            <a:endParaRPr lang="en-US" sz="3400" dirty="0">
              <a:latin typeface="UTM Neo Sans Intel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09843" y="3907607"/>
            <a:ext cx="32004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400" dirty="0" smtClean="0">
                <a:latin typeface="UTM Neo Sans Intel" pitchFamily="18" charset="0"/>
              </a:rPr>
              <a:t>- </a:t>
            </a:r>
            <a:r>
              <a:rPr lang="en-US" sz="3400" dirty="0" err="1" smtClean="0">
                <a:latin typeface="UTM Neo Sans Intel" pitchFamily="18" charset="0"/>
              </a:rPr>
              <a:t>Cứng</a:t>
            </a:r>
            <a:r>
              <a:rPr lang="en-US" sz="3400" dirty="0" smtClean="0">
                <a:latin typeface="UTM Neo Sans Intel" pitchFamily="18" charset="0"/>
              </a:rPr>
              <a:t>, </a:t>
            </a:r>
            <a:r>
              <a:rPr lang="en-US" sz="3400" dirty="0" err="1" smtClean="0">
                <a:latin typeface="UTM Neo Sans Intel" pitchFamily="18" charset="0"/>
              </a:rPr>
              <a:t>giòn</a:t>
            </a:r>
            <a:r>
              <a:rPr lang="en-US" sz="3400" dirty="0" smtClean="0">
                <a:latin typeface="UTM Neo Sans Intel" pitchFamily="18" charset="0"/>
              </a:rPr>
              <a:t>, </a:t>
            </a:r>
            <a:r>
              <a:rPr lang="en-US" sz="3400" dirty="0" err="1" smtClean="0">
                <a:latin typeface="UTM Neo Sans Intel" pitchFamily="18" charset="0"/>
              </a:rPr>
              <a:t>không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thể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uốn</a:t>
            </a:r>
            <a:r>
              <a:rPr lang="en-US" sz="3400" dirty="0" smtClean="0">
                <a:latin typeface="UTM Neo Sans Intel" pitchFamily="18" charset="0"/>
              </a:rPr>
              <a:t> hay </a:t>
            </a:r>
            <a:r>
              <a:rPr lang="en-US" sz="3400" dirty="0" err="1" smtClean="0">
                <a:latin typeface="UTM Neo Sans Intel" pitchFamily="18" charset="0"/>
              </a:rPr>
              <a:t>kéo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thành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sợi</a:t>
            </a:r>
            <a:r>
              <a:rPr lang="en-US" sz="3400" dirty="0" smtClean="0">
                <a:latin typeface="UTM Neo Sans Intel" pitchFamily="18" charset="0"/>
              </a:rPr>
              <a:t>.</a:t>
            </a:r>
            <a:endParaRPr lang="en-US" sz="3400" dirty="0">
              <a:latin typeface="UTM Neo Sans Intel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821608" y="3912539"/>
            <a:ext cx="32004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400" dirty="0" smtClean="0">
                <a:latin typeface="UTM Neo Sans Intel" pitchFamily="18" charset="0"/>
              </a:rPr>
              <a:t>- </a:t>
            </a:r>
            <a:r>
              <a:rPr lang="en-US" sz="3400" dirty="0" err="1" smtClean="0">
                <a:latin typeface="UTM Neo Sans Intel" pitchFamily="18" charset="0"/>
              </a:rPr>
              <a:t>Cứng</a:t>
            </a:r>
            <a:r>
              <a:rPr lang="en-US" sz="3400" dirty="0" smtClean="0">
                <a:latin typeface="UTM Neo Sans Intel" pitchFamily="18" charset="0"/>
              </a:rPr>
              <a:t>, </a:t>
            </a:r>
            <a:r>
              <a:rPr lang="en-US" sz="3400" dirty="0" err="1" smtClean="0">
                <a:latin typeface="UTM Neo Sans Intel" pitchFamily="18" charset="0"/>
              </a:rPr>
              <a:t>bền</a:t>
            </a:r>
            <a:r>
              <a:rPr lang="en-US" sz="3400" dirty="0" smtClean="0">
                <a:latin typeface="UTM Neo Sans Intel" pitchFamily="18" charset="0"/>
              </a:rPr>
              <a:t>, </a:t>
            </a:r>
            <a:r>
              <a:rPr lang="en-US" sz="3400" dirty="0" err="1" smtClean="0">
                <a:latin typeface="UTM Neo Sans Intel" pitchFamily="18" charset="0"/>
              </a:rPr>
              <a:t>dẻo</a:t>
            </a:r>
            <a:r>
              <a:rPr lang="en-US" sz="3400" dirty="0" smtClean="0">
                <a:latin typeface="UTM Neo Sans Intel" pitchFamily="18" charset="0"/>
              </a:rPr>
              <a:t>.</a:t>
            </a:r>
          </a:p>
          <a:p>
            <a:pPr algn="just"/>
            <a:r>
              <a:rPr lang="en-US" sz="3400" dirty="0" smtClean="0">
                <a:latin typeface="UTM Neo Sans Intel" pitchFamily="18" charset="0"/>
              </a:rPr>
              <a:t>- </a:t>
            </a:r>
            <a:r>
              <a:rPr lang="en-US" sz="3400" dirty="0" err="1" smtClean="0">
                <a:latin typeface="UTM Neo Sans Intel" pitchFamily="18" charset="0"/>
              </a:rPr>
              <a:t>Có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loại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bị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gỉ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trong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không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khí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ẩm</a:t>
            </a:r>
            <a:r>
              <a:rPr lang="en-US" sz="3400" dirty="0" smtClean="0">
                <a:latin typeface="UTM Neo Sans Intel" pitchFamily="18" charset="0"/>
              </a:rPr>
              <a:t>, </a:t>
            </a:r>
            <a:r>
              <a:rPr lang="en-US" sz="3400" dirty="0" err="1" smtClean="0">
                <a:latin typeface="UTM Neo Sans Intel" pitchFamily="18" charset="0"/>
              </a:rPr>
              <a:t>có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loại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không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bị</a:t>
            </a:r>
            <a:r>
              <a:rPr lang="en-US" sz="3400" dirty="0" smtClean="0">
                <a:latin typeface="UTM Neo Sans Intel" pitchFamily="18" charset="0"/>
              </a:rPr>
              <a:t> </a:t>
            </a:r>
            <a:r>
              <a:rPr lang="en-US" sz="3400" dirty="0" err="1" smtClean="0">
                <a:latin typeface="UTM Neo Sans Intel" pitchFamily="18" charset="0"/>
              </a:rPr>
              <a:t>gỉ</a:t>
            </a:r>
            <a:r>
              <a:rPr lang="en-US" sz="3400" dirty="0" smtClean="0">
                <a:latin typeface="UTM Neo Sans Intel" pitchFamily="18" charset="0"/>
              </a:rPr>
              <a:t>.</a:t>
            </a:r>
            <a:endParaRPr lang="en-US" sz="3400" dirty="0">
              <a:latin typeface="UTM Neo Sans Inte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061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build="p"/>
      <p:bldP spid="11" grpId="0"/>
      <p:bldP spid="12" grpId="0"/>
      <p:bldP spid="13" grpId="0"/>
      <p:bldP spid="1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7">
            <a:extLst>
              <a:ext uri="{FF2B5EF4-FFF2-40B4-BE49-F238E27FC236}">
                <a16:creationId xmlns="" xmlns:a16="http://schemas.microsoft.com/office/drawing/2014/main" id="{619DFEE3-3CEF-4769-9EF7-1709B3D940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6483" y="2697660"/>
            <a:ext cx="2075517" cy="416034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8280296" y="113833"/>
            <a:ext cx="4426328" cy="2565171"/>
            <a:chOff x="8280296" y="113833"/>
            <a:chExt cx="4426328" cy="2565171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955395" flipH="1">
              <a:off x="8827195" y="113833"/>
              <a:ext cx="3332530" cy="2565171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8280296" y="672125"/>
              <a:ext cx="442632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Trong</a:t>
              </a:r>
              <a:r>
                <a:rPr lang="en-US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sz="28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tự</a:t>
              </a:r>
              <a:r>
                <a:rPr lang="en-US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sz="28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nhiên</a:t>
              </a:r>
              <a:r>
                <a:rPr lang="en-US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, </a:t>
              </a:r>
            </a:p>
            <a:p>
              <a:pPr algn="ctr"/>
              <a:r>
                <a:rPr lang="en-US" sz="28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sắt</a:t>
              </a:r>
              <a:r>
                <a:rPr lang="en-US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sz="28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có</a:t>
              </a:r>
              <a:r>
                <a:rPr lang="en-US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ở </a:t>
              </a:r>
              <a:r>
                <a:rPr lang="en-US" sz="28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đâu</a:t>
              </a:r>
              <a:r>
                <a:rPr lang="en-US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?</a:t>
              </a:r>
              <a:endPara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2144530" y="1390139"/>
            <a:ext cx="63467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C00000"/>
                </a:solidFill>
                <a:latin typeface="UTM Neo Sans Intel" pitchFamily="18" charset="0"/>
              </a:rPr>
              <a:t>- </a:t>
            </a:r>
            <a:r>
              <a:rPr lang="en-US" sz="3200" b="1" dirty="0" err="1" smtClean="0">
                <a:solidFill>
                  <a:srgbClr val="C00000"/>
                </a:solidFill>
                <a:latin typeface="UTM Neo Sans Intel" pitchFamily="18" charset="0"/>
              </a:rPr>
              <a:t>Trong</a:t>
            </a:r>
            <a:r>
              <a:rPr lang="en-US" sz="32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UTM Neo Sans Intel" pitchFamily="18" charset="0"/>
              </a:rPr>
              <a:t>tự</a:t>
            </a:r>
            <a:r>
              <a:rPr lang="en-US" sz="32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UTM Neo Sans Intel" pitchFamily="18" charset="0"/>
              </a:rPr>
              <a:t>nhiên</a:t>
            </a:r>
            <a:r>
              <a:rPr lang="en-US" sz="3200" b="1" dirty="0" smtClean="0">
                <a:solidFill>
                  <a:srgbClr val="C00000"/>
                </a:solidFill>
                <a:latin typeface="UTM Neo Sans Intel" pitchFamily="18" charset="0"/>
              </a:rPr>
              <a:t>, </a:t>
            </a:r>
            <a:r>
              <a:rPr lang="en-US" sz="3200" b="1" dirty="0" err="1" smtClean="0">
                <a:solidFill>
                  <a:srgbClr val="C00000"/>
                </a:solidFill>
                <a:latin typeface="UTM Neo Sans Intel" pitchFamily="18" charset="0"/>
              </a:rPr>
              <a:t>sắt</a:t>
            </a:r>
            <a:r>
              <a:rPr lang="en-US" sz="32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UTM Neo Sans Intel" pitchFamily="18" charset="0"/>
              </a:rPr>
              <a:t>có</a:t>
            </a:r>
            <a:r>
              <a:rPr lang="en-US" sz="3200" b="1" dirty="0" smtClean="0">
                <a:solidFill>
                  <a:srgbClr val="C00000"/>
                </a:solidFill>
                <a:latin typeface="UTM Neo Sans Intel" pitchFamily="18" charset="0"/>
              </a:rPr>
              <a:t> ở </a:t>
            </a:r>
            <a:r>
              <a:rPr lang="en-US" sz="3200" b="1" dirty="0" err="1" smtClean="0">
                <a:solidFill>
                  <a:srgbClr val="C00000"/>
                </a:solidFill>
                <a:latin typeface="UTM Neo Sans Intel" pitchFamily="18" charset="0"/>
              </a:rPr>
              <a:t>trong</a:t>
            </a:r>
            <a:r>
              <a:rPr lang="en-US" sz="32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UTM Neo Sans Intel" pitchFamily="18" charset="0"/>
              </a:rPr>
              <a:t>thiên</a:t>
            </a:r>
            <a:r>
              <a:rPr lang="en-US" sz="32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UTM Neo Sans Intel" pitchFamily="18" charset="0"/>
              </a:rPr>
              <a:t>thạch</a:t>
            </a:r>
            <a:r>
              <a:rPr lang="en-US" sz="32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UTM Neo Sans Intel" pitchFamily="18" charset="0"/>
              </a:rPr>
              <a:t>và</a:t>
            </a:r>
            <a:r>
              <a:rPr lang="en-US" sz="32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UTM Neo Sans Intel" pitchFamily="18" charset="0"/>
              </a:rPr>
              <a:t>các</a:t>
            </a:r>
            <a:r>
              <a:rPr lang="en-US" sz="32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UTM Neo Sans Intel" pitchFamily="18" charset="0"/>
              </a:rPr>
              <a:t>quặng</a:t>
            </a:r>
            <a:r>
              <a:rPr lang="en-US" sz="32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UTM Neo Sans Intel" pitchFamily="18" charset="0"/>
              </a:rPr>
              <a:t>sắt</a:t>
            </a:r>
            <a:r>
              <a:rPr lang="en-US" sz="3200" b="1" dirty="0" smtClean="0">
                <a:solidFill>
                  <a:srgbClr val="C00000"/>
                </a:solidFill>
                <a:latin typeface="UTM Neo Sans Intel" pitchFamily="18" charset="0"/>
              </a:rPr>
              <a:t>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748" y="2943600"/>
            <a:ext cx="4191000" cy="279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15" y="2943601"/>
            <a:ext cx="4616813" cy="279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extBox 7"/>
          <p:cNvSpPr txBox="1"/>
          <p:nvPr/>
        </p:nvSpPr>
        <p:spPr>
          <a:xfrm>
            <a:off x="744400" y="5845695"/>
            <a:ext cx="4426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Quặng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sắt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18839" y="5856989"/>
            <a:ext cx="4426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Mỏ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sắt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Thái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Nguyên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281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 p14:presetBounceEnd="73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6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8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24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25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6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27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8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29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30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31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8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9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8" grpId="0"/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6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8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24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25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6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27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8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29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30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31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8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9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8" grpId="0"/>
          <p:bldP spid="9" grpId="0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="" xmlns:a16="http://schemas.microsoft.com/office/drawing/2014/main" id="{60356C43-620A-4AEE-A217-9815B3EF80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8282" y="2052449"/>
            <a:ext cx="1724944" cy="4652923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8396589" y="-174296"/>
            <a:ext cx="3677242" cy="2565171"/>
            <a:chOff x="8549661" y="113833"/>
            <a:chExt cx="3677242" cy="2565171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955395" flipH="1">
              <a:off x="8827195" y="113833"/>
              <a:ext cx="3332530" cy="2565171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8549661" y="576263"/>
              <a:ext cx="367724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Gang, </a:t>
              </a:r>
              <a:r>
                <a:rPr lang="en-US" sz="28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thép</a:t>
              </a:r>
              <a:r>
                <a:rPr lang="en-US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sz="28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đều</a:t>
              </a:r>
              <a:r>
                <a:rPr lang="en-US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sz="28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có</a:t>
              </a:r>
              <a:r>
                <a:rPr lang="en-US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sz="28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thành</a:t>
              </a:r>
              <a:r>
                <a:rPr lang="en-US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sz="28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phần</a:t>
              </a:r>
              <a:r>
                <a:rPr lang="en-US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sz="28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nào</a:t>
              </a:r>
              <a:r>
                <a:rPr lang="en-US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sz="28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chung</a:t>
              </a:r>
              <a:r>
                <a:rPr lang="en-US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?</a:t>
              </a:r>
              <a:endPara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861344" y="2366968"/>
            <a:ext cx="76515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C00000"/>
                </a:solidFill>
                <a:latin typeface="UTM Neo Sans Intel" pitchFamily="18" charset="0"/>
              </a:rPr>
              <a:t>- Gang </a:t>
            </a:r>
            <a:r>
              <a:rPr lang="en-US" sz="3600" b="1" dirty="0" err="1" smtClean="0">
                <a:solidFill>
                  <a:srgbClr val="C00000"/>
                </a:solidFill>
                <a:latin typeface="UTM Neo Sans Intel" pitchFamily="18" charset="0"/>
              </a:rPr>
              <a:t>và</a:t>
            </a:r>
            <a:r>
              <a:rPr lang="en-US" sz="36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UTM Neo Sans Intel" pitchFamily="18" charset="0"/>
              </a:rPr>
              <a:t>thép</a:t>
            </a:r>
            <a:r>
              <a:rPr lang="en-US" sz="36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UTM Neo Sans Intel" pitchFamily="18" charset="0"/>
              </a:rPr>
              <a:t>đều</a:t>
            </a:r>
            <a:r>
              <a:rPr lang="en-US" sz="36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UTM Neo Sans Intel" pitchFamily="18" charset="0"/>
              </a:rPr>
              <a:t>là</a:t>
            </a:r>
            <a:r>
              <a:rPr lang="en-US" sz="36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UTM Neo Sans Intel" pitchFamily="18" charset="0"/>
              </a:rPr>
              <a:t>hợp</a:t>
            </a:r>
            <a:r>
              <a:rPr lang="en-US" sz="36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UTM Neo Sans Intel" pitchFamily="18" charset="0"/>
              </a:rPr>
              <a:t>kim</a:t>
            </a:r>
            <a:r>
              <a:rPr lang="en-US" sz="36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UTM Neo Sans Intel" pitchFamily="18" charset="0"/>
              </a:rPr>
              <a:t>của</a:t>
            </a:r>
            <a:r>
              <a:rPr lang="en-US" sz="36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UTM Neo Sans Intel" pitchFamily="18" charset="0"/>
              </a:rPr>
              <a:t>sắt</a:t>
            </a:r>
            <a:r>
              <a:rPr lang="en-US" sz="36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UTM Neo Sans Intel" pitchFamily="18" charset="0"/>
              </a:rPr>
              <a:t>và</a:t>
            </a:r>
            <a:r>
              <a:rPr lang="en-US" sz="3600" b="1" dirty="0" smtClean="0">
                <a:solidFill>
                  <a:srgbClr val="C00000"/>
                </a:solidFill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UTM Neo Sans Intel" pitchFamily="18" charset="0"/>
              </a:rPr>
              <a:t>các</a:t>
            </a:r>
            <a:r>
              <a:rPr lang="en-US" sz="3600" b="1" dirty="0" smtClean="0">
                <a:solidFill>
                  <a:srgbClr val="C00000"/>
                </a:solidFill>
                <a:latin typeface="UTM Neo Sans Intel" pitchFamily="18" charset="0"/>
              </a:rPr>
              <a:t>-bon.</a:t>
            </a:r>
          </a:p>
        </p:txBody>
      </p:sp>
      <p:pic>
        <p:nvPicPr>
          <p:cNvPr id="8196" name="Picture 4" descr="Cacbon ( C ) hóa trị mấy? Là gì? Nguyên tử khối của cacbon.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2979" r="931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138" y="3788252"/>
            <a:ext cx="3545618" cy="1855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1998543" y="3788252"/>
            <a:ext cx="3688593" cy="1928130"/>
            <a:chOff x="1703020" y="2788019"/>
            <a:chExt cx="3688593" cy="1928130"/>
          </a:xfrm>
        </p:grpSpPr>
        <p:pic>
          <p:nvPicPr>
            <p:cNvPr id="8194" name="Picture 2" descr="Quặng sắt – Wikipedia tiếng Việt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3020" y="2788019"/>
              <a:ext cx="3688593" cy="19281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2705944" y="3398141"/>
              <a:ext cx="108876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 err="1" smtClean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UTM Cookies" pitchFamily="18" charset="0"/>
                </a:rPr>
                <a:t>sắt</a:t>
              </a:r>
              <a:endParaRPr lang="en-US" sz="4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UTM Cookies" pitchFamily="18" charset="0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136" y="4188406"/>
            <a:ext cx="1058525" cy="1055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040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73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819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819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6">
            <a:extLst>
              <a:ext uri="{FF2B5EF4-FFF2-40B4-BE49-F238E27FC236}">
                <a16:creationId xmlns="" xmlns:a16="http://schemas.microsoft.com/office/drawing/2014/main" id="{FB613EB7-5CEB-43E2-A568-4E173D3E6B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37929" y="-701830"/>
            <a:ext cx="15349084" cy="8633859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2425279" y="929309"/>
            <a:ext cx="2295367" cy="1199714"/>
            <a:chOff x="1703019" y="1550993"/>
            <a:chExt cx="4388926" cy="2294213"/>
          </a:xfrm>
        </p:grpSpPr>
        <p:pic>
          <p:nvPicPr>
            <p:cNvPr id="8194" name="Picture 2" descr="Quặng sắt – Wikipedia tiếng Việt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3019" y="1550993"/>
              <a:ext cx="4388926" cy="22942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2663350" y="1973263"/>
              <a:ext cx="1907088" cy="12359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err="1" smtClean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UTM Cookies" pitchFamily="18" charset="0"/>
                </a:rPr>
                <a:t>sắt</a:t>
              </a:r>
              <a:endParaRPr lang="en-US" sz="36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UTM Cookies" pitchFamily="18" charset="0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368" y="1327305"/>
            <a:ext cx="404887" cy="403723"/>
          </a:xfrm>
          <a:prstGeom prst="rect">
            <a:avLst/>
          </a:prstGeom>
        </p:spPr>
      </p:pic>
      <p:grpSp>
        <p:nvGrpSpPr>
          <p:cNvPr id="34" name="Group 33"/>
          <p:cNvGrpSpPr/>
          <p:nvPr/>
        </p:nvGrpSpPr>
        <p:grpSpPr>
          <a:xfrm>
            <a:off x="8827195" y="113833"/>
            <a:ext cx="3332530" cy="2565171"/>
            <a:chOff x="8827195" y="113833"/>
            <a:chExt cx="3332530" cy="2565171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7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955395" flipH="1">
              <a:off x="8827195" y="113833"/>
              <a:ext cx="3332530" cy="2565171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8950290" y="724446"/>
              <a:ext cx="308633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Gang, </a:t>
              </a:r>
              <a:r>
                <a:rPr lang="en-US" sz="28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thép</a:t>
              </a:r>
              <a:r>
                <a:rPr lang="en-US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sz="28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khác</a:t>
              </a:r>
              <a:r>
                <a:rPr lang="en-US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sz="28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nhau</a:t>
              </a:r>
              <a:r>
                <a:rPr lang="en-US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ở </a:t>
              </a:r>
              <a:r>
                <a:rPr lang="en-US" sz="28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điểm</a:t>
              </a:r>
              <a:r>
                <a:rPr lang="en-US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sz="28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nào</a:t>
              </a:r>
              <a:r>
                <a:rPr lang="en-US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?</a:t>
              </a:r>
              <a:endPara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569772" y="674843"/>
            <a:ext cx="3629549" cy="1899722"/>
            <a:chOff x="5730382" y="797938"/>
            <a:chExt cx="3629549" cy="1899722"/>
          </a:xfrm>
        </p:grpSpPr>
        <p:pic>
          <p:nvPicPr>
            <p:cNvPr id="8196" name="Picture 4" descr="Cacbon ( C ) hóa trị mấy? Là gì? Nguyên tử khối của cacbon.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12979" r="9319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30382" y="797938"/>
              <a:ext cx="3629549" cy="1899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6743130" y="1043881"/>
              <a:ext cx="15337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b="1" dirty="0" smtClean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UTM Cookies" pitchFamily="18" charset="0"/>
                </a:rPr>
                <a:t>(</a:t>
              </a:r>
              <a:r>
                <a:rPr lang="en-US" sz="2800" b="1" dirty="0" err="1" smtClean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UTM Cookies" pitchFamily="18" charset="0"/>
                </a:rPr>
                <a:t>nhiều</a:t>
              </a:r>
              <a:r>
                <a:rPr lang="en-US" sz="2800" b="1" dirty="0" smtClean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UTM Cookies" pitchFamily="18" charset="0"/>
                </a:rPr>
                <a:t>)</a:t>
              </a: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62942" y="1057793"/>
            <a:ext cx="16325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UTM Cookies" pitchFamily="18" charset="0"/>
              </a:rPr>
              <a:t>GANG</a:t>
            </a:r>
            <a:endParaRPr lang="en-US" sz="4800" dirty="0">
              <a:solidFill>
                <a:srgbClr val="FF0000"/>
              </a:solidFill>
              <a:latin typeface="UTM Cookies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645" y="1227544"/>
            <a:ext cx="509308" cy="509308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2302184" y="4184092"/>
            <a:ext cx="2295367" cy="1199714"/>
            <a:chOff x="1703019" y="1550993"/>
            <a:chExt cx="4388926" cy="2294213"/>
          </a:xfrm>
        </p:grpSpPr>
        <p:pic>
          <p:nvPicPr>
            <p:cNvPr id="18" name="Picture 2" descr="Quặng sắt – Wikipedia tiếng Việt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3019" y="1550993"/>
              <a:ext cx="4388926" cy="22942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xtBox 18"/>
            <p:cNvSpPr txBox="1"/>
            <p:nvPr/>
          </p:nvSpPr>
          <p:spPr>
            <a:xfrm>
              <a:off x="2663350" y="1973263"/>
              <a:ext cx="1907088" cy="12359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err="1" smtClean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UTM Cookies" pitchFamily="18" charset="0"/>
                </a:rPr>
                <a:t>sắt</a:t>
              </a:r>
              <a:endParaRPr lang="en-US" sz="36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UTM Cookies" pitchFamily="18" charset="0"/>
              </a:endParaRP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368" y="4582088"/>
            <a:ext cx="404887" cy="403723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4754952" y="4070073"/>
            <a:ext cx="2727818" cy="1427752"/>
            <a:chOff x="5466608" y="4017551"/>
            <a:chExt cx="2727818" cy="1427752"/>
          </a:xfrm>
        </p:grpSpPr>
        <p:pic>
          <p:nvPicPr>
            <p:cNvPr id="16" name="Picture 4" descr="Cacbon ( C ) hóa trị mấy? Là gì? Nguyên tử khối của cacbon.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12979" r="9319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66608" y="4017551"/>
              <a:ext cx="2727818" cy="14277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6432969" y="4087451"/>
              <a:ext cx="15337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b="1" dirty="0" smtClean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UTM Cookies" pitchFamily="18" charset="0"/>
                </a:rPr>
                <a:t>(</a:t>
              </a:r>
              <a:r>
                <a:rPr lang="en-US" sz="2800" b="1" dirty="0" err="1" smtClean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UTM Cookies" pitchFamily="18" charset="0"/>
                </a:rPr>
                <a:t>ít</a:t>
              </a:r>
              <a:r>
                <a:rPr lang="en-US" sz="2800" b="1" dirty="0" smtClean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UTM Cookies" pitchFamily="18" charset="0"/>
                </a:rPr>
                <a:t>)</a:t>
              </a: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27772" y="4312576"/>
            <a:ext cx="16161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UTM Cookies" pitchFamily="18" charset="0"/>
              </a:rPr>
              <a:t>THÉP</a:t>
            </a:r>
            <a:endParaRPr lang="en-US" sz="4800" dirty="0">
              <a:solidFill>
                <a:srgbClr val="FF0000"/>
              </a:solidFill>
              <a:latin typeface="UTM Cookies" pitchFamily="18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890" y="4482327"/>
            <a:ext cx="509308" cy="50930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895" y="4575968"/>
            <a:ext cx="404887" cy="403723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7676632" y="4184092"/>
            <a:ext cx="2472512" cy="1199714"/>
            <a:chOff x="7676631" y="4184092"/>
            <a:chExt cx="2598347" cy="1199714"/>
          </a:xfrm>
        </p:grpSpPr>
        <p:sp>
          <p:nvSpPr>
            <p:cNvPr id="8" name="Rounded Rectangle 7"/>
            <p:cNvSpPr/>
            <p:nvPr/>
          </p:nvSpPr>
          <p:spPr>
            <a:xfrm>
              <a:off x="7676631" y="4184092"/>
              <a:ext cx="2598347" cy="1199714"/>
            </a:xfrm>
            <a:prstGeom prst="roundRect">
              <a:avLst/>
            </a:prstGeom>
            <a:solidFill>
              <a:srgbClr val="FDCBC3"/>
            </a:solidFill>
            <a:ln w="57150"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7935074" y="4184092"/>
              <a:ext cx="2214069" cy="107721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en-US" sz="3200" dirty="0" err="1" smtClean="0">
                  <a:solidFill>
                    <a:srgbClr val="002060"/>
                  </a:solidFill>
                  <a:latin typeface="UTM Cookies" pitchFamily="18" charset="0"/>
                </a:rPr>
                <a:t>Một</a:t>
              </a:r>
              <a:r>
                <a:rPr lang="en-US" sz="3200" dirty="0" smtClean="0">
                  <a:solidFill>
                    <a:srgbClr val="002060"/>
                  </a:solidFill>
                  <a:latin typeface="UTM Cookies" pitchFamily="18" charset="0"/>
                </a:rPr>
                <a:t> </a:t>
              </a:r>
              <a:r>
                <a:rPr lang="en-US" sz="3200" dirty="0" err="1" smtClean="0">
                  <a:solidFill>
                    <a:srgbClr val="002060"/>
                  </a:solidFill>
                  <a:latin typeface="UTM Cookies" pitchFamily="18" charset="0"/>
                </a:rPr>
                <a:t>số</a:t>
              </a:r>
              <a:r>
                <a:rPr lang="en-US" sz="3200" dirty="0" smtClean="0">
                  <a:solidFill>
                    <a:srgbClr val="002060"/>
                  </a:solidFill>
                  <a:latin typeface="UTM Cookies" pitchFamily="18" charset="0"/>
                </a:rPr>
                <a:t> </a:t>
              </a:r>
            </a:p>
            <a:p>
              <a:pPr algn="ctr"/>
              <a:r>
                <a:rPr lang="en-US" sz="3200" dirty="0" err="1" smtClean="0">
                  <a:solidFill>
                    <a:srgbClr val="002060"/>
                  </a:solidFill>
                  <a:latin typeface="UTM Cookies" pitchFamily="18" charset="0"/>
                </a:rPr>
                <a:t>chất</a:t>
              </a:r>
              <a:r>
                <a:rPr lang="en-US" sz="3200" dirty="0" smtClean="0">
                  <a:solidFill>
                    <a:srgbClr val="002060"/>
                  </a:solidFill>
                  <a:latin typeface="UTM Cookies" pitchFamily="18" charset="0"/>
                </a:rPr>
                <a:t> </a:t>
              </a:r>
              <a:r>
                <a:rPr lang="en-US" sz="3200" dirty="0" err="1" smtClean="0">
                  <a:solidFill>
                    <a:srgbClr val="002060"/>
                  </a:solidFill>
                  <a:latin typeface="UTM Cookies" pitchFamily="18" charset="0"/>
                </a:rPr>
                <a:t>khác</a:t>
              </a:r>
              <a:endParaRPr lang="en-US" sz="3200" dirty="0">
                <a:solidFill>
                  <a:srgbClr val="002060"/>
                </a:solidFill>
                <a:latin typeface="UTM Cookies" pitchFamily="18" charset="0"/>
              </a:endParaRPr>
            </a:p>
          </p:txBody>
        </p:sp>
      </p:grpSp>
      <p:pic>
        <p:nvPicPr>
          <p:cNvPr id="28" name="图片 18">
            <a:extLst>
              <a:ext uri="{FF2B5EF4-FFF2-40B4-BE49-F238E27FC236}">
                <a16:creationId xmlns="" xmlns:a16="http://schemas.microsoft.com/office/drawing/2014/main" id="{60356C43-620A-4AEE-A217-9815B3EF80A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52362" y="2574565"/>
            <a:ext cx="1584267" cy="4273456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116369" y="2844038"/>
            <a:ext cx="6380273" cy="584775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UTM Neo Sans Intel" pitchFamily="18" charset="0"/>
              </a:rPr>
              <a:t>Rất</a:t>
            </a:r>
            <a:r>
              <a:rPr lang="en-US" sz="32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Neo Sans Intel" pitchFamily="18" charset="0"/>
              </a:rPr>
              <a:t>cứng</a:t>
            </a:r>
            <a:r>
              <a:rPr lang="en-US" sz="3200" b="1" dirty="0">
                <a:solidFill>
                  <a:srgbClr val="002060"/>
                </a:solidFill>
                <a:latin typeface="UTM Neo Sans Intel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UTM Neo Sans Intel" pitchFamily="18" charset="0"/>
              </a:rPr>
              <a:t>không</a:t>
            </a:r>
            <a:r>
              <a:rPr lang="en-US" sz="3200" b="1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Neo Sans Intel" pitchFamily="18" charset="0"/>
              </a:rPr>
              <a:t>thể</a:t>
            </a:r>
            <a:r>
              <a:rPr lang="en-US" sz="3200" b="1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Neo Sans Intel" pitchFamily="18" charset="0"/>
              </a:rPr>
              <a:t>uốn</a:t>
            </a:r>
            <a:r>
              <a:rPr lang="en-US" sz="3200" b="1" dirty="0">
                <a:solidFill>
                  <a:srgbClr val="002060"/>
                </a:solidFill>
                <a:latin typeface="UTM Neo Sans Intel" pitchFamily="18" charset="0"/>
              </a:rPr>
              <a:t> hay </a:t>
            </a:r>
            <a:r>
              <a:rPr lang="en-US" sz="3200" b="1" dirty="0" err="1">
                <a:solidFill>
                  <a:srgbClr val="002060"/>
                </a:solidFill>
                <a:latin typeface="UTM Neo Sans Intel" pitchFamily="18" charset="0"/>
              </a:rPr>
              <a:t>kéo</a:t>
            </a:r>
            <a:r>
              <a:rPr lang="en-US" sz="3200" b="1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16369" y="5706179"/>
            <a:ext cx="5174815" cy="584775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UTM Neo Sans Intel" pitchFamily="18" charset="0"/>
              </a:rPr>
              <a:t>Cứng</a:t>
            </a:r>
            <a:r>
              <a:rPr lang="en-US" sz="3200" b="1" dirty="0" smtClean="0">
                <a:solidFill>
                  <a:srgbClr val="002060"/>
                </a:solidFill>
                <a:latin typeface="UTM Neo Sans Intel" pitchFamily="18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UTM Neo Sans Intel" pitchFamily="18" charset="0"/>
              </a:rPr>
              <a:t>bền</a:t>
            </a:r>
            <a:r>
              <a:rPr lang="en-US" sz="3200" b="1" dirty="0" smtClean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Neo Sans Intel" pitchFamily="18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Neo Sans Intel" pitchFamily="18" charset="0"/>
              </a:rPr>
              <a:t>dẻo</a:t>
            </a:r>
            <a:r>
              <a:rPr lang="en-US" sz="3200" b="1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Neo Sans Intel" pitchFamily="18" charset="0"/>
              </a:rPr>
              <a:t>hơn</a:t>
            </a:r>
            <a:r>
              <a:rPr lang="en-US" sz="3200" b="1" dirty="0">
                <a:solidFill>
                  <a:srgbClr val="002060"/>
                </a:solidFill>
                <a:latin typeface="UTM Neo Sans Intel" pitchFamily="18" charset="0"/>
              </a:rPr>
              <a:t> gang</a:t>
            </a:r>
            <a:endParaRPr lang="en-US" sz="3200" dirty="0">
              <a:solidFill>
                <a:srgbClr val="002060"/>
              </a:solidFill>
            </a:endParaRPr>
          </a:p>
        </p:txBody>
      </p:sp>
      <p:cxnSp>
        <p:nvCxnSpPr>
          <p:cNvPr id="30" name="Straight Arrow Connector 29"/>
          <p:cNvCxnSpPr>
            <a:stCxn id="4" idx="2"/>
          </p:cNvCxnSpPr>
          <p:nvPr/>
        </p:nvCxnSpPr>
        <p:spPr>
          <a:xfrm flipH="1">
            <a:off x="879223" y="1888790"/>
            <a:ext cx="1" cy="955248"/>
          </a:xfrm>
          <a:prstGeom prst="straightConnector1">
            <a:avLst/>
          </a:prstGeom>
          <a:ln w="57150"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22" idx="2"/>
          </p:cNvCxnSpPr>
          <p:nvPr/>
        </p:nvCxnSpPr>
        <p:spPr>
          <a:xfrm>
            <a:off x="835846" y="5143573"/>
            <a:ext cx="0" cy="562606"/>
          </a:xfrm>
          <a:prstGeom prst="straightConnector1">
            <a:avLst/>
          </a:prstGeom>
          <a:ln w="57150"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0912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73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10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11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6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2" fill="hold">
                          <p:stCondLst>
                            <p:cond delay="indefinite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6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8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9" fill="hold">
                          <p:stCondLst>
                            <p:cond delay="indefinite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6" fill="hold">
                          <p:stCondLst>
                            <p:cond delay="indefinite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2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" fill="hold">
                          <p:stCondLst>
                            <p:cond delay="indefinite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0" fill="hold">
                          <p:stCondLst>
                            <p:cond delay="indefinite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7" fill="hold">
                          <p:stCondLst>
                            <p:cond delay="indefinite"/>
                          </p:stCondLst>
                          <p:childTnLst>
                            <p:par>
                              <p:cTn id="8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9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1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2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3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4" fill="hold">
                          <p:stCondLst>
                            <p:cond delay="indefinite"/>
                          </p:stCondLst>
                          <p:childTnLst>
                            <p:par>
                              <p:cTn id="9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6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0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1" fill="hold">
                          <p:stCondLst>
                            <p:cond delay="indefinite"/>
                          </p:stCondLst>
                          <p:childTnLst>
                            <p:par>
                              <p:cTn id="10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3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5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7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9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0" fill="hold">
                          <p:stCondLst>
                            <p:cond delay="indefinite"/>
                          </p:stCondLst>
                          <p:childTnLst>
                            <p:par>
                              <p:cTn id="1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2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4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6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8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22" grpId="0"/>
          <p:bldP spid="26" grpId="0" animBg="1"/>
          <p:bldP spid="2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6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2" fill="hold">
                          <p:stCondLst>
                            <p:cond delay="indefinite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6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8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9" fill="hold">
                          <p:stCondLst>
                            <p:cond delay="indefinite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6" fill="hold">
                          <p:stCondLst>
                            <p:cond delay="indefinite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2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" fill="hold">
                          <p:stCondLst>
                            <p:cond delay="indefinite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0" fill="hold">
                          <p:stCondLst>
                            <p:cond delay="indefinite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7" fill="hold">
                          <p:stCondLst>
                            <p:cond delay="indefinite"/>
                          </p:stCondLst>
                          <p:childTnLst>
                            <p:par>
                              <p:cTn id="8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9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1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2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3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4" fill="hold">
                          <p:stCondLst>
                            <p:cond delay="indefinite"/>
                          </p:stCondLst>
                          <p:childTnLst>
                            <p:par>
                              <p:cTn id="9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6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0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1" fill="hold">
                          <p:stCondLst>
                            <p:cond delay="indefinite"/>
                          </p:stCondLst>
                          <p:childTnLst>
                            <p:par>
                              <p:cTn id="10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3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5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7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9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0" fill="hold">
                          <p:stCondLst>
                            <p:cond delay="indefinite"/>
                          </p:stCondLst>
                          <p:childTnLst>
                            <p:par>
                              <p:cTn id="1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2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4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6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8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22" grpId="0"/>
          <p:bldP spid="26" grpId="0" animBg="1"/>
          <p:bldP spid="27" grpId="0" animBg="1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09899" y="2743200"/>
            <a:ext cx="6482101" cy="4114800"/>
          </a:xfrm>
          <a:prstGeom prst="rect">
            <a:avLst/>
          </a:prstGeom>
        </p:spPr>
      </p:pic>
      <p:sp>
        <p:nvSpPr>
          <p:cNvPr id="3" name="AutoShape 2" descr="Với cấu trúc thân khung liền (unibody), thân xe và khung gầm bên dưới liền nhau tạo thành một khối thống nhấ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045946" y="6858000"/>
            <a:ext cx="5807547" cy="2847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图片 21">
            <a:extLst>
              <a:ext uri="{FF2B5EF4-FFF2-40B4-BE49-F238E27FC236}">
                <a16:creationId xmlns="" xmlns:a16="http://schemas.microsoft.com/office/drawing/2014/main" id="{40496430-BA6D-4185-BDDC-7973D2B789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0375" y="1754071"/>
            <a:ext cx="1891261" cy="4858874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2761601" y="670292"/>
            <a:ext cx="6127057" cy="4763115"/>
            <a:chOff x="2047162" y="87922"/>
            <a:chExt cx="2823776" cy="2529405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47162" y="87922"/>
              <a:ext cx="2823776" cy="2529405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2375608" y="1001224"/>
              <a:ext cx="2166884" cy="7027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Gang </a:t>
              </a:r>
              <a:r>
                <a:rPr lang="en-US" sz="4000" b="1" dirty="0" err="1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và</a:t>
              </a:r>
              <a:r>
                <a:rPr lang="en-US" sz="40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thép</a:t>
              </a:r>
              <a:r>
                <a:rPr lang="en-US" sz="40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được</a:t>
              </a:r>
              <a:r>
                <a:rPr lang="en-US" sz="40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sử</a:t>
              </a:r>
              <a:r>
                <a:rPr lang="en-US" sz="40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dụng</a:t>
              </a:r>
              <a:r>
                <a:rPr lang="en-US" sz="40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để</a:t>
              </a:r>
              <a:r>
                <a:rPr lang="en-US" sz="40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làm</a:t>
              </a:r>
              <a:r>
                <a:rPr lang="en-US" sz="40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gì</a:t>
              </a:r>
              <a:r>
                <a:rPr lang="en-US" sz="40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4826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7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10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11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14" presetClass="entr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6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14" presetClass="entr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6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2883877" y="2670556"/>
            <a:ext cx="63832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Video </a:t>
            </a:r>
            <a:r>
              <a:rPr lang="en-US" sz="4400" dirty="0" err="1" smtClean="0"/>
              <a:t>một</a:t>
            </a:r>
            <a:r>
              <a:rPr lang="en-US" sz="4400" dirty="0" smtClean="0"/>
              <a:t> </a:t>
            </a:r>
            <a:r>
              <a:rPr lang="en-US" sz="4400" dirty="0" err="1" smtClean="0"/>
              <a:t>số</a:t>
            </a:r>
            <a:r>
              <a:rPr lang="en-US" sz="4400" dirty="0" smtClean="0"/>
              <a:t> </a:t>
            </a:r>
            <a:r>
              <a:rPr lang="en-US" sz="4400" dirty="0" err="1" smtClean="0"/>
              <a:t>sản</a:t>
            </a:r>
            <a:r>
              <a:rPr lang="en-US" sz="4400" dirty="0" smtClean="0"/>
              <a:t> </a:t>
            </a:r>
            <a:r>
              <a:rPr lang="en-US" sz="4400" dirty="0" err="1" smtClean="0"/>
              <a:t>phẩm</a:t>
            </a:r>
            <a:endParaRPr lang="en-US" sz="4400" dirty="0" smtClean="0"/>
          </a:p>
          <a:p>
            <a:r>
              <a:rPr lang="en-US" sz="4400" dirty="0" smtClean="0"/>
              <a:t> </a:t>
            </a:r>
            <a:r>
              <a:rPr lang="en-US" sz="4400" dirty="0" err="1" smtClean="0"/>
              <a:t>làm</a:t>
            </a:r>
            <a:r>
              <a:rPr lang="en-US" sz="4400" dirty="0" smtClean="0"/>
              <a:t> </a:t>
            </a:r>
            <a:r>
              <a:rPr lang="en-US" sz="4400" dirty="0" err="1" smtClean="0"/>
              <a:t>bằng</a:t>
            </a:r>
            <a:r>
              <a:rPr lang="en-US" sz="4400" dirty="0" smtClean="0"/>
              <a:t> gang, </a:t>
            </a:r>
            <a:r>
              <a:rPr lang="en-US" sz="4400" dirty="0" err="1" smtClean="0"/>
              <a:t>thép</a:t>
            </a:r>
            <a:endParaRPr lang="en-US" sz="4400" dirty="0"/>
          </a:p>
        </p:txBody>
      </p:sp>
      <p:pic>
        <p:nvPicPr>
          <p:cNvPr id="34" name="图片 6">
            <a:extLst>
              <a:ext uri="{FF2B5EF4-FFF2-40B4-BE49-F238E27FC236}">
                <a16:creationId xmlns="" xmlns:a16="http://schemas.microsoft.com/office/drawing/2014/main" id="{395F5D87-B15E-4E0B-BA1B-4B47395675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32120"/>
            <a:ext cx="12192000" cy="132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53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10257"/>
            <a:ext cx="12192000" cy="8124212"/>
          </a:xfrm>
          <a:prstGeom prst="rect">
            <a:avLst/>
          </a:prstGeom>
        </p:spPr>
      </p:pic>
      <p:sp>
        <p:nvSpPr>
          <p:cNvPr id="3" name="AutoShape 2" descr="Với cấu trúc thân khung liền (unibody), thân xe và khung gầm bên dưới liền nhau tạo thành một khối thống nhấ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045946" y="6858000"/>
            <a:ext cx="5807547" cy="2847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601" y="96883"/>
            <a:ext cx="6417567" cy="409345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633673" y="1174115"/>
            <a:ext cx="492465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Nhà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em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có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đồ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dùng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nào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là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bằng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sắt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 gang, </a:t>
            </a:r>
            <a:r>
              <a:rPr lang="en-US" sz="4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thép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?</a:t>
            </a:r>
          </a:p>
        </p:txBody>
      </p:sp>
      <p:sp>
        <p:nvSpPr>
          <p:cNvPr id="4" name="Rectangle 3"/>
          <p:cNvSpPr/>
          <p:nvPr/>
        </p:nvSpPr>
        <p:spPr>
          <a:xfrm>
            <a:off x="3356224" y="1148066"/>
            <a:ext cx="522831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Làm</a:t>
            </a:r>
            <a:r>
              <a:rPr lang="en-US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cách</a:t>
            </a:r>
            <a:r>
              <a:rPr lang="en-US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nào</a:t>
            </a:r>
            <a:r>
              <a:rPr lang="en-US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để</a:t>
            </a:r>
            <a:r>
              <a:rPr lang="en-US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bảo</a:t>
            </a:r>
            <a:r>
              <a:rPr lang="en-US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quản</a:t>
            </a:r>
            <a:r>
              <a:rPr lang="en-US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những</a:t>
            </a:r>
            <a:r>
              <a:rPr lang="en-US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đồ</a:t>
            </a:r>
            <a:r>
              <a:rPr lang="en-US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dùng</a:t>
            </a:r>
            <a:r>
              <a:rPr lang="en-US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này</a:t>
            </a:r>
            <a:r>
              <a:rPr lang="en-US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?</a:t>
            </a:r>
            <a:endParaRPr lang="en-US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8716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6">
            <a:extLst>
              <a:ext uri="{FF2B5EF4-FFF2-40B4-BE49-F238E27FC236}">
                <a16:creationId xmlns="" xmlns:a16="http://schemas.microsoft.com/office/drawing/2014/main" id="{AB202655-5FA0-4170-9465-55F93CCDED03}"/>
              </a:ext>
            </a:extLst>
          </p:cNvPr>
          <p:cNvSpPr>
            <a:spLocks/>
          </p:cNvSpPr>
          <p:nvPr/>
        </p:nvSpPr>
        <p:spPr bwMode="auto">
          <a:xfrm>
            <a:off x="3294299" y="3159840"/>
            <a:ext cx="150348" cy="1696541"/>
          </a:xfrm>
          <a:custGeom>
            <a:avLst/>
            <a:gdLst>
              <a:gd name="T0" fmla="*/ 0 w 88"/>
              <a:gd name="T1" fmla="*/ 0 h 993"/>
              <a:gd name="T2" fmla="*/ 88 w 88"/>
              <a:gd name="T3" fmla="*/ 0 h 993"/>
              <a:gd name="T4" fmla="*/ 88 w 88"/>
              <a:gd name="T5" fmla="*/ 993 h 993"/>
              <a:gd name="T6" fmla="*/ 0 w 88"/>
              <a:gd name="T7" fmla="*/ 993 h 993"/>
              <a:gd name="T8" fmla="*/ 0 w 88"/>
              <a:gd name="T9" fmla="*/ 0 h 993"/>
              <a:gd name="T10" fmla="*/ 0 w 88"/>
              <a:gd name="T11" fmla="*/ 0 h 9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8" h="993">
                <a:moveTo>
                  <a:pt x="0" y="0"/>
                </a:moveTo>
                <a:lnTo>
                  <a:pt x="88" y="0"/>
                </a:lnTo>
                <a:lnTo>
                  <a:pt x="88" y="993"/>
                </a:lnTo>
                <a:lnTo>
                  <a:pt x="0" y="993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" name="Freeform 7">
            <a:extLst>
              <a:ext uri="{FF2B5EF4-FFF2-40B4-BE49-F238E27FC236}">
                <a16:creationId xmlns="" xmlns:a16="http://schemas.microsoft.com/office/drawing/2014/main" id="{57325C69-0FA4-41BE-93B8-BB089C848CB2}"/>
              </a:ext>
            </a:extLst>
          </p:cNvPr>
          <p:cNvSpPr>
            <a:spLocks/>
          </p:cNvSpPr>
          <p:nvPr/>
        </p:nvSpPr>
        <p:spPr bwMode="auto">
          <a:xfrm>
            <a:off x="3520031" y="3159840"/>
            <a:ext cx="609935" cy="1696541"/>
          </a:xfrm>
          <a:custGeom>
            <a:avLst/>
            <a:gdLst>
              <a:gd name="T0" fmla="*/ 0 w 357"/>
              <a:gd name="T1" fmla="*/ 0 h 993"/>
              <a:gd name="T2" fmla="*/ 267 w 357"/>
              <a:gd name="T3" fmla="*/ 993 h 993"/>
              <a:gd name="T4" fmla="*/ 357 w 357"/>
              <a:gd name="T5" fmla="*/ 993 h 993"/>
              <a:gd name="T6" fmla="*/ 90 w 357"/>
              <a:gd name="T7" fmla="*/ 0 h 993"/>
              <a:gd name="T8" fmla="*/ 0 w 357"/>
              <a:gd name="T9" fmla="*/ 0 h 993"/>
              <a:gd name="T10" fmla="*/ 0 w 357"/>
              <a:gd name="T11" fmla="*/ 0 h 9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57" h="993">
                <a:moveTo>
                  <a:pt x="0" y="0"/>
                </a:moveTo>
                <a:lnTo>
                  <a:pt x="267" y="993"/>
                </a:lnTo>
                <a:lnTo>
                  <a:pt x="357" y="993"/>
                </a:lnTo>
                <a:lnTo>
                  <a:pt x="9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" name="Freeform 8">
            <a:extLst>
              <a:ext uri="{FF2B5EF4-FFF2-40B4-BE49-F238E27FC236}">
                <a16:creationId xmlns="" xmlns:a16="http://schemas.microsoft.com/office/drawing/2014/main" id="{58182332-B4B5-4E30-9A84-18995A291543}"/>
              </a:ext>
            </a:extLst>
          </p:cNvPr>
          <p:cNvSpPr>
            <a:spLocks/>
          </p:cNvSpPr>
          <p:nvPr/>
        </p:nvSpPr>
        <p:spPr bwMode="auto">
          <a:xfrm>
            <a:off x="2580964" y="3159840"/>
            <a:ext cx="606518" cy="1696541"/>
          </a:xfrm>
          <a:custGeom>
            <a:avLst/>
            <a:gdLst>
              <a:gd name="T0" fmla="*/ 355 w 355"/>
              <a:gd name="T1" fmla="*/ 0 h 993"/>
              <a:gd name="T2" fmla="*/ 90 w 355"/>
              <a:gd name="T3" fmla="*/ 993 h 993"/>
              <a:gd name="T4" fmla="*/ 0 w 355"/>
              <a:gd name="T5" fmla="*/ 993 h 993"/>
              <a:gd name="T6" fmla="*/ 265 w 355"/>
              <a:gd name="T7" fmla="*/ 0 h 993"/>
              <a:gd name="T8" fmla="*/ 355 w 355"/>
              <a:gd name="T9" fmla="*/ 0 h 993"/>
              <a:gd name="T10" fmla="*/ 355 w 355"/>
              <a:gd name="T11" fmla="*/ 0 h 9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55" h="993">
                <a:moveTo>
                  <a:pt x="355" y="0"/>
                </a:moveTo>
                <a:lnTo>
                  <a:pt x="90" y="993"/>
                </a:lnTo>
                <a:lnTo>
                  <a:pt x="0" y="993"/>
                </a:lnTo>
                <a:lnTo>
                  <a:pt x="265" y="0"/>
                </a:lnTo>
                <a:lnTo>
                  <a:pt x="355" y="0"/>
                </a:lnTo>
                <a:lnTo>
                  <a:pt x="355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" name="Freeform 9">
            <a:extLst>
              <a:ext uri="{FF2B5EF4-FFF2-40B4-BE49-F238E27FC236}">
                <a16:creationId xmlns="" xmlns:a16="http://schemas.microsoft.com/office/drawing/2014/main" id="{4B042A50-451E-455E-B249-55E16F666F3D}"/>
              </a:ext>
            </a:extLst>
          </p:cNvPr>
          <p:cNvSpPr>
            <a:spLocks/>
          </p:cNvSpPr>
          <p:nvPr/>
        </p:nvSpPr>
        <p:spPr bwMode="auto">
          <a:xfrm>
            <a:off x="2006507" y="1511046"/>
            <a:ext cx="2731893" cy="1773423"/>
          </a:xfrm>
          <a:custGeom>
            <a:avLst/>
            <a:gdLst>
              <a:gd name="T0" fmla="*/ 23 w 676"/>
              <a:gd name="T1" fmla="*/ 439 h 439"/>
              <a:gd name="T2" fmla="*/ 653 w 676"/>
              <a:gd name="T3" fmla="*/ 439 h 439"/>
              <a:gd name="T4" fmla="*/ 676 w 676"/>
              <a:gd name="T5" fmla="*/ 417 h 439"/>
              <a:gd name="T6" fmla="*/ 676 w 676"/>
              <a:gd name="T7" fmla="*/ 23 h 439"/>
              <a:gd name="T8" fmla="*/ 653 w 676"/>
              <a:gd name="T9" fmla="*/ 0 h 439"/>
              <a:gd name="T10" fmla="*/ 23 w 676"/>
              <a:gd name="T11" fmla="*/ 0 h 439"/>
              <a:gd name="T12" fmla="*/ 0 w 676"/>
              <a:gd name="T13" fmla="*/ 23 h 439"/>
              <a:gd name="T14" fmla="*/ 0 w 676"/>
              <a:gd name="T15" fmla="*/ 417 h 439"/>
              <a:gd name="T16" fmla="*/ 23 w 676"/>
              <a:gd name="T17" fmla="*/ 439 h 4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76" h="439">
                <a:moveTo>
                  <a:pt x="23" y="439"/>
                </a:moveTo>
                <a:cubicBezTo>
                  <a:pt x="653" y="439"/>
                  <a:pt x="653" y="439"/>
                  <a:pt x="653" y="439"/>
                </a:cubicBezTo>
                <a:cubicBezTo>
                  <a:pt x="666" y="439"/>
                  <a:pt x="676" y="429"/>
                  <a:pt x="676" y="417"/>
                </a:cubicBezTo>
                <a:cubicBezTo>
                  <a:pt x="676" y="23"/>
                  <a:pt x="676" y="23"/>
                  <a:pt x="676" y="23"/>
                </a:cubicBezTo>
                <a:cubicBezTo>
                  <a:pt x="676" y="10"/>
                  <a:pt x="666" y="0"/>
                  <a:pt x="653" y="0"/>
                </a:cubicBezTo>
                <a:cubicBezTo>
                  <a:pt x="23" y="0"/>
                  <a:pt x="23" y="0"/>
                  <a:pt x="23" y="0"/>
                </a:cubicBezTo>
                <a:cubicBezTo>
                  <a:pt x="11" y="0"/>
                  <a:pt x="0" y="10"/>
                  <a:pt x="0" y="23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429"/>
                  <a:pt x="11" y="439"/>
                  <a:pt x="23" y="439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" name="Freeform 12">
            <a:extLst>
              <a:ext uri="{FF2B5EF4-FFF2-40B4-BE49-F238E27FC236}">
                <a16:creationId xmlns="" xmlns:a16="http://schemas.microsoft.com/office/drawing/2014/main" id="{085362F0-C1DC-4E2F-9BFD-D54F4AA57EF1}"/>
              </a:ext>
            </a:extLst>
          </p:cNvPr>
          <p:cNvSpPr>
            <a:spLocks/>
          </p:cNvSpPr>
          <p:nvPr/>
        </p:nvSpPr>
        <p:spPr bwMode="auto">
          <a:xfrm>
            <a:off x="2737329" y="4339866"/>
            <a:ext cx="1264288" cy="105927"/>
          </a:xfrm>
          <a:custGeom>
            <a:avLst/>
            <a:gdLst>
              <a:gd name="T0" fmla="*/ 13 w 313"/>
              <a:gd name="T1" fmla="*/ 0 h 26"/>
              <a:gd name="T2" fmla="*/ 300 w 313"/>
              <a:gd name="T3" fmla="*/ 0 h 26"/>
              <a:gd name="T4" fmla="*/ 313 w 313"/>
              <a:gd name="T5" fmla="*/ 13 h 26"/>
              <a:gd name="T6" fmla="*/ 313 w 313"/>
              <a:gd name="T7" fmla="*/ 13 h 26"/>
              <a:gd name="T8" fmla="*/ 300 w 313"/>
              <a:gd name="T9" fmla="*/ 26 h 26"/>
              <a:gd name="T10" fmla="*/ 13 w 313"/>
              <a:gd name="T11" fmla="*/ 26 h 26"/>
              <a:gd name="T12" fmla="*/ 0 w 313"/>
              <a:gd name="T13" fmla="*/ 13 h 26"/>
              <a:gd name="T14" fmla="*/ 0 w 313"/>
              <a:gd name="T15" fmla="*/ 13 h 26"/>
              <a:gd name="T16" fmla="*/ 13 w 313"/>
              <a:gd name="T17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13" h="26">
                <a:moveTo>
                  <a:pt x="13" y="0"/>
                </a:moveTo>
                <a:cubicBezTo>
                  <a:pt x="300" y="0"/>
                  <a:pt x="300" y="0"/>
                  <a:pt x="300" y="0"/>
                </a:cubicBezTo>
                <a:cubicBezTo>
                  <a:pt x="307" y="0"/>
                  <a:pt x="313" y="6"/>
                  <a:pt x="313" y="13"/>
                </a:cubicBezTo>
                <a:cubicBezTo>
                  <a:pt x="313" y="13"/>
                  <a:pt x="313" y="13"/>
                  <a:pt x="313" y="13"/>
                </a:cubicBezTo>
                <a:cubicBezTo>
                  <a:pt x="313" y="20"/>
                  <a:pt x="307" y="26"/>
                  <a:pt x="300" y="26"/>
                </a:cubicBezTo>
                <a:cubicBezTo>
                  <a:pt x="13" y="26"/>
                  <a:pt x="13" y="26"/>
                  <a:pt x="13" y="26"/>
                </a:cubicBezTo>
                <a:cubicBezTo>
                  <a:pt x="5" y="26"/>
                  <a:pt x="0" y="20"/>
                  <a:pt x="0" y="13"/>
                </a:cubicBezTo>
                <a:cubicBezTo>
                  <a:pt x="0" y="13"/>
                  <a:pt x="0" y="13"/>
                  <a:pt x="0" y="13"/>
                </a:cubicBezTo>
                <a:cubicBezTo>
                  <a:pt x="0" y="6"/>
                  <a:pt x="5" y="0"/>
                  <a:pt x="13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="" xmlns:a16="http://schemas.microsoft.com/office/drawing/2014/main" id="{CFEBBD22-DE37-40F3-82C3-1DBCCBB53103}"/>
              </a:ext>
            </a:extLst>
          </p:cNvPr>
          <p:cNvSpPr/>
          <p:nvPr/>
        </p:nvSpPr>
        <p:spPr>
          <a:xfrm>
            <a:off x="2117031" y="1640789"/>
            <a:ext cx="2523546" cy="1509720"/>
          </a:xfrm>
          <a:prstGeom prst="rect">
            <a:avLst/>
          </a:prstGeom>
          <a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40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howcard" pitchFamily="18" charset="0"/>
            </a:endParaRPr>
          </a:p>
          <a:p>
            <a:pPr algn="ctr"/>
            <a:r>
              <a:rPr lang="en-US" altLang="zh-CN" sz="4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itchFamily="18" charset="0"/>
              </a:rPr>
              <a:t>MỤC TIÊU</a:t>
            </a:r>
            <a:endParaRPr lang="zh-CN" altLang="en-US" sz="4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howcard" pitchFamily="18" charset="0"/>
            </a:endParaRPr>
          </a:p>
        </p:txBody>
      </p:sp>
      <p:sp>
        <p:nvSpPr>
          <p:cNvPr id="8" name="TextBox 18">
            <a:extLst>
              <a:ext uri="{FF2B5EF4-FFF2-40B4-BE49-F238E27FC236}">
                <a16:creationId xmlns="" xmlns:a16="http://schemas.microsoft.com/office/drawing/2014/main" id="{2D170A99-A895-4315-ACA0-3D83AB0289CB}"/>
              </a:ext>
            </a:extLst>
          </p:cNvPr>
          <p:cNvSpPr txBox="1"/>
          <p:nvPr/>
        </p:nvSpPr>
        <p:spPr>
          <a:xfrm>
            <a:off x="6461081" y="1015826"/>
            <a:ext cx="3692977" cy="1107996"/>
          </a:xfrm>
          <a:prstGeom prst="rect">
            <a:avLst/>
          </a:prstGeom>
          <a:noFill/>
        </p:spPr>
        <p:txBody>
          <a:bodyPr wrap="square" lIns="0" tIns="0" rIns="0" bIns="0" numCol="1" spcCol="360000">
            <a:spAutoFit/>
          </a:bodyPr>
          <a:lstStyle/>
          <a:p>
            <a:pPr algn="just"/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UTM Loko" pitchFamily="18" charset="0"/>
              </a:rPr>
              <a:t>Nhận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UTM Loko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UTM Loko" pitchFamily="18" charset="0"/>
              </a:rPr>
              <a:t>biết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UTM Loko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UTM Loko" pitchFamily="18" charset="0"/>
              </a:rPr>
              <a:t>một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UTM Loko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UTM Loko" pitchFamily="18" charset="0"/>
              </a:rPr>
              <a:t>số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UTM Loko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UTM Loko" pitchFamily="18" charset="0"/>
              </a:rPr>
              <a:t>tính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UTM Loko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UTM Loko" pitchFamily="18" charset="0"/>
              </a:rPr>
              <a:t>chất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UTM Loko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UTM Loko" pitchFamily="18" charset="0"/>
              </a:rPr>
              <a:t>của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UTM Loko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UTM Loko" pitchFamily="18" charset="0"/>
              </a:rPr>
              <a:t>sắt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UTM Loko" pitchFamily="18" charset="0"/>
              </a:rPr>
              <a:t>, gang,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UTM Loko" pitchFamily="18" charset="0"/>
              </a:rPr>
              <a:t>thép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UTM Loko" pitchFamily="18" charset="0"/>
              </a:rPr>
              <a:t>.</a:t>
            </a:r>
            <a:endParaRPr lang="zh-CN" altLang="en-US" sz="2400" dirty="0">
              <a:solidFill>
                <a:schemeClr val="accent5">
                  <a:lumMod val="75000"/>
                </a:schemeClr>
              </a:solidFill>
              <a:latin typeface="UTM Loko" pitchFamily="18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9" name="TextBox 18">
            <a:extLst>
              <a:ext uri="{FF2B5EF4-FFF2-40B4-BE49-F238E27FC236}">
                <a16:creationId xmlns="" xmlns:a16="http://schemas.microsoft.com/office/drawing/2014/main" id="{6BE74922-C9FF-485A-A2B0-6EDBE5CF8295}"/>
              </a:ext>
            </a:extLst>
          </p:cNvPr>
          <p:cNvSpPr txBox="1"/>
          <p:nvPr/>
        </p:nvSpPr>
        <p:spPr>
          <a:xfrm>
            <a:off x="6444896" y="2264349"/>
            <a:ext cx="3692977" cy="1477328"/>
          </a:xfrm>
          <a:prstGeom prst="rect">
            <a:avLst/>
          </a:prstGeom>
          <a:noFill/>
        </p:spPr>
        <p:txBody>
          <a:bodyPr wrap="square" lIns="0" tIns="0" rIns="0" bIns="0" numCol="1" spcCol="360000">
            <a:spAutoFit/>
          </a:bodyPr>
          <a:lstStyle/>
          <a:p>
            <a:pPr algn="just"/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UTM Loko" pitchFamily="18" charset="0"/>
              </a:rPr>
              <a:t>Nêu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UTM Loko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UTM Loko" pitchFamily="18" charset="0"/>
              </a:rPr>
              <a:t>được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UTM Loko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UTM Loko" pitchFamily="18" charset="0"/>
              </a:rPr>
              <a:t>một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UTM Loko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UTM Loko" pitchFamily="18" charset="0"/>
              </a:rPr>
              <a:t>số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UTM Loko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UTM Loko" pitchFamily="18" charset="0"/>
              </a:rPr>
              <a:t>ứng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UTM Loko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UTM Loko" pitchFamily="18" charset="0"/>
              </a:rPr>
              <a:t>dụng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UTM Loko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UTM Loko" pitchFamily="18" charset="0"/>
              </a:rPr>
              <a:t>trong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UTM Loko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UTM Loko" pitchFamily="18" charset="0"/>
              </a:rPr>
              <a:t>sản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UTM Loko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UTM Loko" pitchFamily="18" charset="0"/>
              </a:rPr>
              <a:t>xuất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UTM Loko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UTM Loko" pitchFamily="18" charset="0"/>
              </a:rPr>
              <a:t>và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UTM Loko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UTM Loko" pitchFamily="18" charset="0"/>
              </a:rPr>
              <a:t>đời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UTM Loko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UTM Loko" pitchFamily="18" charset="0"/>
              </a:rPr>
              <a:t>sống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UTM Loko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UTM Loko" pitchFamily="18" charset="0"/>
              </a:rPr>
              <a:t>của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UTM Loko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UTM Loko" pitchFamily="18" charset="0"/>
              </a:rPr>
              <a:t>sắt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UTM Loko" pitchFamily="18" charset="0"/>
              </a:rPr>
              <a:t>, gang,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UTM Loko" pitchFamily="18" charset="0"/>
              </a:rPr>
              <a:t>thép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UTM Loko" pitchFamily="18" charset="0"/>
              </a:rPr>
              <a:t>.</a:t>
            </a:r>
          </a:p>
        </p:txBody>
      </p:sp>
      <p:sp>
        <p:nvSpPr>
          <p:cNvPr id="10" name="TextBox 18">
            <a:extLst>
              <a:ext uri="{FF2B5EF4-FFF2-40B4-BE49-F238E27FC236}">
                <a16:creationId xmlns="" xmlns:a16="http://schemas.microsoft.com/office/drawing/2014/main" id="{2508B173-63A9-4E42-9696-75B3D0B17765}"/>
              </a:ext>
            </a:extLst>
          </p:cNvPr>
          <p:cNvSpPr txBox="1"/>
          <p:nvPr/>
        </p:nvSpPr>
        <p:spPr>
          <a:xfrm>
            <a:off x="6485504" y="3948842"/>
            <a:ext cx="3692977" cy="1107996"/>
          </a:xfrm>
          <a:prstGeom prst="rect">
            <a:avLst/>
          </a:prstGeom>
          <a:noFill/>
        </p:spPr>
        <p:txBody>
          <a:bodyPr wrap="square" lIns="0" tIns="0" rIns="0" bIns="0" numCol="1" spcCol="360000">
            <a:spAutoFit/>
          </a:bodyPr>
          <a:lstStyle/>
          <a:p>
            <a:pPr algn="just"/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UTM Loko" pitchFamily="18" charset="0"/>
              </a:rPr>
              <a:t>Quan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UTM Loko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UTM Loko" pitchFamily="18" charset="0"/>
              </a:rPr>
              <a:t>sát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UTM Loko" pitchFamily="18" charset="0"/>
              </a:rPr>
              <a:t>,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UTM Loko" pitchFamily="18" charset="0"/>
              </a:rPr>
              <a:t>nhận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UTM Loko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UTM Loko" pitchFamily="18" charset="0"/>
              </a:rPr>
              <a:t>biết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UTM Loko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UTM Loko" pitchFamily="18" charset="0"/>
              </a:rPr>
              <a:t>một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UTM Loko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UTM Loko" pitchFamily="18" charset="0"/>
              </a:rPr>
              <a:t>số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UTM Loko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UTM Loko" pitchFamily="18" charset="0"/>
              </a:rPr>
              <a:t>đồ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UTM Loko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UTM Loko" pitchFamily="18" charset="0"/>
              </a:rPr>
              <a:t>dùng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UTM Loko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UTM Loko" pitchFamily="18" charset="0"/>
              </a:rPr>
              <a:t>làm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UTM Loko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UTM Loko" pitchFamily="18" charset="0"/>
              </a:rPr>
              <a:t>từ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UTM Loko" pitchFamily="18" charset="0"/>
              </a:rPr>
              <a:t> gang,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UTM Loko" pitchFamily="18" charset="0"/>
              </a:rPr>
              <a:t>thép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UTM Loko" pitchFamily="18" charset="0"/>
              </a:rPr>
              <a:t>.</a:t>
            </a:r>
            <a:endParaRPr lang="zh-CN" altLang="en-US" sz="2400" dirty="0">
              <a:solidFill>
                <a:schemeClr val="accent6">
                  <a:lumMod val="75000"/>
                </a:schemeClr>
              </a:solidFill>
              <a:latin typeface="UTM Loko" pitchFamily="18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="" xmlns:a16="http://schemas.microsoft.com/office/drawing/2014/main" id="{28EFF082-42B8-468E-BFD0-42040005D36C}"/>
              </a:ext>
            </a:extLst>
          </p:cNvPr>
          <p:cNvSpPr txBox="1"/>
          <p:nvPr/>
        </p:nvSpPr>
        <p:spPr>
          <a:xfrm>
            <a:off x="5551661" y="1276132"/>
            <a:ext cx="737046" cy="584775"/>
          </a:xfrm>
          <a:prstGeom prst="rect">
            <a:avLst/>
          </a:prstGeom>
          <a:solidFill>
            <a:srgbClr val="FB9E8E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chemeClr val="bg1"/>
                </a:solidFill>
                <a:latin typeface="方正综艺简体" panose="03000509000000000000" pitchFamily="65" charset="-122"/>
                <a:ea typeface="方正综艺简体" panose="03000509000000000000" pitchFamily="65" charset="-122"/>
              </a:rPr>
              <a:t>01</a:t>
            </a:r>
            <a:endParaRPr lang="zh-CN" altLang="en-US" sz="3200" dirty="0">
              <a:solidFill>
                <a:schemeClr val="bg1"/>
              </a:solidFill>
              <a:latin typeface="方正综艺简体" panose="03000509000000000000" pitchFamily="65" charset="-122"/>
              <a:ea typeface="方正综艺简体" panose="03000509000000000000" pitchFamily="65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F99E9B3A-3D1E-4036-9844-5B26A6696647}"/>
              </a:ext>
            </a:extLst>
          </p:cNvPr>
          <p:cNvSpPr txBox="1"/>
          <p:nvPr/>
        </p:nvSpPr>
        <p:spPr>
          <a:xfrm>
            <a:off x="5543234" y="2652256"/>
            <a:ext cx="737046" cy="584775"/>
          </a:xfrm>
          <a:prstGeom prst="rect">
            <a:avLst/>
          </a:prstGeom>
          <a:solidFill>
            <a:srgbClr val="8ED1E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chemeClr val="bg1"/>
                </a:solidFill>
                <a:latin typeface="方正综艺简体" panose="03000509000000000000" pitchFamily="65" charset="-122"/>
                <a:ea typeface="方正综艺简体" panose="03000509000000000000" pitchFamily="65" charset="-122"/>
              </a:rPr>
              <a:t>02</a:t>
            </a:r>
            <a:endParaRPr lang="zh-CN" altLang="en-US" sz="3200" dirty="0">
              <a:solidFill>
                <a:schemeClr val="bg1"/>
              </a:solidFill>
              <a:latin typeface="方正综艺简体" panose="03000509000000000000" pitchFamily="65" charset="-122"/>
              <a:ea typeface="方正综艺简体" panose="03000509000000000000" pitchFamily="65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="" xmlns:a16="http://schemas.microsoft.com/office/drawing/2014/main" id="{1ACF7F23-1B2D-460A-B67A-ACB88D30A0D1}"/>
              </a:ext>
            </a:extLst>
          </p:cNvPr>
          <p:cNvSpPr txBox="1"/>
          <p:nvPr/>
        </p:nvSpPr>
        <p:spPr>
          <a:xfrm>
            <a:off x="5577948" y="4168770"/>
            <a:ext cx="737046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chemeClr val="bg1"/>
                </a:solidFill>
                <a:latin typeface="方正综艺简体" panose="03000509000000000000" pitchFamily="65" charset="-122"/>
                <a:ea typeface="方正综艺简体" panose="03000509000000000000" pitchFamily="65" charset="-122"/>
              </a:rPr>
              <a:t>03</a:t>
            </a:r>
            <a:endParaRPr lang="zh-CN" altLang="en-US" sz="3200" dirty="0">
              <a:solidFill>
                <a:schemeClr val="bg1"/>
              </a:solidFill>
              <a:latin typeface="方正综艺简体" panose="03000509000000000000" pitchFamily="65" charset="-122"/>
              <a:ea typeface="方正综艺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9320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/>
      <p:bldP spid="9" grpId="0"/>
      <p:bldP spid="10" grpId="0"/>
      <p:bldP spid="11" grpId="0" animBg="1"/>
      <p:bldP spid="12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ounded Rectangle 31"/>
          <p:cNvSpPr/>
          <p:nvPr/>
        </p:nvSpPr>
        <p:spPr>
          <a:xfrm>
            <a:off x="1241815" y="1201211"/>
            <a:ext cx="9736970" cy="4119221"/>
          </a:xfrm>
          <a:prstGeom prst="roundRect">
            <a:avLst/>
          </a:prstGeom>
          <a:solidFill>
            <a:schemeClr val="accent4">
              <a:alpha val="33000"/>
            </a:schemeClr>
          </a:solidFill>
          <a:ln w="57150">
            <a:prstDash val="dash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529154" y="1367995"/>
            <a:ext cx="916229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-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Những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đồ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dùng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bằng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gang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rất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giòn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dễ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vỡ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nên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khi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sử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dụng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phải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đặt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để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cẩn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thận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.</a:t>
            </a:r>
          </a:p>
          <a:p>
            <a:pPr algn="just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-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Đồ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dùng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bằng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sắt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thép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dễ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bị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gỉ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nên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khi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sử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dụng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xong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cần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rửa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sạch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lau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khô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cất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ở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nơi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khô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ráo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.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513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395F5D87-B15E-4E0B-BA1B-4B47395675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32120"/>
            <a:ext cx="12192000" cy="1325880"/>
          </a:xfrm>
          <a:prstGeom prst="rect">
            <a:avLst/>
          </a:prstGeom>
        </p:spPr>
      </p:pic>
      <p:pic>
        <p:nvPicPr>
          <p:cNvPr id="2" name="七公主 - 一百只老鼠">
            <a:hlinkClick r:id="" action="ppaction://media"/>
            <a:extLst>
              <a:ext uri="{FF2B5EF4-FFF2-40B4-BE49-F238E27FC236}">
                <a16:creationId xmlns="" xmlns:a16="http://schemas.microsoft.com/office/drawing/2014/main" id="{3D581C84-8221-41E8-97CB-1CB13A6E2E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382500" y="-44306"/>
            <a:ext cx="609600" cy="60960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402373" y="1705704"/>
            <a:ext cx="9387254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-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Sắt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là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một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kim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loại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được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sử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dụng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dưới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dạng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hợp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kim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.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Chấn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song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sắt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hàng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rào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sắt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đường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sắt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,…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thực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chất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được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làm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bằng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thép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.</a:t>
            </a:r>
          </a:p>
          <a:p>
            <a:pPr algn="just">
              <a:spcBef>
                <a:spcPts val="1200"/>
              </a:spcBef>
            </a:pP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-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Các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hợp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kim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của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sắt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được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dùng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để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làm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các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đồ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dùng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như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nồi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chảo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dao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kéo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cày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cuốc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 …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và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nhiều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loại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máy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móc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tàu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xe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cầu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đường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sắt</a:t>
            </a:r>
            <a:r>
              <a:rPr lang="en-US" sz="3600" b="1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,…</a:t>
            </a:r>
            <a:endParaRPr lang="en-US" sz="3600" b="1" dirty="0">
              <a:solidFill>
                <a:srgbClr val="EA109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271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8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="" xmlns:a16="http://schemas.microsoft.com/office/drawing/2014/main" id="{5A046DC4-B61B-4AD6-A378-CB0F1B779599}"/>
              </a:ext>
            </a:extLst>
          </p:cNvPr>
          <p:cNvGrpSpPr/>
          <p:nvPr/>
        </p:nvGrpSpPr>
        <p:grpSpPr>
          <a:xfrm>
            <a:off x="3833769" y="1258348"/>
            <a:ext cx="3674380" cy="3038024"/>
            <a:chOff x="3833769" y="1258348"/>
            <a:chExt cx="3674380" cy="3038024"/>
          </a:xfrm>
        </p:grpSpPr>
        <p:sp>
          <p:nvSpPr>
            <p:cNvPr id="6" name="任意多边形: 形状 5">
              <a:extLst>
                <a:ext uri="{FF2B5EF4-FFF2-40B4-BE49-F238E27FC236}">
                  <a16:creationId xmlns="" xmlns:a16="http://schemas.microsoft.com/office/drawing/2014/main" id="{CCE195C4-16B8-4E6E-B99A-56A0F5420CCA}"/>
                </a:ext>
              </a:extLst>
            </p:cNvPr>
            <p:cNvSpPr/>
            <p:nvPr/>
          </p:nvSpPr>
          <p:spPr>
            <a:xfrm flipV="1">
              <a:off x="3833769" y="1258348"/>
              <a:ext cx="3674380" cy="3038024"/>
            </a:xfrm>
            <a:custGeom>
              <a:avLst/>
              <a:gdLst>
                <a:gd name="connsiteX0" fmla="*/ 1837190 w 3674380"/>
                <a:gd name="connsiteY0" fmla="*/ 3038024 h 3038024"/>
                <a:gd name="connsiteX1" fmla="*/ 3674380 w 3674380"/>
                <a:gd name="connsiteY1" fmla="*/ 1754508 h 3038024"/>
                <a:gd name="connsiteX2" fmla="*/ 2207448 w 3674380"/>
                <a:gd name="connsiteY2" fmla="*/ 497069 h 3038024"/>
                <a:gd name="connsiteX3" fmla="*/ 2076154 w 3674380"/>
                <a:gd name="connsiteY3" fmla="*/ 483070 h 3038024"/>
                <a:gd name="connsiteX4" fmla="*/ 1929468 w 3674380"/>
                <a:gd name="connsiteY4" fmla="*/ 0 h 3038024"/>
                <a:gd name="connsiteX5" fmla="*/ 1785901 w 3674380"/>
                <a:gd name="connsiteY5" fmla="*/ 472801 h 3038024"/>
                <a:gd name="connsiteX6" fmla="*/ 1649348 w 3674380"/>
                <a:gd name="connsiteY6" fmla="*/ 477619 h 3038024"/>
                <a:gd name="connsiteX7" fmla="*/ 0 w 3674380"/>
                <a:gd name="connsiteY7" fmla="*/ 1754508 h 3038024"/>
                <a:gd name="connsiteX8" fmla="*/ 1837190 w 3674380"/>
                <a:gd name="connsiteY8" fmla="*/ 3038024 h 3038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74380" h="3038024">
                  <a:moveTo>
                    <a:pt x="1837190" y="3038024"/>
                  </a:moveTo>
                  <a:cubicBezTo>
                    <a:pt x="2851842" y="3038024"/>
                    <a:pt x="3674380" y="2463374"/>
                    <a:pt x="3674380" y="1754508"/>
                  </a:cubicBezTo>
                  <a:cubicBezTo>
                    <a:pt x="3674380" y="1134250"/>
                    <a:pt x="3044625" y="616752"/>
                    <a:pt x="2207448" y="497069"/>
                  </a:cubicBezTo>
                  <a:lnTo>
                    <a:pt x="2076154" y="483070"/>
                  </a:lnTo>
                  <a:lnTo>
                    <a:pt x="1929468" y="0"/>
                  </a:lnTo>
                  <a:lnTo>
                    <a:pt x="1785901" y="472801"/>
                  </a:lnTo>
                  <a:lnTo>
                    <a:pt x="1649348" y="477619"/>
                  </a:lnTo>
                  <a:cubicBezTo>
                    <a:pt x="722934" y="543348"/>
                    <a:pt x="0" y="1089946"/>
                    <a:pt x="0" y="1754508"/>
                  </a:cubicBezTo>
                  <a:cubicBezTo>
                    <a:pt x="0" y="2463374"/>
                    <a:pt x="822538" y="3038024"/>
                    <a:pt x="1837190" y="3038024"/>
                  </a:cubicBezTo>
                  <a:close/>
                </a:path>
              </a:pathLst>
            </a:custGeom>
            <a:solidFill>
              <a:srgbClr val="8ED1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="" xmlns:a16="http://schemas.microsoft.com/office/drawing/2014/main" id="{CF7353F7-2022-4D1D-BD32-7AB34A36E79D}"/>
                </a:ext>
              </a:extLst>
            </p:cNvPr>
            <p:cNvSpPr/>
            <p:nvPr/>
          </p:nvSpPr>
          <p:spPr>
            <a:xfrm>
              <a:off x="4241675" y="1999221"/>
              <a:ext cx="2908183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6000" b="1" dirty="0" err="1" smtClean="0">
                  <a:ln w="12700">
                    <a:solidFill>
                      <a:srgbClr val="FB9E8E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Scriptina KT" pitchFamily="2" charset="0"/>
                  <a:ea typeface="微软雅黑" panose="020B0503020204020204" pitchFamily="34" charset="-122"/>
                </a:rPr>
                <a:t>Củng</a:t>
              </a:r>
              <a:r>
                <a:rPr lang="en-US" altLang="zh-CN" sz="6000" b="1" dirty="0" smtClean="0">
                  <a:ln w="12700">
                    <a:solidFill>
                      <a:srgbClr val="FB9E8E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Scriptina KT" pitchFamily="2" charset="0"/>
                  <a:ea typeface="微软雅黑" panose="020B0503020204020204" pitchFamily="34" charset="-122"/>
                </a:rPr>
                <a:t> </a:t>
              </a:r>
              <a:r>
                <a:rPr lang="en-US" altLang="zh-CN" sz="6000" b="1" dirty="0" err="1" smtClean="0">
                  <a:ln w="12700">
                    <a:solidFill>
                      <a:srgbClr val="FB9E8E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Scriptina KT" pitchFamily="2" charset="0"/>
                  <a:ea typeface="微软雅黑" panose="020B0503020204020204" pitchFamily="34" charset="-122"/>
                </a:rPr>
                <a:t>cố</a:t>
              </a:r>
              <a:endParaRPr lang="zh-CN" altLang="en-US" sz="6000" b="1" dirty="0">
                <a:ln w="12700">
                  <a:solidFill>
                    <a:srgbClr val="FB9E8E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criptina KT" pitchFamily="2" charset="0"/>
                <a:ea typeface="微软雅黑" panose="020B0503020204020204" pitchFamily="34" charset="-122"/>
              </a:endParaRPr>
            </a:p>
          </p:txBody>
        </p:sp>
      </p:grpSp>
      <p:pic>
        <p:nvPicPr>
          <p:cNvPr id="18" name="图片 17">
            <a:extLst>
              <a:ext uri="{FF2B5EF4-FFF2-40B4-BE49-F238E27FC236}">
                <a16:creationId xmlns="" xmlns:a16="http://schemas.microsoft.com/office/drawing/2014/main" id="{619DFEE3-3CEF-4769-9EF7-1709B3D940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5883" y="4742972"/>
            <a:ext cx="822304" cy="164829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="" xmlns:a16="http://schemas.microsoft.com/office/drawing/2014/main" id="{60356C43-620A-4AEE-A217-9815B3EF80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7425" y="4561888"/>
            <a:ext cx="695862" cy="1877042"/>
          </a:xfrm>
          <a:prstGeom prst="rect">
            <a:avLst/>
          </a:prstGeom>
        </p:spPr>
      </p:pic>
      <p:pic>
        <p:nvPicPr>
          <p:cNvPr id="20" name="图片 19" descr="图片包含 事情, LEGO, 玩具, 室内&#10;&#10;已生成极高可信度的说明">
            <a:extLst>
              <a:ext uri="{FF2B5EF4-FFF2-40B4-BE49-F238E27FC236}">
                <a16:creationId xmlns="" xmlns:a16="http://schemas.microsoft.com/office/drawing/2014/main" id="{CFF3D63C-9368-4F39-A430-2F146A88E1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558" y="3778004"/>
            <a:ext cx="4699612" cy="357823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="" xmlns:a16="http://schemas.microsoft.com/office/drawing/2014/main" id="{CC5FDF33-CB30-4374-A35B-ABF8BBCB77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3645"/>
            <a:ext cx="12192000" cy="132588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="" xmlns:a16="http://schemas.microsoft.com/office/drawing/2014/main" id="{40496430-BA6D-4185-BDDC-7973D2B789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29714" y="3985019"/>
            <a:ext cx="1041026" cy="267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646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nodeType="afterEffect" p14:presetBounceEnd="7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12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13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 p14:presetBounceEnd="73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16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1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 p14:presetBounceEnd="7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300"/>
                                </p:stCondLst>
                                <p:childTnLst>
                                  <p:par>
                                    <p:cTn id="23" presetID="2" presetClass="entr" presetSubtype="4" fill="hold" nodeType="after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1000">
                                          <p:cBhvr additive="base">
                                            <p:cTn id="25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1000">
                                          <p:cBhvr additive="base">
                                            <p:cTn id="26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31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2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300"/>
                                </p:stCondLst>
                                <p:childTnLst>
                                  <p:par>
                                    <p:cTn id="23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6468"/>
            <a:ext cx="9946837" cy="490511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395F5D87-B15E-4E0B-BA1B-4B47395675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32120"/>
            <a:ext cx="12192000" cy="1325880"/>
          </a:xfrm>
          <a:prstGeom prst="rect">
            <a:avLst/>
          </a:prstGeom>
        </p:spPr>
      </p:pic>
      <p:pic>
        <p:nvPicPr>
          <p:cNvPr id="2" name="七公主 - 一百只老鼠">
            <a:hlinkClick r:id="" action="ppaction://media"/>
            <a:extLst>
              <a:ext uri="{FF2B5EF4-FFF2-40B4-BE49-F238E27FC236}">
                <a16:creationId xmlns="" xmlns:a16="http://schemas.microsoft.com/office/drawing/2014/main" id="{3D581C84-8221-41E8-97CB-1CB13A6E2E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382500" y="-44306"/>
            <a:ext cx="609600" cy="609600"/>
          </a:xfrm>
          <a:prstGeom prst="rect">
            <a:avLst/>
          </a:prstGeom>
        </p:spPr>
      </p:pic>
      <p:pic>
        <p:nvPicPr>
          <p:cNvPr id="5" name="图片 17">
            <a:extLst>
              <a:ext uri="{FF2B5EF4-FFF2-40B4-BE49-F238E27FC236}">
                <a16:creationId xmlns="" xmlns:a16="http://schemas.microsoft.com/office/drawing/2014/main" id="{619DFEE3-3CEF-4769-9EF7-1709B3D940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16483" y="2697660"/>
            <a:ext cx="2075517" cy="416034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28803" y="1149749"/>
            <a:ext cx="63467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-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Trong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tự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nhiên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,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sắt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có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ở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trong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thiên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thạch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và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các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quặng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sắt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8803" y="2261717"/>
            <a:ext cx="63467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- Gang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và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thép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đều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là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hợp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kim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của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sắt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và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các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-bon.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7313678" y="-95669"/>
            <a:ext cx="4795319" cy="3691134"/>
            <a:chOff x="7313678" y="-95669"/>
            <a:chExt cx="4795319" cy="3691134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955395" flipH="1">
              <a:off x="7313678" y="-95669"/>
              <a:ext cx="4795319" cy="3691134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7733673" y="724446"/>
              <a:ext cx="374908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Sắt</a:t>
              </a:r>
              <a:r>
                <a:rPr lang="en-US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sz="28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có</a:t>
              </a:r>
              <a:r>
                <a:rPr lang="en-US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ở </a:t>
              </a:r>
              <a:r>
                <a:rPr lang="en-US" sz="28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đâu</a:t>
              </a:r>
              <a:r>
                <a:rPr lang="en-US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? Gang, </a:t>
              </a:r>
              <a:r>
                <a:rPr lang="en-US" sz="28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thép</a:t>
              </a:r>
              <a:r>
                <a:rPr lang="en-US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sz="28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giống</a:t>
              </a:r>
              <a:r>
                <a:rPr lang="en-US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sz="28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và</a:t>
              </a:r>
              <a:r>
                <a:rPr lang="en-US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sz="28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khác</a:t>
              </a:r>
              <a:r>
                <a:rPr lang="en-US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sz="28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nhau</a:t>
              </a:r>
              <a:r>
                <a:rPr lang="en-US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ở </a:t>
              </a:r>
              <a:r>
                <a:rPr lang="en-US" sz="28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điểm</a:t>
              </a:r>
              <a:r>
                <a:rPr lang="en-US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sz="28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nào</a:t>
              </a:r>
              <a:r>
                <a:rPr lang="en-US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?</a:t>
              </a:r>
              <a:endPara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28803" y="3314014"/>
            <a:ext cx="90372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- Gang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rất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cứng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,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không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thể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uốn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hay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kéo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sợi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đều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có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thành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phần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là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sắt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và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các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-bon.</a:t>
            </a:r>
            <a:r>
              <a:rPr lang="en-US" sz="3200" b="1" dirty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Thép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có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UTM Neo Sans Intel" pitchFamily="18" charset="0"/>
              </a:rPr>
              <a:t>thành</a:t>
            </a:r>
            <a:r>
              <a:rPr lang="en-US" sz="3200" b="1" dirty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UTM Neo Sans Intel" pitchFamily="18" charset="0"/>
              </a:rPr>
              <a:t>phần</a:t>
            </a:r>
            <a:r>
              <a:rPr lang="en-US" sz="3200" b="1" dirty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UTM Neo Sans Intel" pitchFamily="18" charset="0"/>
              </a:rPr>
              <a:t>các</a:t>
            </a:r>
            <a:r>
              <a:rPr lang="en-US" sz="3200" b="1" dirty="0">
                <a:solidFill>
                  <a:srgbClr val="FFFF00"/>
                </a:solidFill>
                <a:latin typeface="UTM Neo Sans Intel" pitchFamily="18" charset="0"/>
              </a:rPr>
              <a:t>-bon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ít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UTM Neo Sans Intel" pitchFamily="18" charset="0"/>
              </a:rPr>
              <a:t>hơn</a:t>
            </a:r>
            <a:r>
              <a:rPr lang="en-US" sz="3200" b="1" dirty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gang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và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có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thêm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một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vài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chất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khác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nên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bền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và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dẻo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UTM Neo Sans Intel" pitchFamily="18" charset="0"/>
              </a:rPr>
              <a:t>hơn</a:t>
            </a:r>
            <a:r>
              <a:rPr lang="en-US" sz="3200" b="1" dirty="0" smtClean="0">
                <a:solidFill>
                  <a:srgbClr val="FFFF00"/>
                </a:solidFill>
                <a:latin typeface="UTM Neo Sans Intel" pitchFamily="18" charset="0"/>
              </a:rPr>
              <a:t> gang. </a:t>
            </a:r>
          </a:p>
        </p:txBody>
      </p:sp>
    </p:spTree>
    <p:extLst>
      <p:ext uri="{BB962C8B-B14F-4D97-AF65-F5344CB8AC3E}">
        <p14:creationId xmlns:p14="http://schemas.microsoft.com/office/powerpoint/2010/main" val="175413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nodeType="afterEffect" p14:presetBounceEnd="7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12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13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8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3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8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numSld="999" showWhenStopped="0">
                    <p:cTn id="39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  <p:bldLst>
          <p:bldP spid="10" grpId="0"/>
          <p:bldP spid="12" grpId="0"/>
          <p:bldP spid="1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8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3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8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numSld="999" showWhenStopped="0">
                    <p:cTn id="39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  <p:bldLst>
          <p:bldP spid="10" grpId="0"/>
          <p:bldP spid="12" grpId="0"/>
          <p:bldP spid="14" grpId="0"/>
        </p:bld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395F5D87-B15E-4E0B-BA1B-4B47395675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32120"/>
            <a:ext cx="12192000" cy="1325880"/>
          </a:xfrm>
          <a:prstGeom prst="rect">
            <a:avLst/>
          </a:prstGeom>
        </p:spPr>
      </p:pic>
      <p:pic>
        <p:nvPicPr>
          <p:cNvPr id="5" name="图片 17">
            <a:extLst>
              <a:ext uri="{FF2B5EF4-FFF2-40B4-BE49-F238E27FC236}">
                <a16:creationId xmlns="" xmlns:a16="http://schemas.microsoft.com/office/drawing/2014/main" id="{619DFEE3-3CEF-4769-9EF7-1709B3D940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6483" y="2697660"/>
            <a:ext cx="2075517" cy="416034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5395" flipH="1">
            <a:off x="7962190" y="-137753"/>
            <a:ext cx="4308585" cy="331647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040976" y="568771"/>
            <a:ext cx="37490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Em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hãy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nêu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nội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dung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phần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ghi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nhớ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của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bài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học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ngày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hôm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nay.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23158" y="1458363"/>
            <a:ext cx="6717818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-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Sắt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là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một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kim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loại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được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sử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dụng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dưới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dạng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hợp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kim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.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Chấn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song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sắt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hàng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rào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sắt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đường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sắt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,…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thực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chất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được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làm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bằng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thép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.</a:t>
            </a:r>
          </a:p>
          <a:p>
            <a:pPr algn="just">
              <a:spcBef>
                <a:spcPts val="1200"/>
              </a:spcBef>
            </a:pP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-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Các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hợp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kim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của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sắt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được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dùng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để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làm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các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đồ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dùng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như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nồi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chảo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dao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kéo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cày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cuốc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 …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và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nhiều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loại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máy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móc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tàu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xe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cầu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đường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sắt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,…</a:t>
            </a:r>
          </a:p>
        </p:txBody>
      </p:sp>
    </p:spTree>
    <p:extLst>
      <p:ext uri="{BB962C8B-B14F-4D97-AF65-F5344CB8AC3E}">
        <p14:creationId xmlns:p14="http://schemas.microsoft.com/office/powerpoint/2010/main" val="1831444320"/>
      </p:ext>
    </p:extLst>
  </p:cSld>
  <p:clrMapOvr>
    <a:masterClrMapping/>
  </p:clrMapOvr>
  <p:transition spd="slow">
    <p:wip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7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11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12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6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1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6" dur="500"/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1" dur="500"/>
                                            <p:tgtEl>
                                              <p:spTgt spid="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4" grpId="0" uiExpand="1" build="p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6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1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6" dur="500"/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1" dur="500"/>
                                            <p:tgtEl>
                                              <p:spTgt spid="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4" grpId="0" uiExpand="1" build="p"/>
        </p:bldLst>
      </p:timing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="" xmlns:a16="http://schemas.microsoft.com/office/drawing/2014/main" id="{5A046DC4-B61B-4AD6-A378-CB0F1B779599}"/>
              </a:ext>
            </a:extLst>
          </p:cNvPr>
          <p:cNvGrpSpPr/>
          <p:nvPr/>
        </p:nvGrpSpPr>
        <p:grpSpPr>
          <a:xfrm>
            <a:off x="3833769" y="1258348"/>
            <a:ext cx="3674380" cy="3038024"/>
            <a:chOff x="3833769" y="1258348"/>
            <a:chExt cx="3674380" cy="3038024"/>
          </a:xfrm>
          <a:solidFill>
            <a:srgbClr val="FDCBC3"/>
          </a:solidFill>
        </p:grpSpPr>
        <p:sp>
          <p:nvSpPr>
            <p:cNvPr id="6" name="任意多边形: 形状 5">
              <a:extLst>
                <a:ext uri="{FF2B5EF4-FFF2-40B4-BE49-F238E27FC236}">
                  <a16:creationId xmlns="" xmlns:a16="http://schemas.microsoft.com/office/drawing/2014/main" id="{CCE195C4-16B8-4E6E-B99A-56A0F5420CCA}"/>
                </a:ext>
              </a:extLst>
            </p:cNvPr>
            <p:cNvSpPr/>
            <p:nvPr/>
          </p:nvSpPr>
          <p:spPr>
            <a:xfrm flipV="1">
              <a:off x="3833769" y="1258348"/>
              <a:ext cx="3674380" cy="3038024"/>
            </a:xfrm>
            <a:custGeom>
              <a:avLst/>
              <a:gdLst>
                <a:gd name="connsiteX0" fmla="*/ 1837190 w 3674380"/>
                <a:gd name="connsiteY0" fmla="*/ 3038024 h 3038024"/>
                <a:gd name="connsiteX1" fmla="*/ 3674380 w 3674380"/>
                <a:gd name="connsiteY1" fmla="*/ 1754508 h 3038024"/>
                <a:gd name="connsiteX2" fmla="*/ 2207448 w 3674380"/>
                <a:gd name="connsiteY2" fmla="*/ 497069 h 3038024"/>
                <a:gd name="connsiteX3" fmla="*/ 2076154 w 3674380"/>
                <a:gd name="connsiteY3" fmla="*/ 483070 h 3038024"/>
                <a:gd name="connsiteX4" fmla="*/ 1929468 w 3674380"/>
                <a:gd name="connsiteY4" fmla="*/ 0 h 3038024"/>
                <a:gd name="connsiteX5" fmla="*/ 1785901 w 3674380"/>
                <a:gd name="connsiteY5" fmla="*/ 472801 h 3038024"/>
                <a:gd name="connsiteX6" fmla="*/ 1649348 w 3674380"/>
                <a:gd name="connsiteY6" fmla="*/ 477619 h 3038024"/>
                <a:gd name="connsiteX7" fmla="*/ 0 w 3674380"/>
                <a:gd name="connsiteY7" fmla="*/ 1754508 h 3038024"/>
                <a:gd name="connsiteX8" fmla="*/ 1837190 w 3674380"/>
                <a:gd name="connsiteY8" fmla="*/ 3038024 h 3038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74380" h="3038024">
                  <a:moveTo>
                    <a:pt x="1837190" y="3038024"/>
                  </a:moveTo>
                  <a:cubicBezTo>
                    <a:pt x="2851842" y="3038024"/>
                    <a:pt x="3674380" y="2463374"/>
                    <a:pt x="3674380" y="1754508"/>
                  </a:cubicBezTo>
                  <a:cubicBezTo>
                    <a:pt x="3674380" y="1134250"/>
                    <a:pt x="3044625" y="616752"/>
                    <a:pt x="2207448" y="497069"/>
                  </a:cubicBezTo>
                  <a:lnTo>
                    <a:pt x="2076154" y="483070"/>
                  </a:lnTo>
                  <a:lnTo>
                    <a:pt x="1929468" y="0"/>
                  </a:lnTo>
                  <a:lnTo>
                    <a:pt x="1785901" y="472801"/>
                  </a:lnTo>
                  <a:lnTo>
                    <a:pt x="1649348" y="477619"/>
                  </a:lnTo>
                  <a:cubicBezTo>
                    <a:pt x="722934" y="543348"/>
                    <a:pt x="0" y="1089946"/>
                    <a:pt x="0" y="1754508"/>
                  </a:cubicBezTo>
                  <a:cubicBezTo>
                    <a:pt x="0" y="2463374"/>
                    <a:pt x="822538" y="3038024"/>
                    <a:pt x="1837190" y="30380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="" xmlns:a16="http://schemas.microsoft.com/office/drawing/2014/main" id="{CF7353F7-2022-4D1D-BD32-7AB34A36E79D}"/>
                </a:ext>
              </a:extLst>
            </p:cNvPr>
            <p:cNvSpPr/>
            <p:nvPr/>
          </p:nvSpPr>
          <p:spPr>
            <a:xfrm>
              <a:off x="4241675" y="2269528"/>
              <a:ext cx="2908183" cy="101566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altLang="zh-CN" sz="6000" b="1" dirty="0" err="1" smtClean="0">
                  <a:ln w="12700">
                    <a:solidFill>
                      <a:srgbClr val="FF0000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Scriptina KT" pitchFamily="2" charset="0"/>
                  <a:ea typeface="微软雅黑" panose="020B0503020204020204" pitchFamily="34" charset="-122"/>
                </a:rPr>
                <a:t>Dặn</a:t>
              </a:r>
              <a:r>
                <a:rPr lang="en-US" altLang="zh-CN" sz="6000" b="1" dirty="0" smtClean="0">
                  <a:ln w="12700">
                    <a:solidFill>
                      <a:srgbClr val="FF0000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Scriptina KT" pitchFamily="2" charset="0"/>
                  <a:ea typeface="微软雅黑" panose="020B0503020204020204" pitchFamily="34" charset="-122"/>
                </a:rPr>
                <a:t> </a:t>
              </a:r>
              <a:r>
                <a:rPr lang="en-US" altLang="zh-CN" sz="6000" b="1" dirty="0" err="1" smtClean="0">
                  <a:ln w="12700">
                    <a:solidFill>
                      <a:srgbClr val="FF0000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Scriptina KT" pitchFamily="2" charset="0"/>
                  <a:ea typeface="微软雅黑" panose="020B0503020204020204" pitchFamily="34" charset="-122"/>
                </a:rPr>
                <a:t>dò</a:t>
              </a:r>
              <a:endParaRPr lang="zh-CN" altLang="en-US" sz="6000" b="1" dirty="0">
                <a:ln w="1270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criptina KT" pitchFamily="2" charset="0"/>
                <a:ea typeface="微软雅黑" panose="020B0503020204020204" pitchFamily="34" charset="-122"/>
              </a:endParaRPr>
            </a:p>
          </p:txBody>
        </p:sp>
      </p:grpSp>
      <p:pic>
        <p:nvPicPr>
          <p:cNvPr id="18" name="图片 17">
            <a:extLst>
              <a:ext uri="{FF2B5EF4-FFF2-40B4-BE49-F238E27FC236}">
                <a16:creationId xmlns="" xmlns:a16="http://schemas.microsoft.com/office/drawing/2014/main" id="{619DFEE3-3CEF-4769-9EF7-1709B3D940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5883" y="4742972"/>
            <a:ext cx="822304" cy="164829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="" xmlns:a16="http://schemas.microsoft.com/office/drawing/2014/main" id="{60356C43-620A-4AEE-A217-9815B3EF80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7425" y="4561888"/>
            <a:ext cx="695862" cy="1877042"/>
          </a:xfrm>
          <a:prstGeom prst="rect">
            <a:avLst/>
          </a:prstGeom>
        </p:spPr>
      </p:pic>
      <p:pic>
        <p:nvPicPr>
          <p:cNvPr id="20" name="图片 19" descr="图片包含 事情, LEGO, 玩具, 室内&#10;&#10;已生成极高可信度的说明">
            <a:extLst>
              <a:ext uri="{FF2B5EF4-FFF2-40B4-BE49-F238E27FC236}">
                <a16:creationId xmlns="" xmlns:a16="http://schemas.microsoft.com/office/drawing/2014/main" id="{CFF3D63C-9368-4F39-A430-2F146A88E1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558" y="3778004"/>
            <a:ext cx="4699612" cy="357823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="" xmlns:a16="http://schemas.microsoft.com/office/drawing/2014/main" id="{CC5FDF33-CB30-4374-A35B-ABF8BBCB77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3645"/>
            <a:ext cx="12192000" cy="132588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="" xmlns:a16="http://schemas.microsoft.com/office/drawing/2014/main" id="{40496430-BA6D-4185-BDDC-7973D2B789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29714" y="3985019"/>
            <a:ext cx="1041026" cy="267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113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nodeType="afterEffect" p14:presetBounceEnd="7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12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13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 p14:presetBounceEnd="73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16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1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 p14:presetBounceEnd="7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300"/>
                                </p:stCondLst>
                                <p:childTnLst>
                                  <p:par>
                                    <p:cTn id="23" presetID="2" presetClass="entr" presetSubtype="4" fill="hold" nodeType="after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1000">
                                          <p:cBhvr additive="base">
                                            <p:cTn id="25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1000">
                                          <p:cBhvr additive="base">
                                            <p:cTn id="26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31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2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300"/>
                                </p:stCondLst>
                                <p:childTnLst>
                                  <p:par>
                                    <p:cTn id="23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="" xmlns:a16="http://schemas.microsoft.com/office/drawing/2014/main" id="{8E25E6B9-0C80-49B6-A2DC-8C79DDB7B9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5883" y="4742972"/>
            <a:ext cx="822304" cy="164829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FC4FA440-15D6-42BF-882C-750C1158EC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7425" y="4561888"/>
            <a:ext cx="695862" cy="1877042"/>
          </a:xfrm>
          <a:prstGeom prst="rect">
            <a:avLst/>
          </a:prstGeom>
        </p:spPr>
      </p:pic>
      <p:pic>
        <p:nvPicPr>
          <p:cNvPr id="5" name="图片 4" descr="图片包含 事情, LEGO, 玩具, 室内&#10;&#10;已生成极高可信度的说明">
            <a:extLst>
              <a:ext uri="{FF2B5EF4-FFF2-40B4-BE49-F238E27FC236}">
                <a16:creationId xmlns="" xmlns:a16="http://schemas.microsoft.com/office/drawing/2014/main" id="{04E6667E-1E39-404B-BABA-D5BF2ED69F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687" y="2039923"/>
            <a:ext cx="7516535" cy="572300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A0AEB2F6-3085-4E1E-B418-F1179EBF4B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32120"/>
            <a:ext cx="12192000" cy="132588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FD620472-7B69-46A5-A7C6-BDE4D314F7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29714" y="3985019"/>
            <a:ext cx="1041026" cy="267452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476913" y="1424370"/>
            <a:ext cx="8942499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Bef>
                <a:spcPts val="1200"/>
              </a:spcBef>
              <a:buFontTx/>
              <a:buChar char="-"/>
            </a:pPr>
            <a:r>
              <a:rPr lang="en-US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Xem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lại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nội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dung </a:t>
            </a:r>
            <a:r>
              <a:rPr lang="en-US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bài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học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.</a:t>
            </a:r>
          </a:p>
          <a:p>
            <a:pPr marL="457200" indent="-457200" algn="just">
              <a:spcBef>
                <a:spcPts val="1200"/>
              </a:spcBef>
              <a:buFontTx/>
              <a:buChar char="-"/>
            </a:pPr>
            <a:r>
              <a:rPr lang="en-US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Chuẩn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bị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bài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“</a:t>
            </a:r>
            <a:r>
              <a:rPr lang="en-US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Đồng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và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hợp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kim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của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đồng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”.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491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nodeType="afterEffect" p14:presetBounceEnd="7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1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1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 p14:presetBounceEnd="73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1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17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 p14:presetBounceEnd="7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21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4" fill="hold" nodeType="withEffect" p14:presetBounceEnd="71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1000">
                                          <p:cBhvr additive="base">
                                            <p:cTn id="24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1000">
                                          <p:cBhvr additive="base">
                                            <p:cTn id="25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1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1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1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19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8" dur="1000" fill="hold"/>
                                            <p:tgtEl>
                                              <p:spTgt spid="19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19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 build="p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1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1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1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19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8" dur="1000" fill="hold"/>
                                            <p:tgtEl>
                                              <p:spTgt spid="19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19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 build="p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="" xmlns:a16="http://schemas.microsoft.com/office/drawing/2014/main" id="{5A046DC4-B61B-4AD6-A378-CB0F1B779599}"/>
              </a:ext>
            </a:extLst>
          </p:cNvPr>
          <p:cNvGrpSpPr/>
          <p:nvPr/>
        </p:nvGrpSpPr>
        <p:grpSpPr>
          <a:xfrm>
            <a:off x="3833769" y="1258348"/>
            <a:ext cx="3674380" cy="3038024"/>
            <a:chOff x="3833769" y="1258348"/>
            <a:chExt cx="3674380" cy="3038024"/>
          </a:xfrm>
        </p:grpSpPr>
        <p:sp>
          <p:nvSpPr>
            <p:cNvPr id="6" name="任意多边形: 形状 5">
              <a:extLst>
                <a:ext uri="{FF2B5EF4-FFF2-40B4-BE49-F238E27FC236}">
                  <a16:creationId xmlns="" xmlns:a16="http://schemas.microsoft.com/office/drawing/2014/main" id="{CCE195C4-16B8-4E6E-B99A-56A0F5420CCA}"/>
                </a:ext>
              </a:extLst>
            </p:cNvPr>
            <p:cNvSpPr/>
            <p:nvPr/>
          </p:nvSpPr>
          <p:spPr>
            <a:xfrm flipV="1">
              <a:off x="3833769" y="1258348"/>
              <a:ext cx="3674380" cy="3038024"/>
            </a:xfrm>
            <a:custGeom>
              <a:avLst/>
              <a:gdLst>
                <a:gd name="connsiteX0" fmla="*/ 1837190 w 3674380"/>
                <a:gd name="connsiteY0" fmla="*/ 3038024 h 3038024"/>
                <a:gd name="connsiteX1" fmla="*/ 3674380 w 3674380"/>
                <a:gd name="connsiteY1" fmla="*/ 1754508 h 3038024"/>
                <a:gd name="connsiteX2" fmla="*/ 2207448 w 3674380"/>
                <a:gd name="connsiteY2" fmla="*/ 497069 h 3038024"/>
                <a:gd name="connsiteX3" fmla="*/ 2076154 w 3674380"/>
                <a:gd name="connsiteY3" fmla="*/ 483070 h 3038024"/>
                <a:gd name="connsiteX4" fmla="*/ 1929468 w 3674380"/>
                <a:gd name="connsiteY4" fmla="*/ 0 h 3038024"/>
                <a:gd name="connsiteX5" fmla="*/ 1785901 w 3674380"/>
                <a:gd name="connsiteY5" fmla="*/ 472801 h 3038024"/>
                <a:gd name="connsiteX6" fmla="*/ 1649348 w 3674380"/>
                <a:gd name="connsiteY6" fmla="*/ 477619 h 3038024"/>
                <a:gd name="connsiteX7" fmla="*/ 0 w 3674380"/>
                <a:gd name="connsiteY7" fmla="*/ 1754508 h 3038024"/>
                <a:gd name="connsiteX8" fmla="*/ 1837190 w 3674380"/>
                <a:gd name="connsiteY8" fmla="*/ 3038024 h 3038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74380" h="3038024">
                  <a:moveTo>
                    <a:pt x="1837190" y="3038024"/>
                  </a:moveTo>
                  <a:cubicBezTo>
                    <a:pt x="2851842" y="3038024"/>
                    <a:pt x="3674380" y="2463374"/>
                    <a:pt x="3674380" y="1754508"/>
                  </a:cubicBezTo>
                  <a:cubicBezTo>
                    <a:pt x="3674380" y="1134250"/>
                    <a:pt x="3044625" y="616752"/>
                    <a:pt x="2207448" y="497069"/>
                  </a:cubicBezTo>
                  <a:lnTo>
                    <a:pt x="2076154" y="483070"/>
                  </a:lnTo>
                  <a:lnTo>
                    <a:pt x="1929468" y="0"/>
                  </a:lnTo>
                  <a:lnTo>
                    <a:pt x="1785901" y="472801"/>
                  </a:lnTo>
                  <a:lnTo>
                    <a:pt x="1649348" y="477619"/>
                  </a:lnTo>
                  <a:cubicBezTo>
                    <a:pt x="722934" y="543348"/>
                    <a:pt x="0" y="1089946"/>
                    <a:pt x="0" y="1754508"/>
                  </a:cubicBezTo>
                  <a:cubicBezTo>
                    <a:pt x="0" y="2463374"/>
                    <a:pt x="822538" y="3038024"/>
                    <a:pt x="1837190" y="3038024"/>
                  </a:cubicBezTo>
                  <a:close/>
                </a:path>
              </a:pathLst>
            </a:custGeom>
            <a:solidFill>
              <a:srgbClr val="FB9E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" name="矩形 9">
              <a:extLst>
                <a:ext uri="{FF2B5EF4-FFF2-40B4-BE49-F238E27FC236}">
                  <a16:creationId xmlns="" xmlns:a16="http://schemas.microsoft.com/office/drawing/2014/main" id="{67EB6711-DB94-48EB-A099-F7DF9B4DC743}"/>
                </a:ext>
              </a:extLst>
            </p:cNvPr>
            <p:cNvSpPr/>
            <p:nvPr/>
          </p:nvSpPr>
          <p:spPr>
            <a:xfrm>
              <a:off x="4118963" y="2025089"/>
              <a:ext cx="3103991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6000" b="1" dirty="0" err="1" smtClean="0">
                  <a:ln w="12700">
                    <a:solidFill>
                      <a:schemeClr val="accent2">
                        <a:lumMod val="7500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Scriptina KT" pitchFamily="2" charset="0"/>
                  <a:ea typeface="微软雅黑" panose="020B0503020204020204" pitchFamily="34" charset="-122"/>
                </a:rPr>
                <a:t>Khởi</a:t>
              </a:r>
              <a:r>
                <a:rPr lang="en-US" altLang="zh-CN" sz="6000" b="1" dirty="0" smtClean="0">
                  <a:ln w="12700">
                    <a:solidFill>
                      <a:schemeClr val="accent2">
                        <a:lumMod val="7500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Scriptina KT" pitchFamily="2" charset="0"/>
                  <a:ea typeface="微软雅黑" panose="020B0503020204020204" pitchFamily="34" charset="-122"/>
                </a:rPr>
                <a:t> </a:t>
              </a:r>
              <a:r>
                <a:rPr lang="en-US" altLang="zh-CN" sz="6000" b="1" dirty="0" err="1" smtClean="0">
                  <a:ln w="12700">
                    <a:solidFill>
                      <a:schemeClr val="accent2">
                        <a:lumMod val="7500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Scriptina KT" pitchFamily="2" charset="0"/>
                  <a:ea typeface="微软雅黑" panose="020B0503020204020204" pitchFamily="34" charset="-122"/>
                </a:rPr>
                <a:t>động</a:t>
              </a:r>
              <a:endParaRPr lang="zh-CN" altLang="en-US" sz="6000" b="1" dirty="0">
                <a:ln w="1270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criptina KT" pitchFamily="2" charset="0"/>
                <a:ea typeface="微软雅黑" panose="020B0503020204020204" pitchFamily="34" charset="-122"/>
              </a:endParaRPr>
            </a:p>
          </p:txBody>
        </p:sp>
      </p:grpSp>
      <p:pic>
        <p:nvPicPr>
          <p:cNvPr id="18" name="图片 17">
            <a:extLst>
              <a:ext uri="{FF2B5EF4-FFF2-40B4-BE49-F238E27FC236}">
                <a16:creationId xmlns="" xmlns:a16="http://schemas.microsoft.com/office/drawing/2014/main" id="{619DFEE3-3CEF-4769-9EF7-1709B3D940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5883" y="4742972"/>
            <a:ext cx="822304" cy="164829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="" xmlns:a16="http://schemas.microsoft.com/office/drawing/2014/main" id="{60356C43-620A-4AEE-A217-9815B3EF80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7425" y="4561888"/>
            <a:ext cx="695862" cy="1877042"/>
          </a:xfrm>
          <a:prstGeom prst="rect">
            <a:avLst/>
          </a:prstGeom>
        </p:spPr>
      </p:pic>
      <p:pic>
        <p:nvPicPr>
          <p:cNvPr id="20" name="图片 19" descr="图片包含 事情, LEGO, 玩具, 室内&#10;&#10;已生成极高可信度的说明">
            <a:extLst>
              <a:ext uri="{FF2B5EF4-FFF2-40B4-BE49-F238E27FC236}">
                <a16:creationId xmlns="" xmlns:a16="http://schemas.microsoft.com/office/drawing/2014/main" id="{CFF3D63C-9368-4F39-A430-2F146A88E1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558" y="3778004"/>
            <a:ext cx="4699612" cy="357823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="" xmlns:a16="http://schemas.microsoft.com/office/drawing/2014/main" id="{CC5FDF33-CB30-4374-A35B-ABF8BBCB77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3645"/>
            <a:ext cx="12192000" cy="132588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="" xmlns:a16="http://schemas.microsoft.com/office/drawing/2014/main" id="{40496430-BA6D-4185-BDDC-7973D2B789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29714" y="3985019"/>
            <a:ext cx="1041026" cy="267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400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nodeType="afterEffect" p14:presetBounceEnd="7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12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13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 p14:presetBounceEnd="73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16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1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 p14:presetBounceEnd="7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300"/>
                                </p:stCondLst>
                                <p:childTnLst>
                                  <p:par>
                                    <p:cTn id="23" presetID="2" presetClass="entr" presetSubtype="4" fill="hold" nodeType="after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1000">
                                          <p:cBhvr additive="base">
                                            <p:cTn id="25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1000">
                                          <p:cBhvr additive="base">
                                            <p:cTn id="26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31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2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300"/>
                                </p:stCondLst>
                                <p:childTnLst>
                                  <p:par>
                                    <p:cTn id="23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backgroundMark x1="74289" y1="11755" x2="90877" y2="38671"/>
                        <a14:backgroundMark x1="86256" y1="49063" x2="90166" y2="509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90" y="552894"/>
            <a:ext cx="11185451" cy="225589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00" b="99200" l="14600" r="89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89" t="1241" r="11137" b="2481"/>
          <a:stretch/>
        </p:blipFill>
        <p:spPr>
          <a:xfrm>
            <a:off x="1402961" y="3024276"/>
            <a:ext cx="2566156" cy="318080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333" b="90000" l="5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116" r="5441" b="19220"/>
          <a:stretch/>
        </p:blipFill>
        <p:spPr>
          <a:xfrm>
            <a:off x="4196127" y="3663989"/>
            <a:ext cx="3602665" cy="22732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18" t="12676" r="12338" b="12676"/>
          <a:stretch/>
        </p:blipFill>
        <p:spPr>
          <a:xfrm>
            <a:off x="8048847" y="3446590"/>
            <a:ext cx="2530549" cy="2490601"/>
          </a:xfrm>
          <a:prstGeom prst="rect">
            <a:avLst/>
          </a:prstGeom>
        </p:spPr>
      </p:pic>
      <p:pic>
        <p:nvPicPr>
          <p:cNvPr id="21" name="Picture 2" descr="Dạy tiếng anh cho trẻ bằng cách sử dụng flashcards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26902" y1="20736" x2="30978" y2="76589"/>
                        <a14:foregroundMark x1="25272" y1="76254" x2="75272" y2="33110"/>
                        <a14:foregroundMark x1="29891" y1="47492" x2="38859" y2="81271"/>
                        <a14:foregroundMark x1="25000" y1="67224" x2="53804" y2="49833"/>
                        <a14:foregroundMark x1="22554" y1="64548" x2="47011" y2="50167"/>
                        <a14:foregroundMark x1="21739" y1="48495" x2="26630" y2="68562"/>
                        <a14:foregroundMark x1="23641" y1="49833" x2="27446" y2="73244"/>
                        <a14:foregroundMark x1="24457" y1="49833" x2="38043" y2="78930"/>
                        <a14:foregroundMark x1="40217" y1="59197" x2="45380" y2="77592"/>
                        <a14:foregroundMark x1="42391" y1="54849" x2="42391" y2="69900"/>
                        <a14:foregroundMark x1="35326" y1="48495" x2="34511" y2="74247"/>
                        <a14:foregroundMark x1="32337" y1="56187" x2="37500" y2="70903"/>
                        <a14:foregroundMark x1="36413" y1="66555" x2="40489" y2="75585"/>
                        <a14:foregroundMark x1="38587" y1="65217" x2="42663" y2="76923"/>
                        <a14:foregroundMark x1="36413" y1="52508" x2="37500" y2="64214"/>
                        <a14:foregroundMark x1="22826" y1="46488" x2="20652" y2="73579"/>
                        <a14:foregroundMark x1="23370" y1="63211" x2="32880" y2="80602"/>
                        <a14:foregroundMark x1="27446" y1="78595" x2="41304" y2="83612"/>
                        <a14:foregroundMark x1="37772" y1="15050" x2="61685" y2="17391"/>
                        <a14:foregroundMark x1="52174" y1="12040" x2="48641" y2="39799"/>
                        <a14:foregroundMark x1="48098" y1="18729" x2="51902" y2="29097"/>
                        <a14:foregroundMark x1="49457" y1="9365" x2="54348" y2="24080"/>
                        <a14:foregroundMark x1="53533" y1="16388" x2="57880" y2="28763"/>
                        <a14:foregroundMark x1="52989" y1="17057" x2="58967" y2="28094"/>
                        <a14:foregroundMark x1="55978" y1="19732" x2="64130" y2="30769"/>
                        <a14:foregroundMark x1="70380" y1="27090" x2="77989" y2="33110"/>
                        <a14:foregroundMark x1="80707" y1="26756" x2="86685" y2="33110"/>
                        <a14:foregroundMark x1="86957" y1="25418" x2="88587" y2="32441"/>
                        <a14:foregroundMark x1="92935" y1="19064" x2="91033" y2="31104"/>
                        <a14:foregroundMark x1="95924" y1="22742" x2="96196" y2="317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375" y="3446590"/>
            <a:ext cx="3065351" cy="2490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 descr="Dạy tiếng anh cho trẻ bằng cách sử dụng flashcards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26902" y1="20736" x2="30978" y2="76589"/>
                        <a14:foregroundMark x1="25272" y1="76254" x2="75272" y2="33110"/>
                        <a14:foregroundMark x1="29891" y1="47492" x2="38859" y2="81271"/>
                        <a14:foregroundMark x1="25000" y1="67224" x2="53804" y2="49833"/>
                        <a14:foregroundMark x1="22554" y1="64548" x2="47011" y2="50167"/>
                        <a14:foregroundMark x1="21739" y1="48495" x2="26630" y2="68562"/>
                        <a14:foregroundMark x1="23641" y1="49833" x2="27446" y2="73244"/>
                        <a14:foregroundMark x1="24457" y1="49833" x2="38043" y2="78930"/>
                        <a14:foregroundMark x1="40217" y1="59197" x2="45380" y2="77592"/>
                        <a14:foregroundMark x1="42391" y1="54849" x2="42391" y2="69900"/>
                        <a14:foregroundMark x1="35326" y1="48495" x2="34511" y2="74247"/>
                        <a14:foregroundMark x1="32337" y1="56187" x2="37500" y2="70903"/>
                        <a14:foregroundMark x1="36413" y1="66555" x2="40489" y2="75585"/>
                        <a14:foregroundMark x1="38587" y1="65217" x2="42663" y2="76923"/>
                        <a14:foregroundMark x1="36413" y1="52508" x2="37500" y2="64214"/>
                        <a14:foregroundMark x1="22826" y1="46488" x2="20652" y2="73579"/>
                        <a14:foregroundMark x1="23370" y1="63211" x2="32880" y2="80602"/>
                        <a14:foregroundMark x1="27446" y1="78595" x2="41304" y2="83612"/>
                        <a14:foregroundMark x1="37772" y1="15050" x2="61685" y2="17391"/>
                        <a14:foregroundMark x1="52174" y1="12040" x2="48641" y2="39799"/>
                        <a14:foregroundMark x1="48098" y1="18729" x2="51902" y2="29097"/>
                        <a14:foregroundMark x1="49457" y1="9365" x2="54348" y2="24080"/>
                        <a14:foregroundMark x1="53533" y1="16388" x2="57880" y2="28763"/>
                        <a14:foregroundMark x1="52989" y1="17057" x2="58967" y2="28094"/>
                        <a14:foregroundMark x1="55978" y1="19732" x2="64130" y2="30769"/>
                        <a14:foregroundMark x1="70380" y1="27090" x2="77989" y2="33110"/>
                        <a14:foregroundMark x1="80707" y1="26756" x2="86685" y2="33110"/>
                        <a14:foregroundMark x1="86957" y1="25418" x2="88587" y2="32441"/>
                        <a14:foregroundMark x1="92935" y1="19064" x2="91033" y2="31104"/>
                        <a14:foregroundMark x1="95924" y1="22742" x2="96196" y2="317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542" y="3446589"/>
            <a:ext cx="3065351" cy="2490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 descr="Dạy tiếng anh cho trẻ bằng cách sử dụng flashcards">
            <a:hlinkClick r:id="rId18" action="ppaction://hlinksldjump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26902" y1="20736" x2="30978" y2="76589"/>
                        <a14:foregroundMark x1="25272" y1="76254" x2="75272" y2="33110"/>
                        <a14:foregroundMark x1="29891" y1="47492" x2="38859" y2="81271"/>
                        <a14:foregroundMark x1="25000" y1="67224" x2="53804" y2="49833"/>
                        <a14:foregroundMark x1="22554" y1="64548" x2="47011" y2="50167"/>
                        <a14:foregroundMark x1="21739" y1="48495" x2="26630" y2="68562"/>
                        <a14:foregroundMark x1="23641" y1="49833" x2="27446" y2="73244"/>
                        <a14:foregroundMark x1="24457" y1="49833" x2="38043" y2="78930"/>
                        <a14:foregroundMark x1="40217" y1="59197" x2="45380" y2="77592"/>
                        <a14:foregroundMark x1="42391" y1="54849" x2="42391" y2="69900"/>
                        <a14:foregroundMark x1="35326" y1="48495" x2="34511" y2="74247"/>
                        <a14:foregroundMark x1="32337" y1="56187" x2="37500" y2="70903"/>
                        <a14:foregroundMark x1="36413" y1="66555" x2="40489" y2="75585"/>
                        <a14:foregroundMark x1="38587" y1="65217" x2="42663" y2="76923"/>
                        <a14:foregroundMark x1="36413" y1="52508" x2="37500" y2="64214"/>
                        <a14:foregroundMark x1="22826" y1="46488" x2="20652" y2="73579"/>
                        <a14:foregroundMark x1="23370" y1="63211" x2="32880" y2="80602"/>
                        <a14:foregroundMark x1="27446" y1="78595" x2="41304" y2="83612"/>
                        <a14:foregroundMark x1="37772" y1="15050" x2="61685" y2="17391"/>
                        <a14:foregroundMark x1="52174" y1="12040" x2="48641" y2="39799"/>
                        <a14:foregroundMark x1="48098" y1="18729" x2="51902" y2="29097"/>
                        <a14:foregroundMark x1="49457" y1="9365" x2="54348" y2="24080"/>
                        <a14:foregroundMark x1="53533" y1="16388" x2="57880" y2="28763"/>
                        <a14:foregroundMark x1="52989" y1="17057" x2="58967" y2="28094"/>
                        <a14:foregroundMark x1="55978" y1="19732" x2="64130" y2="30769"/>
                        <a14:foregroundMark x1="70380" y1="27090" x2="77989" y2="33110"/>
                        <a14:foregroundMark x1="80707" y1="26756" x2="86685" y2="33110"/>
                        <a14:foregroundMark x1="86957" y1="25418" x2="88587" y2="32441"/>
                        <a14:foregroundMark x1="92935" y1="19064" x2="91033" y2="31104"/>
                        <a14:foregroundMark x1="95924" y1="22742" x2="96196" y2="317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7709" y="3446588"/>
            <a:ext cx="3065351" cy="2490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791041" y="1216605"/>
            <a:ext cx="67297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err="1" smtClean="0">
                <a:solidFill>
                  <a:srgbClr val="EA1097"/>
                </a:solidFill>
                <a:latin typeface="UTM Cookies" pitchFamily="18" charset="0"/>
              </a:rPr>
              <a:t>Hộp</a:t>
            </a:r>
            <a:r>
              <a:rPr lang="en-US" sz="7200" dirty="0" smtClean="0">
                <a:solidFill>
                  <a:srgbClr val="EA1097"/>
                </a:solidFill>
                <a:latin typeface="UTM Cookies" pitchFamily="18" charset="0"/>
              </a:rPr>
              <a:t> </a:t>
            </a:r>
            <a:r>
              <a:rPr lang="en-US" sz="7200" dirty="0" err="1" smtClean="0">
                <a:solidFill>
                  <a:srgbClr val="EA1097"/>
                </a:solidFill>
                <a:latin typeface="UTM Cookies" pitchFamily="18" charset="0"/>
              </a:rPr>
              <a:t>quà</a:t>
            </a:r>
            <a:r>
              <a:rPr lang="en-US" sz="7200" dirty="0" smtClean="0">
                <a:solidFill>
                  <a:srgbClr val="EA1097"/>
                </a:solidFill>
                <a:latin typeface="UTM Cookies" pitchFamily="18" charset="0"/>
              </a:rPr>
              <a:t> </a:t>
            </a:r>
            <a:r>
              <a:rPr lang="en-US" sz="7200" dirty="0" err="1" smtClean="0">
                <a:solidFill>
                  <a:srgbClr val="EA1097"/>
                </a:solidFill>
                <a:latin typeface="UTM Cookies" pitchFamily="18" charset="0"/>
              </a:rPr>
              <a:t>bí</a:t>
            </a:r>
            <a:r>
              <a:rPr lang="en-US" sz="7200" dirty="0" smtClean="0">
                <a:solidFill>
                  <a:srgbClr val="EA1097"/>
                </a:solidFill>
                <a:latin typeface="UTM Cookies" pitchFamily="18" charset="0"/>
              </a:rPr>
              <a:t> </a:t>
            </a:r>
            <a:r>
              <a:rPr lang="en-US" sz="7200" dirty="0" err="1" smtClean="0">
                <a:solidFill>
                  <a:srgbClr val="EA1097"/>
                </a:solidFill>
                <a:latin typeface="UTM Cookies" pitchFamily="18" charset="0"/>
              </a:rPr>
              <a:t>mật</a:t>
            </a:r>
            <a:endParaRPr lang="en-US" sz="7200" dirty="0">
              <a:solidFill>
                <a:srgbClr val="EA1097"/>
              </a:solidFill>
              <a:latin typeface="UTM Cookies" pitchFamily="18" charset="0"/>
            </a:endParaRPr>
          </a:p>
        </p:txBody>
      </p:sp>
      <p:pic>
        <p:nvPicPr>
          <p:cNvPr id="6" name="Picture 5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299" y="1108380"/>
            <a:ext cx="2912194" cy="2416390"/>
          </a:xfrm>
          <a:prstGeom prst="rect">
            <a:avLst/>
          </a:prstGeom>
        </p:spPr>
      </p:pic>
      <p:pic>
        <p:nvPicPr>
          <p:cNvPr id="25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983060" y="-1172308"/>
            <a:ext cx="609600" cy="609600"/>
          </a:xfrm>
          <a:prstGeom prst="rect">
            <a:avLst/>
          </a:prstGeom>
        </p:spPr>
      </p:pic>
      <p:pic>
        <p:nvPicPr>
          <p:cNvPr id="26" name="图片 20">
            <a:extLst>
              <a:ext uri="{FF2B5EF4-FFF2-40B4-BE49-F238E27FC236}">
                <a16:creationId xmlns="" xmlns:a16="http://schemas.microsoft.com/office/drawing/2014/main" id="{CC5FDF33-CB30-4374-A35B-ABF8BBCB7748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26400"/>
            <a:ext cx="12192000" cy="132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142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9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009553" y="882502"/>
            <a:ext cx="8367824" cy="1658679"/>
          </a:xfrm>
          <a:prstGeom prst="roundRect">
            <a:avLst/>
          </a:prstGeom>
          <a:solidFill>
            <a:schemeClr val="accent5">
              <a:alpha val="54000"/>
            </a:schemeClr>
          </a:solidFill>
          <a:ln w="57150">
            <a:prstDash val="dash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 flipH="1">
            <a:off x="2509100" y="983822"/>
            <a:ext cx="746777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Em</a:t>
            </a:r>
            <a:r>
              <a:rPr lang="en-US" sz="4400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 </a:t>
            </a:r>
            <a:r>
              <a:rPr lang="en-US" sz="4400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hãy</a:t>
            </a:r>
            <a:r>
              <a:rPr lang="en-US" sz="4400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 </a:t>
            </a:r>
            <a:r>
              <a:rPr lang="en-US" sz="4400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kể</a:t>
            </a:r>
            <a:r>
              <a:rPr lang="en-US" sz="4400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 </a:t>
            </a:r>
            <a:r>
              <a:rPr lang="en-US" sz="4400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tên</a:t>
            </a:r>
            <a:r>
              <a:rPr lang="en-US" sz="4400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 </a:t>
            </a:r>
            <a:r>
              <a:rPr lang="en-US" sz="4400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một</a:t>
            </a:r>
            <a:r>
              <a:rPr lang="en-US" sz="4400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 </a:t>
            </a:r>
            <a:r>
              <a:rPr lang="en-US" sz="4400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số</a:t>
            </a:r>
            <a:r>
              <a:rPr lang="en-US" sz="4400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 </a:t>
            </a:r>
            <a:r>
              <a:rPr lang="en-US" sz="4400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đồ</a:t>
            </a:r>
            <a:r>
              <a:rPr lang="en-US" sz="4400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 </a:t>
            </a:r>
            <a:r>
              <a:rPr lang="en-US" sz="4400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dùng</a:t>
            </a:r>
            <a:r>
              <a:rPr lang="en-US" sz="4400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 </a:t>
            </a:r>
            <a:r>
              <a:rPr lang="en-US" sz="4400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làm</a:t>
            </a:r>
            <a:r>
              <a:rPr lang="en-US" sz="4400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 </a:t>
            </a:r>
            <a:r>
              <a:rPr lang="en-US" sz="4400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bằng</a:t>
            </a:r>
            <a:r>
              <a:rPr lang="en-US" sz="4400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 </a:t>
            </a:r>
            <a:r>
              <a:rPr lang="en-US" sz="4400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tre</a:t>
            </a:r>
            <a:r>
              <a:rPr lang="en-US" sz="4400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, </a:t>
            </a:r>
            <a:r>
              <a:rPr lang="en-US" sz="4400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mây</a:t>
            </a:r>
            <a:r>
              <a:rPr lang="en-US" sz="4400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, song.</a:t>
            </a:r>
            <a:endParaRPr lang="en-US" sz="4400" dirty="0">
              <a:solidFill>
                <a:srgbClr val="EA109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N Banh Mi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583712" y="2718390"/>
            <a:ext cx="7049386" cy="1881963"/>
          </a:xfrm>
          <a:prstGeom prst="roundRect">
            <a:avLst/>
          </a:prstGeom>
          <a:solidFill>
            <a:schemeClr val="accent4">
              <a:alpha val="33000"/>
            </a:schemeClr>
          </a:solidFill>
          <a:ln w="57150">
            <a:prstDash val="dash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 flipH="1">
            <a:off x="2801585" y="2975655"/>
            <a:ext cx="66986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err="1" smtClean="0">
                <a:solidFill>
                  <a:srgbClr val="7030A0"/>
                </a:solidFill>
                <a:latin typeface="UTM Neo Sans Intel" pitchFamily="18" charset="0"/>
              </a:rPr>
              <a:t>Tủ</a:t>
            </a:r>
            <a:r>
              <a:rPr lang="en-US" sz="36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UTM Neo Sans Intel" pitchFamily="18" charset="0"/>
              </a:rPr>
              <a:t>quần</a:t>
            </a:r>
            <a:r>
              <a:rPr lang="en-US" sz="36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UTM Neo Sans Intel" pitchFamily="18" charset="0"/>
              </a:rPr>
              <a:t>áo</a:t>
            </a:r>
            <a:r>
              <a:rPr lang="en-US" sz="3600" b="1" dirty="0" smtClean="0">
                <a:solidFill>
                  <a:srgbClr val="7030A0"/>
                </a:solidFill>
                <a:latin typeface="UTM Neo Sans Intel" pitchFamily="18" charset="0"/>
              </a:rPr>
              <a:t>, </a:t>
            </a:r>
            <a:r>
              <a:rPr lang="en-US" sz="3600" b="1" dirty="0" err="1" smtClean="0">
                <a:solidFill>
                  <a:srgbClr val="7030A0"/>
                </a:solidFill>
                <a:latin typeface="UTM Neo Sans Intel" pitchFamily="18" charset="0"/>
              </a:rPr>
              <a:t>bàn</a:t>
            </a:r>
            <a:r>
              <a:rPr lang="en-US" sz="3600" b="1" dirty="0" smtClean="0">
                <a:solidFill>
                  <a:srgbClr val="7030A0"/>
                </a:solidFill>
                <a:latin typeface="UTM Neo Sans Intel" pitchFamily="18" charset="0"/>
              </a:rPr>
              <a:t>, </a:t>
            </a:r>
            <a:r>
              <a:rPr lang="en-US" sz="3600" b="1" dirty="0" err="1" smtClean="0">
                <a:solidFill>
                  <a:srgbClr val="7030A0"/>
                </a:solidFill>
                <a:latin typeface="UTM Neo Sans Intel" pitchFamily="18" charset="0"/>
              </a:rPr>
              <a:t>ghế</a:t>
            </a:r>
            <a:r>
              <a:rPr lang="en-US" sz="3600" b="1" dirty="0" smtClean="0">
                <a:solidFill>
                  <a:srgbClr val="7030A0"/>
                </a:solidFill>
                <a:latin typeface="UTM Neo Sans Intel" pitchFamily="18" charset="0"/>
              </a:rPr>
              <a:t>, </a:t>
            </a:r>
            <a:r>
              <a:rPr lang="en-US" sz="3600" b="1" dirty="0" err="1" smtClean="0">
                <a:solidFill>
                  <a:srgbClr val="7030A0"/>
                </a:solidFill>
                <a:latin typeface="UTM Neo Sans Intel" pitchFamily="18" charset="0"/>
              </a:rPr>
              <a:t>rổ</a:t>
            </a:r>
            <a:r>
              <a:rPr lang="en-US" sz="3600" b="1" dirty="0" smtClean="0">
                <a:solidFill>
                  <a:srgbClr val="7030A0"/>
                </a:solidFill>
                <a:latin typeface="UTM Neo Sans Intel" pitchFamily="18" charset="0"/>
              </a:rPr>
              <a:t>, </a:t>
            </a:r>
            <a:r>
              <a:rPr lang="en-US" sz="3600" b="1" dirty="0" err="1" smtClean="0">
                <a:solidFill>
                  <a:srgbClr val="7030A0"/>
                </a:solidFill>
                <a:latin typeface="UTM Neo Sans Intel" pitchFamily="18" charset="0"/>
              </a:rPr>
              <a:t>sọt</a:t>
            </a:r>
            <a:r>
              <a:rPr lang="en-US" sz="3600" b="1" dirty="0" smtClean="0">
                <a:solidFill>
                  <a:srgbClr val="7030A0"/>
                </a:solidFill>
                <a:latin typeface="UTM Neo Sans Intel" pitchFamily="18" charset="0"/>
              </a:rPr>
              <a:t>, </a:t>
            </a:r>
            <a:r>
              <a:rPr lang="en-US" sz="3600" b="1" dirty="0" err="1" smtClean="0">
                <a:solidFill>
                  <a:srgbClr val="7030A0"/>
                </a:solidFill>
                <a:latin typeface="UTM Neo Sans Intel" pitchFamily="18" charset="0"/>
              </a:rPr>
              <a:t>thang</a:t>
            </a:r>
            <a:r>
              <a:rPr lang="en-US" sz="3600" b="1" dirty="0" smtClean="0">
                <a:solidFill>
                  <a:srgbClr val="7030A0"/>
                </a:solidFill>
                <a:latin typeface="UTM Neo Sans Intel" pitchFamily="18" charset="0"/>
              </a:rPr>
              <a:t>, </a:t>
            </a:r>
            <a:r>
              <a:rPr lang="en-US" sz="3600" b="1" dirty="0" err="1" smtClean="0">
                <a:solidFill>
                  <a:srgbClr val="7030A0"/>
                </a:solidFill>
                <a:latin typeface="UTM Neo Sans Intel" pitchFamily="18" charset="0"/>
              </a:rPr>
              <a:t>đồ</a:t>
            </a:r>
            <a:r>
              <a:rPr lang="en-US" sz="36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UTM Neo Sans Intel" pitchFamily="18" charset="0"/>
              </a:rPr>
              <a:t>mĩ</a:t>
            </a:r>
            <a:r>
              <a:rPr lang="en-US" sz="36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UTM Neo Sans Intel" pitchFamily="18" charset="0"/>
              </a:rPr>
              <a:t>nghệ</a:t>
            </a:r>
            <a:r>
              <a:rPr lang="en-US" sz="3600" b="1" dirty="0" smtClean="0">
                <a:solidFill>
                  <a:srgbClr val="7030A0"/>
                </a:solidFill>
                <a:latin typeface="UTM Neo Sans Intel" pitchFamily="18" charset="0"/>
              </a:rPr>
              <a:t>,… </a:t>
            </a:r>
            <a:endParaRPr lang="en-US" sz="3600" b="1" dirty="0">
              <a:solidFill>
                <a:srgbClr val="7030A0"/>
              </a:solidFill>
              <a:latin typeface="UTM Neo Sans Intel" pitchFamily="18" charset="0"/>
            </a:endParaRPr>
          </a:p>
        </p:txBody>
      </p:sp>
      <p:pic>
        <p:nvPicPr>
          <p:cNvPr id="6" name="Picture 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784" y="5947242"/>
            <a:ext cx="926461" cy="910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13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009553" y="1020731"/>
            <a:ext cx="8367824" cy="1658679"/>
          </a:xfrm>
          <a:prstGeom prst="roundRect">
            <a:avLst/>
          </a:prstGeom>
          <a:solidFill>
            <a:schemeClr val="accent5">
              <a:alpha val="54000"/>
            </a:schemeClr>
          </a:solidFill>
          <a:ln w="57150">
            <a:prstDash val="dash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 flipH="1">
            <a:off x="2509100" y="1122051"/>
            <a:ext cx="746777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Em</a:t>
            </a:r>
            <a:r>
              <a:rPr lang="en-US" sz="4400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 </a:t>
            </a:r>
            <a:r>
              <a:rPr lang="en-US" sz="4400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hãy</a:t>
            </a:r>
            <a:r>
              <a:rPr lang="en-US" sz="4400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 </a:t>
            </a:r>
            <a:r>
              <a:rPr lang="en-US" sz="4400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nêu</a:t>
            </a:r>
            <a:r>
              <a:rPr lang="en-US" sz="4400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 </a:t>
            </a:r>
            <a:r>
              <a:rPr lang="en-US" sz="4400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cách</a:t>
            </a:r>
            <a:r>
              <a:rPr lang="en-US" sz="4400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 </a:t>
            </a:r>
            <a:r>
              <a:rPr lang="en-US" sz="4400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bảo</a:t>
            </a:r>
            <a:r>
              <a:rPr lang="en-US" sz="4400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 </a:t>
            </a:r>
            <a:r>
              <a:rPr lang="en-US" sz="4400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quản</a:t>
            </a:r>
            <a:r>
              <a:rPr lang="en-US" sz="4400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 </a:t>
            </a:r>
            <a:r>
              <a:rPr lang="en-US" sz="4400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đồ</a:t>
            </a:r>
            <a:r>
              <a:rPr lang="en-US" sz="4400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 </a:t>
            </a:r>
            <a:r>
              <a:rPr lang="en-US" sz="4400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dùng</a:t>
            </a:r>
            <a:r>
              <a:rPr lang="en-US" sz="4400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 </a:t>
            </a:r>
            <a:r>
              <a:rPr lang="en-US" sz="4400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làm</a:t>
            </a:r>
            <a:r>
              <a:rPr lang="en-US" sz="4400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 </a:t>
            </a:r>
            <a:r>
              <a:rPr lang="en-US" sz="4400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bằng</a:t>
            </a:r>
            <a:r>
              <a:rPr lang="en-US" sz="4400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 </a:t>
            </a:r>
            <a:r>
              <a:rPr lang="en-US" sz="4400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tre</a:t>
            </a:r>
            <a:r>
              <a:rPr lang="en-US" sz="4400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, </a:t>
            </a:r>
            <a:r>
              <a:rPr lang="en-US" sz="4400" dirty="0" err="1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mây</a:t>
            </a:r>
            <a:r>
              <a:rPr lang="en-US" sz="4400" dirty="0" smtClean="0">
                <a:solidFill>
                  <a:srgbClr val="EA10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, song.</a:t>
            </a:r>
            <a:endParaRPr lang="en-US" sz="4400" dirty="0">
              <a:solidFill>
                <a:srgbClr val="EA109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N Banh Mi" pitchFamily="2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009553" y="2994828"/>
            <a:ext cx="8367824" cy="3320903"/>
          </a:xfrm>
          <a:prstGeom prst="roundRect">
            <a:avLst/>
          </a:prstGeom>
          <a:solidFill>
            <a:schemeClr val="accent4">
              <a:alpha val="33000"/>
            </a:schemeClr>
          </a:solidFill>
          <a:ln w="57150">
            <a:prstDash val="dash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 flipH="1">
            <a:off x="2381504" y="3252093"/>
            <a:ext cx="765562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err="1" smtClean="0">
                <a:latin typeface="UTM Neo Sans Intel" pitchFamily="18" charset="0"/>
              </a:rPr>
              <a:t>Sơn</a:t>
            </a:r>
            <a:r>
              <a:rPr lang="en-US" sz="3600" b="1" dirty="0" smtClean="0">
                <a:latin typeface="UTM Neo Sans Intel" pitchFamily="18" charset="0"/>
              </a:rPr>
              <a:t> </a:t>
            </a:r>
            <a:r>
              <a:rPr lang="vi-VN" sz="3600" b="1" dirty="0" smtClean="0"/>
              <a:t>dầu </a:t>
            </a:r>
            <a:r>
              <a:rPr lang="vi-VN" sz="3600" b="1" dirty="0"/>
              <a:t>để bảo quản, chống ẩm </a:t>
            </a:r>
            <a:r>
              <a:rPr lang="vi-VN" sz="3600" b="1" dirty="0" smtClean="0"/>
              <a:t>mốc</a:t>
            </a:r>
            <a:r>
              <a:rPr lang="en-US" sz="3600" b="1" dirty="0">
                <a:latin typeface="UTM Neo Sans Intel" pitchFamily="18" charset="0"/>
              </a:rPr>
              <a:t>;</a:t>
            </a:r>
            <a:r>
              <a:rPr lang="en-US" sz="3600" b="1" dirty="0" smtClean="0">
                <a:latin typeface="UTM Neo Sans Intel" pitchFamily="18" charset="0"/>
              </a:rPr>
              <a:t> p</a:t>
            </a:r>
            <a:r>
              <a:rPr lang="vi-VN" sz="3600" b="1" dirty="0" smtClean="0"/>
              <a:t>hun </a:t>
            </a:r>
            <a:r>
              <a:rPr lang="vi-VN" sz="3600" b="1" dirty="0"/>
              <a:t>khử trùng trước khi sử dụng để diệt mốc, mọt trong sản </a:t>
            </a:r>
            <a:r>
              <a:rPr lang="vi-VN" sz="3600" b="1" dirty="0" smtClean="0"/>
              <a:t>phẩm</a:t>
            </a:r>
            <a:r>
              <a:rPr lang="en-US" sz="3600" b="1" dirty="0">
                <a:latin typeface="UTM Neo Sans Intel" pitchFamily="18" charset="0"/>
              </a:rPr>
              <a:t>;</a:t>
            </a:r>
            <a:r>
              <a:rPr lang="vi-VN" sz="3600" b="1" dirty="0" smtClean="0"/>
              <a:t> </a:t>
            </a:r>
            <a:r>
              <a:rPr lang="en-US" sz="3600" b="1" dirty="0" smtClean="0">
                <a:latin typeface="UTM Neo Sans Intel" pitchFamily="18" charset="0"/>
              </a:rPr>
              <a:t>t</a:t>
            </a:r>
            <a:r>
              <a:rPr lang="vi-VN" sz="3600" b="1" dirty="0" smtClean="0"/>
              <a:t>ránh </a:t>
            </a:r>
            <a:r>
              <a:rPr lang="vi-VN" sz="3600" b="1" dirty="0"/>
              <a:t>để sản phẩm tiếp xúc với nước và hóa </a:t>
            </a:r>
            <a:r>
              <a:rPr lang="vi-VN" sz="3600" b="1" dirty="0" smtClean="0"/>
              <a:t>chất</a:t>
            </a:r>
            <a:r>
              <a:rPr lang="en-US" sz="3600" b="1" dirty="0" smtClean="0">
                <a:latin typeface="UTM Neo Sans Intel" pitchFamily="18" charset="0"/>
              </a:rPr>
              <a:t>;…</a:t>
            </a:r>
            <a:endParaRPr lang="vi-VN" sz="3600" b="1" dirty="0"/>
          </a:p>
        </p:txBody>
      </p:sp>
      <p:pic>
        <p:nvPicPr>
          <p:cNvPr id="14" name="Picture 13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5044" y="5860352"/>
            <a:ext cx="926461" cy="910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27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 animBg="1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020186" y="1414153"/>
            <a:ext cx="8495414" cy="2743178"/>
          </a:xfrm>
          <a:prstGeom prst="roundRect">
            <a:avLst/>
          </a:prstGeom>
          <a:solidFill>
            <a:schemeClr val="accent5">
              <a:alpha val="54000"/>
            </a:schemeClr>
          </a:solidFill>
          <a:ln w="57150">
            <a:prstDash val="dash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 smtClean="0">
              <a:solidFill>
                <a:srgbClr val="EA1097"/>
              </a:solidFill>
              <a:latin typeface="UVN Banh Mi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 flipH="1">
            <a:off x="2137143" y="1866346"/>
            <a:ext cx="82721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EA1097"/>
                </a:solidFill>
                <a:latin typeface="UVN Banh Mi" pitchFamily="2" charset="0"/>
              </a:rPr>
              <a:t>"</a:t>
            </a:r>
            <a:r>
              <a:rPr lang="en-US" sz="4400" dirty="0" err="1" smtClean="0">
                <a:solidFill>
                  <a:srgbClr val="EA1097"/>
                </a:solidFill>
                <a:latin typeface="UVN Banh Mi" pitchFamily="2" charset="0"/>
              </a:rPr>
              <a:t>Tre</a:t>
            </a:r>
            <a:r>
              <a:rPr lang="en-US" sz="4400" dirty="0" smtClean="0">
                <a:solidFill>
                  <a:srgbClr val="EA1097"/>
                </a:solidFill>
                <a:latin typeface="UVN Banh Mi" pitchFamily="2" charset="0"/>
              </a:rPr>
              <a:t> </a:t>
            </a:r>
            <a:r>
              <a:rPr lang="en-US" sz="4400" dirty="0" err="1" smtClean="0">
                <a:solidFill>
                  <a:srgbClr val="EA1097"/>
                </a:solidFill>
                <a:latin typeface="UVN Banh Mi" pitchFamily="2" charset="0"/>
              </a:rPr>
              <a:t>cứng</a:t>
            </a:r>
            <a:r>
              <a:rPr lang="en-US" sz="4400" dirty="0" smtClean="0">
                <a:solidFill>
                  <a:srgbClr val="EA1097"/>
                </a:solidFill>
                <a:latin typeface="UVN Banh Mi" pitchFamily="2" charset="0"/>
              </a:rPr>
              <a:t> </a:t>
            </a:r>
            <a:r>
              <a:rPr lang="en-US" sz="4400" dirty="0" err="1" smtClean="0">
                <a:solidFill>
                  <a:srgbClr val="EA1097"/>
                </a:solidFill>
                <a:latin typeface="UVN Banh Mi" pitchFamily="2" charset="0"/>
              </a:rPr>
              <a:t>và</a:t>
            </a:r>
            <a:r>
              <a:rPr lang="en-US" sz="4400" dirty="0" smtClean="0">
                <a:solidFill>
                  <a:srgbClr val="EA1097"/>
                </a:solidFill>
                <a:latin typeface="UVN Banh Mi" pitchFamily="2" charset="0"/>
              </a:rPr>
              <a:t> </a:t>
            </a:r>
            <a:r>
              <a:rPr lang="en-US" sz="4400" dirty="0" err="1" smtClean="0">
                <a:solidFill>
                  <a:srgbClr val="EA1097"/>
                </a:solidFill>
                <a:latin typeface="UVN Banh Mi" pitchFamily="2" charset="0"/>
              </a:rPr>
              <a:t>không</a:t>
            </a:r>
            <a:r>
              <a:rPr lang="en-US" sz="4400" dirty="0" smtClean="0">
                <a:solidFill>
                  <a:srgbClr val="EA1097"/>
                </a:solidFill>
                <a:latin typeface="UVN Banh Mi" pitchFamily="2" charset="0"/>
              </a:rPr>
              <a:t> </a:t>
            </a:r>
            <a:r>
              <a:rPr lang="en-US" sz="4400" dirty="0" err="1" smtClean="0">
                <a:solidFill>
                  <a:srgbClr val="EA1097"/>
                </a:solidFill>
                <a:latin typeface="UVN Banh Mi" pitchFamily="2" charset="0"/>
              </a:rPr>
              <a:t>có</a:t>
            </a:r>
            <a:r>
              <a:rPr lang="en-US" sz="4400" dirty="0" smtClean="0">
                <a:solidFill>
                  <a:srgbClr val="EA1097"/>
                </a:solidFill>
                <a:latin typeface="UVN Banh Mi" pitchFamily="2" charset="0"/>
              </a:rPr>
              <a:t> </a:t>
            </a:r>
            <a:r>
              <a:rPr lang="en-US" sz="4400" dirty="0" err="1" smtClean="0">
                <a:solidFill>
                  <a:srgbClr val="EA1097"/>
                </a:solidFill>
                <a:latin typeface="UVN Banh Mi" pitchFamily="2" charset="0"/>
              </a:rPr>
              <a:t>tính</a:t>
            </a:r>
            <a:r>
              <a:rPr lang="en-US" sz="4400" dirty="0" smtClean="0">
                <a:solidFill>
                  <a:srgbClr val="EA1097"/>
                </a:solidFill>
                <a:latin typeface="UVN Banh Mi" pitchFamily="2" charset="0"/>
              </a:rPr>
              <a:t> </a:t>
            </a:r>
            <a:r>
              <a:rPr lang="en-US" sz="4400" dirty="0" err="1" smtClean="0">
                <a:solidFill>
                  <a:srgbClr val="EA1097"/>
                </a:solidFill>
                <a:latin typeface="UVN Banh Mi" pitchFamily="2" charset="0"/>
              </a:rPr>
              <a:t>đàn</a:t>
            </a:r>
            <a:r>
              <a:rPr lang="en-US" sz="4400" dirty="0" smtClean="0">
                <a:solidFill>
                  <a:srgbClr val="EA1097"/>
                </a:solidFill>
                <a:latin typeface="UVN Banh Mi" pitchFamily="2" charset="0"/>
              </a:rPr>
              <a:t> </a:t>
            </a:r>
            <a:r>
              <a:rPr lang="en-US" sz="4400" dirty="0" err="1" smtClean="0">
                <a:solidFill>
                  <a:srgbClr val="EA1097"/>
                </a:solidFill>
                <a:latin typeface="UVN Banh Mi" pitchFamily="2" charset="0"/>
              </a:rPr>
              <a:t>hồi</a:t>
            </a:r>
            <a:r>
              <a:rPr lang="en-US" sz="4400" dirty="0" smtClean="0">
                <a:solidFill>
                  <a:srgbClr val="EA1097"/>
                </a:solidFill>
                <a:latin typeface="UVN Banh Mi" pitchFamily="2" charset="0"/>
              </a:rPr>
              <a:t>.”</a:t>
            </a:r>
          </a:p>
        </p:txBody>
      </p:sp>
      <p:sp>
        <p:nvSpPr>
          <p:cNvPr id="7" name="Rectangle 6"/>
          <p:cNvSpPr/>
          <p:nvPr/>
        </p:nvSpPr>
        <p:spPr>
          <a:xfrm>
            <a:off x="5679660" y="2665995"/>
            <a:ext cx="1080873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200" dirty="0" smtClean="0">
                <a:solidFill>
                  <a:srgbClr val="FF0000"/>
                </a:solidFill>
                <a:latin typeface="UVN Banh Mi" pitchFamily="2" charset="0"/>
              </a:rPr>
              <a:t>SAI</a:t>
            </a:r>
            <a:endParaRPr lang="en-US" sz="5200" dirty="0">
              <a:solidFill>
                <a:srgbClr val="FF0000"/>
              </a:solidFill>
              <a:latin typeface="UVN Banh Mi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191052" y="2665995"/>
            <a:ext cx="413241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chemeClr val="accent1">
                    <a:lumMod val="75000"/>
                  </a:schemeClr>
                </a:solidFill>
                <a:latin typeface="UVN Banh Mi" pitchFamily="2" charset="0"/>
              </a:rPr>
              <a:t> </a:t>
            </a:r>
            <a:r>
              <a:rPr lang="en-US" sz="5400" dirty="0" err="1">
                <a:solidFill>
                  <a:schemeClr val="accent1">
                    <a:lumMod val="75000"/>
                  </a:schemeClr>
                </a:solidFill>
                <a:latin typeface="UVN Banh Mi" pitchFamily="2" charset="0"/>
              </a:rPr>
              <a:t>Đúng</a:t>
            </a:r>
            <a:r>
              <a:rPr lang="en-US" sz="5400" dirty="0">
                <a:solidFill>
                  <a:schemeClr val="accent1">
                    <a:lumMod val="75000"/>
                  </a:schemeClr>
                </a:solidFill>
                <a:latin typeface="UVN Banh Mi" pitchFamily="2" charset="0"/>
              </a:rPr>
              <a:t> hay </a:t>
            </a:r>
            <a:r>
              <a:rPr lang="en-US" sz="5400" dirty="0" err="1">
                <a:solidFill>
                  <a:schemeClr val="accent1">
                    <a:lumMod val="75000"/>
                  </a:schemeClr>
                </a:solidFill>
                <a:latin typeface="UVN Banh Mi" pitchFamily="2" charset="0"/>
              </a:rPr>
              <a:t>sai</a:t>
            </a:r>
            <a:r>
              <a:rPr lang="en-US" sz="5400" dirty="0">
                <a:solidFill>
                  <a:schemeClr val="accent1">
                    <a:lumMod val="75000"/>
                  </a:schemeClr>
                </a:solidFill>
                <a:latin typeface="UVN Banh Mi" pitchFamily="2" charset="0"/>
              </a:rPr>
              <a:t>?</a:t>
            </a:r>
            <a:endParaRPr lang="en-US" sz="5400" dirty="0"/>
          </a:p>
        </p:txBody>
      </p:sp>
      <p:pic>
        <p:nvPicPr>
          <p:cNvPr id="10" name="Picture 9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9659" y="5947242"/>
            <a:ext cx="926461" cy="910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207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7" grpId="0"/>
      <p:bldP spid="9" grpId="0"/>
      <p:bldP spid="9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backgroundMark x1="74289" y1="11755" x2="90877" y2="38671"/>
                        <a14:backgroundMark x1="86256" y1="49063" x2="90166" y2="509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34" y="462817"/>
            <a:ext cx="12070066" cy="263867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00" b="99200" l="14600" r="89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89" t="1241" r="11137" b="2481"/>
          <a:stretch/>
        </p:blipFill>
        <p:spPr>
          <a:xfrm>
            <a:off x="1456659" y="4009092"/>
            <a:ext cx="2182847" cy="270568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333" b="90000" l="5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116" r="5441" b="19220"/>
          <a:stretch/>
        </p:blipFill>
        <p:spPr>
          <a:xfrm>
            <a:off x="4742121" y="4690016"/>
            <a:ext cx="3045887" cy="192188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18" t="12676" r="12338" b="12676"/>
          <a:stretch/>
        </p:blipFill>
        <p:spPr>
          <a:xfrm>
            <a:off x="8442252" y="4474111"/>
            <a:ext cx="2020187" cy="19882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28254" y="1299605"/>
            <a:ext cx="72726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EA1097"/>
                </a:solidFill>
                <a:latin typeface="UTM Cookies" pitchFamily="18" charset="0"/>
              </a:rPr>
              <a:t>Những</a:t>
            </a:r>
            <a:r>
              <a:rPr lang="en-US" sz="4000" dirty="0" smtClean="0">
                <a:solidFill>
                  <a:srgbClr val="EA1097"/>
                </a:solidFill>
                <a:latin typeface="UTM Cookies" pitchFamily="18" charset="0"/>
              </a:rPr>
              <a:t> </a:t>
            </a:r>
            <a:r>
              <a:rPr lang="en-US" sz="4000" dirty="0" err="1" smtClean="0">
                <a:solidFill>
                  <a:srgbClr val="EA1097"/>
                </a:solidFill>
                <a:latin typeface="UTM Cookies" pitchFamily="18" charset="0"/>
              </a:rPr>
              <a:t>đồ</a:t>
            </a:r>
            <a:r>
              <a:rPr lang="en-US" sz="4000" dirty="0" smtClean="0">
                <a:solidFill>
                  <a:srgbClr val="EA1097"/>
                </a:solidFill>
                <a:latin typeface="UTM Cookies" pitchFamily="18" charset="0"/>
              </a:rPr>
              <a:t> </a:t>
            </a:r>
            <a:r>
              <a:rPr lang="en-US" sz="4000" dirty="0" err="1" smtClean="0">
                <a:solidFill>
                  <a:srgbClr val="EA1097"/>
                </a:solidFill>
                <a:latin typeface="UTM Cookies" pitchFamily="18" charset="0"/>
              </a:rPr>
              <a:t>vật</a:t>
            </a:r>
            <a:r>
              <a:rPr lang="en-US" sz="4000" dirty="0" smtClean="0">
                <a:solidFill>
                  <a:srgbClr val="EA1097"/>
                </a:solidFill>
                <a:latin typeface="UTM Cookies" pitchFamily="18" charset="0"/>
              </a:rPr>
              <a:t> </a:t>
            </a:r>
            <a:r>
              <a:rPr lang="en-US" sz="4000" dirty="0" err="1" smtClean="0">
                <a:solidFill>
                  <a:srgbClr val="EA1097"/>
                </a:solidFill>
                <a:latin typeface="UTM Cookies" pitchFamily="18" charset="0"/>
              </a:rPr>
              <a:t>này</a:t>
            </a:r>
            <a:r>
              <a:rPr lang="en-US" sz="4000" dirty="0" smtClean="0">
                <a:solidFill>
                  <a:srgbClr val="EA1097"/>
                </a:solidFill>
                <a:latin typeface="UTM Cookies" pitchFamily="18" charset="0"/>
              </a:rPr>
              <a:t> </a:t>
            </a:r>
            <a:r>
              <a:rPr lang="en-US" sz="4000" dirty="0" err="1" smtClean="0">
                <a:solidFill>
                  <a:srgbClr val="EA1097"/>
                </a:solidFill>
                <a:latin typeface="UTM Cookies" pitchFamily="18" charset="0"/>
              </a:rPr>
              <a:t>được</a:t>
            </a:r>
            <a:r>
              <a:rPr lang="en-US" sz="4000" dirty="0" smtClean="0">
                <a:solidFill>
                  <a:srgbClr val="EA1097"/>
                </a:solidFill>
                <a:latin typeface="UTM Cookies" pitchFamily="18" charset="0"/>
              </a:rPr>
              <a:t> </a:t>
            </a:r>
            <a:r>
              <a:rPr lang="en-US" sz="4000" dirty="0" err="1" smtClean="0">
                <a:solidFill>
                  <a:srgbClr val="EA1097"/>
                </a:solidFill>
                <a:latin typeface="UTM Cookies" pitchFamily="18" charset="0"/>
              </a:rPr>
              <a:t>làm</a:t>
            </a:r>
            <a:r>
              <a:rPr lang="en-US" sz="4000" dirty="0" smtClean="0">
                <a:solidFill>
                  <a:srgbClr val="EA1097"/>
                </a:solidFill>
                <a:latin typeface="UTM Cookies" pitchFamily="18" charset="0"/>
              </a:rPr>
              <a:t> </a:t>
            </a:r>
            <a:r>
              <a:rPr lang="en-US" sz="4000" dirty="0" err="1" smtClean="0">
                <a:solidFill>
                  <a:srgbClr val="EA1097"/>
                </a:solidFill>
                <a:latin typeface="UTM Cookies" pitchFamily="18" charset="0"/>
              </a:rPr>
              <a:t>bằng</a:t>
            </a:r>
            <a:r>
              <a:rPr lang="en-US" sz="4000" dirty="0" smtClean="0">
                <a:solidFill>
                  <a:srgbClr val="EA1097"/>
                </a:solidFill>
                <a:latin typeface="UTM Cookies" pitchFamily="18" charset="0"/>
              </a:rPr>
              <a:t> </a:t>
            </a:r>
            <a:r>
              <a:rPr lang="en-US" sz="4000" dirty="0" err="1" smtClean="0">
                <a:solidFill>
                  <a:srgbClr val="EA1097"/>
                </a:solidFill>
                <a:latin typeface="UTM Cookies" pitchFamily="18" charset="0"/>
              </a:rPr>
              <a:t>vật</a:t>
            </a:r>
            <a:r>
              <a:rPr lang="en-US" sz="4000" dirty="0" smtClean="0">
                <a:solidFill>
                  <a:srgbClr val="EA1097"/>
                </a:solidFill>
                <a:latin typeface="UTM Cookies" pitchFamily="18" charset="0"/>
              </a:rPr>
              <a:t> </a:t>
            </a:r>
            <a:r>
              <a:rPr lang="en-US" sz="4000" dirty="0" err="1" smtClean="0">
                <a:solidFill>
                  <a:srgbClr val="EA1097"/>
                </a:solidFill>
                <a:latin typeface="UTM Cookies" pitchFamily="18" charset="0"/>
              </a:rPr>
              <a:t>liệu</a:t>
            </a:r>
            <a:r>
              <a:rPr lang="en-US" sz="4000" dirty="0" smtClean="0">
                <a:solidFill>
                  <a:srgbClr val="EA1097"/>
                </a:solidFill>
                <a:latin typeface="UTM Cookies" pitchFamily="18" charset="0"/>
              </a:rPr>
              <a:t> </a:t>
            </a:r>
            <a:r>
              <a:rPr lang="en-US" sz="4000" dirty="0" err="1" smtClean="0">
                <a:solidFill>
                  <a:srgbClr val="EA1097"/>
                </a:solidFill>
                <a:latin typeface="UTM Cookies" pitchFamily="18" charset="0"/>
              </a:rPr>
              <a:t>gì</a:t>
            </a:r>
            <a:r>
              <a:rPr lang="en-US" sz="4000" dirty="0" smtClean="0">
                <a:solidFill>
                  <a:srgbClr val="EA1097"/>
                </a:solidFill>
                <a:latin typeface="UTM Cookies" pitchFamily="18" charset="0"/>
              </a:rPr>
              <a:t>?</a:t>
            </a:r>
            <a:endParaRPr lang="en-US" sz="4000" dirty="0">
              <a:solidFill>
                <a:srgbClr val="EA1097"/>
              </a:solidFill>
              <a:latin typeface="UTM Cookies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328530" y="2942462"/>
            <a:ext cx="2033000" cy="1531649"/>
            <a:chOff x="2328530" y="2942462"/>
            <a:chExt cx="2033000" cy="1531649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328530" y="2942462"/>
              <a:ext cx="2033000" cy="1531649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2827901" y="3239651"/>
              <a:ext cx="1034257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err="1" smtClean="0">
                  <a:latin typeface="UTM Staccato " pitchFamily="18" charset="0"/>
                </a:rPr>
                <a:t>Sắt</a:t>
              </a:r>
              <a:r>
                <a:rPr lang="en-US" sz="4400" dirty="0" smtClean="0">
                  <a:latin typeface="UTM Staccato " pitchFamily="18" charset="0"/>
                </a:rPr>
                <a:t> </a:t>
              </a:r>
              <a:endParaRPr lang="en-US" sz="4400" dirty="0">
                <a:latin typeface="UTM Staccato " pitchFamily="18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140467" y="3261345"/>
            <a:ext cx="2033000" cy="1531649"/>
            <a:chOff x="5140467" y="3261345"/>
            <a:chExt cx="2033000" cy="1531649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0467" y="3261345"/>
              <a:ext cx="2033000" cy="1531649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5475744" y="3494551"/>
              <a:ext cx="138371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latin typeface="UTM Staccato " pitchFamily="18" charset="0"/>
                </a:rPr>
                <a:t>Gang </a:t>
              </a:r>
              <a:endParaRPr lang="en-US" sz="4400" dirty="0">
                <a:latin typeface="UTM Staccato " pitchFamily="18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8832786" y="2942461"/>
            <a:ext cx="2033000" cy="1531649"/>
            <a:chOff x="8832786" y="2942461"/>
            <a:chExt cx="2033000" cy="1531649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832786" y="2942461"/>
              <a:ext cx="2033000" cy="1531649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9168063" y="3175667"/>
              <a:ext cx="126509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err="1" smtClean="0">
                  <a:latin typeface="UTM Staccato " pitchFamily="18" charset="0"/>
                </a:rPr>
                <a:t>Thép</a:t>
              </a:r>
              <a:r>
                <a:rPr lang="en-US" sz="4400" dirty="0" smtClean="0">
                  <a:latin typeface="UTM Staccato " pitchFamily="18" charset="0"/>
                </a:rPr>
                <a:t> </a:t>
              </a:r>
              <a:endParaRPr lang="en-US" sz="4400" dirty="0">
                <a:latin typeface="UTM Staccato 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040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 descr="图片包含 动物&#10;&#10;已生成高可信度的说明">
            <a:extLst>
              <a:ext uri="{FF2B5EF4-FFF2-40B4-BE49-F238E27FC236}">
                <a16:creationId xmlns="" xmlns:a16="http://schemas.microsoft.com/office/drawing/2014/main" id="{3FAA7CBA-17DA-4789-8875-A130070A67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315" y="1068668"/>
            <a:ext cx="8567183" cy="5126392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="" xmlns:a16="http://schemas.microsoft.com/office/drawing/2014/main" id="{E4E35B07-973B-4EAC-BE95-3E6C319BFB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3137" y="4716255"/>
            <a:ext cx="822304" cy="164829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="" xmlns:a16="http://schemas.microsoft.com/office/drawing/2014/main" id="{325E5096-57FC-494F-A110-888B7AB628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930" y="3984901"/>
            <a:ext cx="1041026" cy="267452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="" xmlns:a16="http://schemas.microsoft.com/office/drawing/2014/main" id="{F2530321-B208-4510-AA24-E5B7AF4E3F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81256" y="4845898"/>
            <a:ext cx="695862" cy="1877042"/>
          </a:xfrm>
          <a:prstGeom prst="rect">
            <a:avLst/>
          </a:prstGeom>
        </p:spPr>
      </p:pic>
      <p:pic>
        <p:nvPicPr>
          <p:cNvPr id="9" name="图片 8" descr="图片包含 事情, LEGO, 玩具, 室内&#10;&#10;已生成极高可信度的说明">
            <a:extLst>
              <a:ext uri="{FF2B5EF4-FFF2-40B4-BE49-F238E27FC236}">
                <a16:creationId xmlns="" xmlns:a16="http://schemas.microsoft.com/office/drawing/2014/main" id="{1BDAB5D7-B05E-4DB8-BA7A-697AAF5A68D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687" y="3149489"/>
            <a:ext cx="5739392" cy="436990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395F5D87-B15E-4E0B-BA1B-4B473956753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32120"/>
            <a:ext cx="12192000" cy="132588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="" xmlns:a16="http://schemas.microsoft.com/office/drawing/2014/main" id="{9A415176-8972-4896-8521-AFFF8BD3B1B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804" y="565294"/>
            <a:ext cx="2148844" cy="2386589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="" xmlns:a16="http://schemas.microsoft.com/office/drawing/2014/main" id="{8A097E5A-4DDB-4384-A6C4-897603083E9C}"/>
              </a:ext>
            </a:extLst>
          </p:cNvPr>
          <p:cNvSpPr txBox="1"/>
          <p:nvPr/>
        </p:nvSpPr>
        <p:spPr>
          <a:xfrm>
            <a:off x="2904796" y="2886965"/>
            <a:ext cx="629531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 dirty="0" err="1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itchFamily="18" charset="0"/>
                <a:ea typeface="微软雅黑" panose="020B0503020204020204" pitchFamily="34" charset="-122"/>
              </a:rPr>
              <a:t>Sắt</a:t>
            </a:r>
            <a:r>
              <a:rPr lang="en-US" altLang="zh-CN" sz="60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itchFamily="18" charset="0"/>
                <a:ea typeface="微软雅黑" panose="020B0503020204020204" pitchFamily="34" charset="-122"/>
              </a:rPr>
              <a:t>, gang, </a:t>
            </a:r>
            <a:r>
              <a:rPr lang="en-US" altLang="zh-CN" sz="6000" b="1" dirty="0" err="1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itchFamily="18" charset="0"/>
                <a:ea typeface="微软雅黑" panose="020B0503020204020204" pitchFamily="34" charset="-122"/>
              </a:rPr>
              <a:t>thép</a:t>
            </a:r>
            <a:endParaRPr lang="zh-CN" altLang="en-US" sz="60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howcard" pitchFamily="18" charset="0"/>
              <a:ea typeface="微软雅黑" panose="020B0503020204020204" pitchFamily="34" charset="-122"/>
            </a:endParaRPr>
          </a:p>
        </p:txBody>
      </p:sp>
      <p:pic>
        <p:nvPicPr>
          <p:cNvPr id="2" name="七公主 - 一百只老鼠">
            <a:hlinkClick r:id="" action="ppaction://media"/>
            <a:extLst>
              <a:ext uri="{FF2B5EF4-FFF2-40B4-BE49-F238E27FC236}">
                <a16:creationId xmlns="" xmlns:a16="http://schemas.microsoft.com/office/drawing/2014/main" id="{3D581C84-8221-41E8-97CB-1CB13A6E2E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382500" y="-44306"/>
            <a:ext cx="609600" cy="609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12319" y="1989667"/>
            <a:ext cx="16802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FA91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ViceroyJF" pitchFamily="18" charset="0"/>
              </a:rPr>
              <a:t>Khoa</a:t>
            </a:r>
            <a:r>
              <a:rPr lang="en-US" sz="3600" b="1" dirty="0" smtClean="0">
                <a:solidFill>
                  <a:srgbClr val="FA91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ViceroyJF" pitchFamily="18" charset="0"/>
              </a:rPr>
              <a:t> </a:t>
            </a:r>
            <a:r>
              <a:rPr lang="en-US" sz="3600" b="1" dirty="0" err="1" smtClean="0">
                <a:solidFill>
                  <a:srgbClr val="FA91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ViceroyJF" pitchFamily="18" charset="0"/>
              </a:rPr>
              <a:t>học</a:t>
            </a:r>
            <a:endParaRPr lang="en-US" sz="3600" b="1" dirty="0">
              <a:solidFill>
                <a:srgbClr val="FA917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ViceroyJF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24607" y="4285745"/>
            <a:ext cx="17427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EBE5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ViceroyJF" pitchFamily="18" charset="0"/>
              </a:rPr>
              <a:t>(</a:t>
            </a:r>
            <a:r>
              <a:rPr lang="en-US" sz="2400" dirty="0" err="1" smtClean="0">
                <a:solidFill>
                  <a:srgbClr val="FEBE5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ViceroyJF" pitchFamily="18" charset="0"/>
              </a:rPr>
              <a:t>Trang</a:t>
            </a:r>
            <a:r>
              <a:rPr lang="en-US" sz="2400" dirty="0" smtClean="0">
                <a:solidFill>
                  <a:srgbClr val="FEBE5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ViceroyJF" pitchFamily="18" charset="0"/>
              </a:rPr>
              <a:t> 48,49)</a:t>
            </a:r>
            <a:endParaRPr lang="en-US" sz="2400" dirty="0">
              <a:solidFill>
                <a:srgbClr val="FEBE5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ViceroyJF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7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15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9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8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19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69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22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3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26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42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0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4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9" dur="500" tmFilter="0,0; .5, 1; 1, 1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1100"/>
                                </p:stCondLst>
                                <p:childTnLst>
                                  <p:par>
                                    <p:cTn id="51" presetID="26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4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59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60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61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62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63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64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65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66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showWhenStopped="0">
                    <p:cTn id="67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  <p:bldLst>
          <p:bldP spid="14" grpId="0"/>
          <p:bldP spid="3" grpId="0"/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42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0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4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9" dur="500" tmFilter="0,0; .5, 1; 1, 1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1100"/>
                                </p:stCondLst>
                                <p:childTnLst>
                                  <p:par>
                                    <p:cTn id="51" presetID="26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4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59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60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61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62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63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64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65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66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showWhenStopped="0">
                    <p:cTn id="67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  <p:bldLst>
          <p:bldP spid="14" grpId="0"/>
          <p:bldP spid="3" grpId="0"/>
          <p:bldP spid="12" grpId="0"/>
        </p:bld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803</Words>
  <Application>Microsoft Office PowerPoint</Application>
  <PresentationFormat>Custom</PresentationFormat>
  <Paragraphs>107</Paragraphs>
  <Slides>26</Slides>
  <Notes>21</Notes>
  <HiddenSlides>0</HiddenSlides>
  <MMClips>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hxj</dc:creator>
  <cp:lastModifiedBy>Trà My</cp:lastModifiedBy>
  <cp:revision>57</cp:revision>
  <dcterms:created xsi:type="dcterms:W3CDTF">2017-06-13T12:32:50Z</dcterms:created>
  <dcterms:modified xsi:type="dcterms:W3CDTF">2023-07-24T03:08:17Z</dcterms:modified>
</cp:coreProperties>
</file>