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6"/>
  </p:notesMasterIdLst>
  <p:sldIdLst>
    <p:sldId id="257" r:id="rId3"/>
    <p:sldId id="259" r:id="rId4"/>
    <p:sldId id="346" r:id="rId5"/>
    <p:sldId id="347" r:id="rId6"/>
    <p:sldId id="348" r:id="rId7"/>
    <p:sldId id="349" r:id="rId8"/>
    <p:sldId id="350" r:id="rId9"/>
    <p:sldId id="351" r:id="rId10"/>
    <p:sldId id="283" r:id="rId11"/>
    <p:sldId id="352" r:id="rId12"/>
    <p:sldId id="353" r:id="rId13"/>
    <p:sldId id="354" r:id="rId14"/>
    <p:sldId id="355" r:id="rId15"/>
    <p:sldId id="358" r:id="rId16"/>
    <p:sldId id="359" r:id="rId17"/>
    <p:sldId id="256" r:id="rId18"/>
    <p:sldId id="361" r:id="rId19"/>
    <p:sldId id="362" r:id="rId20"/>
    <p:sldId id="258" r:id="rId21"/>
    <p:sldId id="260" r:id="rId22"/>
    <p:sldId id="261" r:id="rId23"/>
    <p:sldId id="262" r:id="rId24"/>
    <p:sldId id="363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F95A77-BDAF-2CA2-87AF-663CAD3C67BD}" v="4" dt="2022-11-29T08:09:42.159"/>
    <p1510:client id="{8921B229-CCBC-D4C6-8598-B58D243C264B}" v="1" dt="2022-11-30T06:56:53.6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13" autoAdjust="0"/>
    <p:restoredTop sz="94660"/>
  </p:normalViewPr>
  <p:slideViewPr>
    <p:cSldViewPr snapToGrid="0">
      <p:cViewPr>
        <p:scale>
          <a:sx n="42" d="100"/>
          <a:sy n="42" d="100"/>
        </p:scale>
        <p:origin x="2010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54F95A77-BDAF-2CA2-87AF-663CAD3C67BD}"/>
    <pc:docChg chg="modSld">
      <pc:chgData name="Người dùng Khách" userId="S::urn:spo:anon#714eac6e5ec652f03db7bb2a997a6580af791f949ac4acd00e2b9a9a4f3e8d02::" providerId="AD" clId="Web-{54F95A77-BDAF-2CA2-87AF-663CAD3C67BD}" dt="2022-11-29T08:09:42.081" v="2"/>
      <pc:docMkLst>
        <pc:docMk/>
      </pc:docMkLst>
      <pc:sldChg chg="delSp delAnim">
        <pc:chgData name="Người dùng Khách" userId="S::urn:spo:anon#714eac6e5ec652f03db7bb2a997a6580af791f949ac4acd00e2b9a9a4f3e8d02::" providerId="AD" clId="Web-{54F95A77-BDAF-2CA2-87AF-663CAD3C67BD}" dt="2022-11-29T08:08:03.235" v="0"/>
        <pc:sldMkLst>
          <pc:docMk/>
          <pc:sldMk cId="3861777719" sldId="257"/>
        </pc:sldMkLst>
        <pc:spChg chg="topLvl">
          <ac:chgData name="Người dùng Khách" userId="S::urn:spo:anon#714eac6e5ec652f03db7bb2a997a6580af791f949ac4acd00e2b9a9a4f3e8d02::" providerId="AD" clId="Web-{54F95A77-BDAF-2CA2-87AF-663CAD3C67BD}" dt="2022-11-29T08:08:03.235" v="0"/>
          <ac:spMkLst>
            <pc:docMk/>
            <pc:sldMk cId="3861777719" sldId="257"/>
            <ac:spMk id="14" creationId="{2B99ADDF-7129-4780-A485-4E7A7241295B}"/>
          </ac:spMkLst>
        </pc:spChg>
        <pc:spChg chg="del topLvl">
          <ac:chgData name="Người dùng Khách" userId="S::urn:spo:anon#714eac6e5ec652f03db7bb2a997a6580af791f949ac4acd00e2b9a9a4f3e8d02::" providerId="AD" clId="Web-{54F95A77-BDAF-2CA2-87AF-663CAD3C67BD}" dt="2022-11-29T08:08:03.235" v="0"/>
          <ac:spMkLst>
            <pc:docMk/>
            <pc:sldMk cId="3861777719" sldId="257"/>
            <ac:spMk id="24" creationId="{81B74A94-45D1-4E5C-9919-7063B2FF86D6}"/>
          </ac:spMkLst>
        </pc:spChg>
        <pc:grpChg chg="del">
          <ac:chgData name="Người dùng Khách" userId="S::urn:spo:anon#714eac6e5ec652f03db7bb2a997a6580af791f949ac4acd00e2b9a9a4f3e8d02::" providerId="AD" clId="Web-{54F95A77-BDAF-2CA2-87AF-663CAD3C67BD}" dt="2022-11-29T08:08:03.235" v="0"/>
          <ac:grpSpMkLst>
            <pc:docMk/>
            <pc:sldMk cId="3861777719" sldId="257"/>
            <ac:grpSpMk id="16" creationId="{783CE413-CCDD-4B64-A1A9-3C0D3AEEB3AF}"/>
          </ac:grpSpMkLst>
        </pc:grpChg>
      </pc:sldChg>
      <pc:sldChg chg="modSp">
        <pc:chgData name="Người dùng Khách" userId="S::urn:spo:anon#714eac6e5ec652f03db7bb2a997a6580af791f949ac4acd00e2b9a9a4f3e8d02::" providerId="AD" clId="Web-{54F95A77-BDAF-2CA2-87AF-663CAD3C67BD}" dt="2022-11-29T08:09:42.081" v="2"/>
        <pc:sldMkLst>
          <pc:docMk/>
          <pc:sldMk cId="3070305104" sldId="282"/>
        </pc:sldMkLst>
        <pc:spChg chg="mod">
          <ac:chgData name="Người dùng Khách" userId="S::urn:spo:anon#714eac6e5ec652f03db7bb2a997a6580af791f949ac4acd00e2b9a9a4f3e8d02::" providerId="AD" clId="Web-{54F95A77-BDAF-2CA2-87AF-663CAD3C67BD}" dt="2022-11-29T08:09:42.081" v="2"/>
          <ac:spMkLst>
            <pc:docMk/>
            <pc:sldMk cId="3070305104" sldId="282"/>
            <ac:spMk id="104" creationId="{FF1E13BB-D073-46F3-BCE1-04234141FDA6}"/>
          </ac:spMkLst>
        </pc:spChg>
      </pc:sldChg>
    </pc:docChg>
  </pc:docChgLst>
  <pc:docChgLst>
    <pc:chgData name="Người dùng Khách" userId="S::urn:spo:anon#714eac6e5ec652f03db7bb2a997a6580af791f949ac4acd00e2b9a9a4f3e8d02::" providerId="AD" clId="Web-{8921B229-CCBC-D4C6-8598-B58D243C264B}"/>
    <pc:docChg chg="delSld">
      <pc:chgData name="Người dùng Khách" userId="S::urn:spo:anon#714eac6e5ec652f03db7bb2a997a6580af791f949ac4acd00e2b9a9a4f3e8d02::" providerId="AD" clId="Web-{8921B229-CCBC-D4C6-8598-B58D243C264B}" dt="2022-11-30T06:56:53.650" v="0"/>
      <pc:docMkLst>
        <pc:docMk/>
      </pc:docMkLst>
      <pc:sldChg chg="del">
        <pc:chgData name="Người dùng Khách" userId="S::urn:spo:anon#714eac6e5ec652f03db7bb2a997a6580af791f949ac4acd00e2b9a9a4f3e8d02::" providerId="AD" clId="Web-{8921B229-CCBC-D4C6-8598-B58D243C264B}" dt="2022-11-30T06:56:53.650" v="0"/>
        <pc:sldMkLst>
          <pc:docMk/>
          <pc:sldMk cId="3070305104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09466-4CC3-4972-AC9A-C8D085FB2C60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5B8FC-413B-4F34-97F8-A84D307A3A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974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979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593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808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652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484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757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4484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9811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9811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333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199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861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063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94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9650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248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669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107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45B09-9925-40DA-952F-CBB84BE2645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984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2F358F-B682-4B87-ADAB-F665FF899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9BD0B4A-F6DD-4BCB-B839-A1668D776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B142A-988E-4550-AE2D-DA9B4DF90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0DB1E8-09EC-4902-BD62-0BDFC2C27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773B05-3C2C-4360-89C2-E0F02D94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84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D791CF-85F2-46FD-B8F7-7E4F635E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908F178-8FAA-4206-B665-7CFCF8FDA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E42D58-F458-4250-988E-2C479FA7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23C984-7F8A-46C9-9295-089B59DFA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0FBA86-1BE1-4CAB-8BD5-36193DAC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00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432D48D-104B-4C48-977C-5E0D04B93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5F84F6-0EAC-4807-B8EA-34EF0E148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29C23F-EFC0-4FC3-9DBC-B40554802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2EA60F-408D-4A20-9025-C5250013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E6714D-15EA-43CB-A997-7604AF6D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75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18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413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65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48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03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8760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708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0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65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324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01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32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756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138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128B12-5BFF-43F1-80D3-B29B0252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014C9BB-EA22-4CB4-87CD-10FBA0DD9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36C491-8AA3-4077-B903-1BAC7C91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C68846-A6CC-4A9D-ABA8-034DCDEB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0FC3AB-D517-4C7C-9790-4C89A6707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67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3FB46F-743F-4175-906E-AF2AB28D1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516C7E-9F3C-43DA-9CC1-3EB8F39C3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386A4B0-A91E-412B-9449-629D9393B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871006-FBDB-4768-BA41-BA5647535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03FCB1-6284-41EB-9061-0E8294D1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A915A9-9F8C-41DA-8E40-5C2968CB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74119B-FD3D-43C7-B521-9D19DF89A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B4EA43-7397-40E5-8D7F-7BA4754B4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9ECA9D-4F9E-4ED9-A6A2-96517EA1B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158CC48-E3E7-4860-9A68-C95E27A62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C872553-5D14-4A52-9AD1-9065D59588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D663B14-446C-43D3-8B03-B259CEEE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BB665BC-1D2E-4354-8034-EA139F7B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6B278E8-9BFD-4460-97AD-6A77659E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8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CD899-1FEE-4A3A-A19B-BB98F12C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E49951-E80B-43CE-80C4-6B2C2E21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0B27DA4-C112-4E5A-8F67-33F83175B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D65F34F-E79B-4F02-A87E-9477AF890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61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2D042D-9CED-4056-8127-FADDD59E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BA186D5-EA9B-4D60-B019-391C66CD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208B38-019E-464D-B474-7BAC2324C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20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A2BC27-DE85-4D51-A41C-C0952FBE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2AD7C6-A7A5-4AE3-B02A-B09F1DE71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BE564-5ADE-43B0-8C41-0DE40F58E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4BEFAAA-A6FE-408F-B186-B1D73C26A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57687B-F7BA-45EB-A975-4681C34A0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CCF17-49AC-43E2-B932-48BED6AD4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1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C6AD8C-5681-45E0-8267-FD4E82F94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3AAFA8-AE00-45CE-8FC3-A5510EE55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D8BC02-17A6-445B-A239-C8FCE11B3C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2A0A6F-932C-4AE4-A5DB-A9402FC2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129549-A14B-4521-B655-37718603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B8A79F-4F97-484D-B2E8-9906366A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195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07DA26D-7FA7-4716-B503-1BD00AC9B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85941F-6D23-4689-BA78-33F1C928A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CE98ED-8FEF-4F87-9DAB-E597506DA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6D145-3A9E-455F-B450-299854106B76}" type="datetimeFigureOut">
              <a:rPr lang="zh-CN" altLang="en-US" smtClean="0"/>
              <a:t>2022/11/29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714180-DB2C-4957-AF9C-A3A789A7B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C46A57-DC26-4AD6-9738-E1BBFEFE4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246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C616C-8299-4076-8D87-B2DE53346399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5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microsoft.com/office/2007/relationships/hdphoto" Target="../media/hdphoto3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microsoft.com/office/2007/relationships/hdphoto" Target="../media/hdphoto2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microsoft.com/office/2007/relationships/hdphoto" Target="../media/hdphoto3.wdp"/><Relationship Id="rId4" Type="http://schemas.openxmlformats.org/officeDocument/2006/relationships/image" Target="../media/image35.png"/><Relationship Id="rId9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microsoft.com/office/2007/relationships/hdphoto" Target="../media/hdphoto5.wdp"/><Relationship Id="rId18" Type="http://schemas.openxmlformats.org/officeDocument/2006/relationships/image" Target="../media/image43.png"/><Relationship Id="rId3" Type="http://schemas.openxmlformats.org/officeDocument/2006/relationships/image" Target="../media/image38.png"/><Relationship Id="rId21" Type="http://schemas.microsoft.com/office/2007/relationships/hdphoto" Target="../media/hdphoto10.wdp"/><Relationship Id="rId7" Type="http://schemas.openxmlformats.org/officeDocument/2006/relationships/slide" Target="slide20.xml"/><Relationship Id="rId12" Type="http://schemas.openxmlformats.org/officeDocument/2006/relationships/image" Target="../media/image40.png"/><Relationship Id="rId17" Type="http://schemas.microsoft.com/office/2007/relationships/hdphoto" Target="../media/hdphoto8.wdp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2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6" Type="http://schemas.openxmlformats.org/officeDocument/2006/relationships/slide" Target="slide19.xml"/><Relationship Id="rId11" Type="http://schemas.microsoft.com/office/2007/relationships/hdphoto" Target="../media/hdphoto6.wdp"/><Relationship Id="rId24" Type="http://schemas.openxmlformats.org/officeDocument/2006/relationships/image" Target="../media/image46.gif"/><Relationship Id="rId5" Type="http://schemas.microsoft.com/office/2007/relationships/hdphoto" Target="../media/hdphoto3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10" Type="http://schemas.openxmlformats.org/officeDocument/2006/relationships/image" Target="../media/image39.png"/><Relationship Id="rId19" Type="http://schemas.microsoft.com/office/2007/relationships/hdphoto" Target="../media/hdphoto9.wdp"/><Relationship Id="rId4" Type="http://schemas.openxmlformats.org/officeDocument/2006/relationships/image" Target="../media/image35.png"/><Relationship Id="rId9" Type="http://schemas.openxmlformats.org/officeDocument/2006/relationships/slide" Target="slide22.xml"/><Relationship Id="rId14" Type="http://schemas.openxmlformats.org/officeDocument/2006/relationships/image" Target="../media/image41.png"/><Relationship Id="rId22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5.png"/><Relationship Id="rId7" Type="http://schemas.microsoft.com/office/2007/relationships/hdphoto" Target="../media/hdphoto1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.png"/><Relationship Id="rId11" Type="http://schemas.microsoft.com/office/2007/relationships/hdphoto" Target="../media/hdphoto14.wdp"/><Relationship Id="rId5" Type="http://schemas.openxmlformats.org/officeDocument/2006/relationships/slide" Target="slide18.xml"/><Relationship Id="rId10" Type="http://schemas.openxmlformats.org/officeDocument/2006/relationships/image" Target="../media/image49.png"/><Relationship Id="rId4" Type="http://schemas.microsoft.com/office/2007/relationships/hdphoto" Target="../media/hdphoto3.wdp"/><Relationship Id="rId9" Type="http://schemas.microsoft.com/office/2007/relationships/hdphoto" Target="../media/hdphoto1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5.png"/><Relationship Id="rId7" Type="http://schemas.microsoft.com/office/2007/relationships/hdphoto" Target="../media/hdphoto1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.png"/><Relationship Id="rId5" Type="http://schemas.openxmlformats.org/officeDocument/2006/relationships/slide" Target="slide18.xml"/><Relationship Id="rId4" Type="http://schemas.microsoft.com/office/2007/relationships/hdphoto" Target="../media/hdphoto3.wdp"/><Relationship Id="rId9" Type="http://schemas.microsoft.com/office/2007/relationships/hdphoto" Target="../media/hdphoto1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5.png"/><Relationship Id="rId7" Type="http://schemas.microsoft.com/office/2007/relationships/hdphoto" Target="../media/hdphoto1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.png"/><Relationship Id="rId11" Type="http://schemas.microsoft.com/office/2007/relationships/hdphoto" Target="../media/hdphoto14.wdp"/><Relationship Id="rId5" Type="http://schemas.openxmlformats.org/officeDocument/2006/relationships/slide" Target="slide18.xml"/><Relationship Id="rId10" Type="http://schemas.openxmlformats.org/officeDocument/2006/relationships/image" Target="../media/image49.png"/><Relationship Id="rId4" Type="http://schemas.microsoft.com/office/2007/relationships/hdphoto" Target="../media/hdphoto3.wdp"/><Relationship Id="rId9" Type="http://schemas.microsoft.com/office/2007/relationships/hdphoto" Target="../media/hdphoto1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5.png"/><Relationship Id="rId7" Type="http://schemas.microsoft.com/office/2007/relationships/hdphoto" Target="../media/hdphoto1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.png"/><Relationship Id="rId11" Type="http://schemas.microsoft.com/office/2007/relationships/hdphoto" Target="../media/hdphoto14.wdp"/><Relationship Id="rId5" Type="http://schemas.openxmlformats.org/officeDocument/2006/relationships/slide" Target="slide18.xml"/><Relationship Id="rId10" Type="http://schemas.openxmlformats.org/officeDocument/2006/relationships/image" Target="../media/image49.png"/><Relationship Id="rId4" Type="http://schemas.microsoft.com/office/2007/relationships/hdphoto" Target="../media/hdphoto3.wdp"/><Relationship Id="rId9" Type="http://schemas.microsoft.com/office/2007/relationships/hdphoto" Target="../media/hdphoto13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04B9DC1-F812-44CD-92AB-1237830D0877}"/>
              </a:ext>
            </a:extLst>
          </p:cNvPr>
          <p:cNvSpPr/>
          <p:nvPr/>
        </p:nvSpPr>
        <p:spPr>
          <a:xfrm>
            <a:off x="647247" y="679782"/>
            <a:ext cx="10897507" cy="6076126"/>
          </a:xfrm>
          <a:prstGeom prst="rect">
            <a:avLst/>
          </a:prstGeom>
          <a:solidFill>
            <a:srgbClr val="DEEBF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84DAA12-DA51-4ECE-A468-D2E1665BD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152">
            <a:off x="2763488" y="3823435"/>
            <a:ext cx="4323347" cy="15211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5" y="360947"/>
            <a:ext cx="2346240" cy="12776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F08E314-6FF4-4384-9F04-F7A04835DF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20" y="383363"/>
            <a:ext cx="2529880" cy="214162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322" y="679782"/>
            <a:ext cx="1787880" cy="31402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2C18205-9451-4C33-B445-1E4EF9C4691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4"/>
          <a:stretch/>
        </p:blipFill>
        <p:spPr>
          <a:xfrm>
            <a:off x="-1" y="3192539"/>
            <a:ext cx="12192000" cy="3653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7A4F5EF-9A05-451B-8D57-EA919654F16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2"/>
          <a:stretch/>
        </p:blipFill>
        <p:spPr>
          <a:xfrm>
            <a:off x="282257" y="2849880"/>
            <a:ext cx="2471090" cy="4019912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55FFC849-8634-46BA-BA36-B76D6F856D1A}"/>
              </a:ext>
            </a:extLst>
          </p:cNvPr>
          <p:cNvSpPr txBox="1"/>
          <p:nvPr/>
        </p:nvSpPr>
        <p:spPr>
          <a:xfrm>
            <a:off x="1752541" y="1839617"/>
            <a:ext cx="868691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浪漫雅圆" panose="02010601040101010101" pitchFamily="2" charset="-122"/>
                <a:ea typeface="浪漫雅圆" panose="02010601040101010101" pitchFamily="2" charset="-122"/>
              </a:rPr>
              <a:t>KHOA HỌC</a:t>
            </a:r>
            <a:endParaRPr lang="zh-CN" altLang="en-US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浪漫雅圆" panose="02010601040101010101" pitchFamily="2" charset="-122"/>
              <a:ea typeface="浪漫雅圆" panose="02010601040101010101" pitchFamily="2" charset="-122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B99ADDF-7129-4780-A485-4E7A7241295B}"/>
              </a:ext>
            </a:extLst>
          </p:cNvPr>
          <p:cNvSpPr/>
          <p:nvPr/>
        </p:nvSpPr>
        <p:spPr>
          <a:xfrm>
            <a:off x="4448891" y="3418031"/>
            <a:ext cx="3586745" cy="44216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77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1407368"/>
            <a:ext cx="10252710" cy="4360638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135" y="4528335"/>
            <a:ext cx="1933540" cy="209748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280A960-6708-4054-A1DE-15DDE78EBC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161" y="5415300"/>
            <a:ext cx="1729160" cy="1719336"/>
          </a:xfrm>
          <a:prstGeom prst="rect">
            <a:avLst/>
          </a:prstGeom>
        </p:spPr>
      </p:pic>
      <p:sp>
        <p:nvSpPr>
          <p:cNvPr id="19" name="Text Box 10">
            <a:extLst>
              <a:ext uri="{FF2B5EF4-FFF2-40B4-BE49-F238E27FC236}">
                <a16:creationId xmlns:a16="http://schemas.microsoft.com/office/drawing/2014/main" id="{60A7E28B-2B33-4FC1-BCE3-D2F0E674A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590" y="2371577"/>
            <a:ext cx="9607868" cy="95410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+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thể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pha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trộn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với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những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kim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loại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nào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hợp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kim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?</a:t>
            </a: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24BC9EC1-2407-4218-8F3C-36A15474D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590" y="3152627"/>
            <a:ext cx="9607868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-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pha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trộn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với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kẽm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ra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hợp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kim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.</a:t>
            </a: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ED7ABF9B-5C47-411C-8F2F-450C2CE94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590" y="3574902"/>
            <a:ext cx="9607868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+ Hợp kim nhôm có tính chất như thế nào so với nhôm?</a:t>
            </a:r>
          </a:p>
        </p:txBody>
      </p:sp>
      <p:sp>
        <p:nvSpPr>
          <p:cNvPr id="25" name="Text Box 13">
            <a:extLst>
              <a:ext uri="{FF2B5EF4-FFF2-40B4-BE49-F238E27FC236}">
                <a16:creationId xmlns:a16="http://schemas.microsoft.com/office/drawing/2014/main" id="{42417CD6-64C6-4CC1-A897-2F99867F5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590" y="4005115"/>
            <a:ext cx="9607868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-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Hợp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kim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bền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vững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rắn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chắc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88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pro_129330683647741040">
            <a:extLst>
              <a:ext uri="{FF2B5EF4-FFF2-40B4-BE49-F238E27FC236}">
                <a16:creationId xmlns:a16="http://schemas.microsoft.com/office/drawing/2014/main" id="{D66FB63C-E6A2-46AC-B4B3-B814DA00F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10" y="1431270"/>
            <a:ext cx="3124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2" descr="t410578">
            <a:extLst>
              <a:ext uri="{FF2B5EF4-FFF2-40B4-BE49-F238E27FC236}">
                <a16:creationId xmlns:a16="http://schemas.microsoft.com/office/drawing/2014/main" id="{B47725B6-DEF8-4A9B-94AD-F6CF16C4F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310" y="1511280"/>
            <a:ext cx="3657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16">
            <a:extLst>
              <a:ext uri="{FF2B5EF4-FFF2-40B4-BE49-F238E27FC236}">
                <a16:creationId xmlns:a16="http://schemas.microsoft.com/office/drawing/2014/main" id="{EE7A8DBC-7154-44EF-AADA-723ADA383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8842" y="919480"/>
            <a:ext cx="6093777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*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Sản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phẩm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bằng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hợp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kim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/>
              <a:cs typeface="Times New Roman" pitchFamily="18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F613F09C-3AE5-45B6-96E5-0118E7713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7191" y="1769408"/>
            <a:ext cx="3166109" cy="2374582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77CA9754-4652-4879-8AE5-CD11DE00E6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8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8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52592B55-F269-447B-8538-986B01E7EC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0" b="97188" l="9551" r="92135">
                        <a14:foregroundMark x1="50562" y1="8750" x2="50562" y2="14688"/>
                        <a14:foregroundMark x1="59551" y1="26563" x2="58989" y2="30000"/>
                        <a14:foregroundMark x1="74719" y1="24063" x2="66292" y2="29375"/>
                        <a14:foregroundMark x1="92135" y1="20938" x2="89326" y2="26875"/>
                        <a14:foregroundMark x1="62360" y1="20313" x2="61798" y2="24063"/>
                        <a14:foregroundMark x1="52247" y1="40938" x2="47753" y2="46875"/>
                        <a14:foregroundMark x1="12921" y1="40625" x2="10112" y2="43125"/>
                        <a14:foregroundMark x1="34270" y1="92813" x2="51685" y2="93125"/>
                        <a14:foregroundMark x1="43820" y1="97188" x2="49438" y2="96875"/>
                      </a14:backgroundRemoval>
                    </a14:imgEffect>
                  </a14:imgLayer>
                </a14:imgProps>
              </a:ext>
            </a:extLst>
          </a:blip>
          <a:srcRect r="2893"/>
          <a:stretch/>
        </p:blipFill>
        <p:spPr>
          <a:xfrm>
            <a:off x="413876" y="3895981"/>
            <a:ext cx="1305165" cy="2416265"/>
          </a:xfrm>
          <a:prstGeom prst="rect">
            <a:avLst/>
          </a:prstGeom>
        </p:spPr>
      </p:pic>
      <p:sp>
        <p:nvSpPr>
          <p:cNvPr id="67" name="Text Box 9">
            <a:extLst>
              <a:ext uri="{FF2B5EF4-FFF2-40B4-BE49-F238E27FC236}">
                <a16:creationId xmlns:a16="http://schemas.microsoft.com/office/drawing/2014/main" id="{BDFBB0E4-58A0-4352-8055-9E462999D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041" y="1325818"/>
            <a:ext cx="9144000" cy="9540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3.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Cách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quản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đồ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dùng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bằng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hoặc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hợp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kim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cs typeface="Times New Roman" pitchFamily="18" charset="0"/>
            </a:endParaRPr>
          </a:p>
        </p:txBody>
      </p:sp>
      <p:sp>
        <p:nvSpPr>
          <p:cNvPr id="68" name="Text Box 10">
            <a:extLst>
              <a:ext uri="{FF2B5EF4-FFF2-40B4-BE49-F238E27FC236}">
                <a16:creationId xmlns:a16="http://schemas.microsoft.com/office/drawing/2014/main" id="{74211F0E-FC74-4E4D-8BDB-0D9CC0CAD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318702"/>
            <a:ext cx="9144000" cy="9461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*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Nêu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cách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bảo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quản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đồ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dùng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bằng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hoặc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hợp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kim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của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lang="vi-VN" sz="2800" b="1" i="1" kern="0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trong gia đinh em </a:t>
            </a:r>
            <a:r>
              <a:rPr lang="vi-VN" sz="2800" b="1" i="1" kern="0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hoặc</a:t>
            </a:r>
            <a:r>
              <a:rPr lang="vi-VN" sz="2800" b="1" i="1" kern="0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em </a:t>
            </a:r>
            <a:r>
              <a:rPr lang="vi-VN" sz="2800" b="1" i="1" kern="0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biết</a:t>
            </a:r>
            <a:r>
              <a:rPr lang="vi-VN" sz="2800" b="1" i="1" kern="0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?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31477E61-BD36-48A6-B069-25F00C0664F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7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8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Box 14">
            <a:extLst>
              <a:ext uri="{FF2B5EF4-FFF2-40B4-BE49-F238E27FC236}">
                <a16:creationId xmlns:a16="http://schemas.microsoft.com/office/drawing/2014/main" id="{FCE70987-335D-4396-A56A-85F0D0888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838" y="1627125"/>
            <a:ext cx="91440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Khi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4" name="Text Box 101">
            <a:extLst>
              <a:ext uri="{FF2B5EF4-FFF2-40B4-BE49-F238E27FC236}">
                <a16:creationId xmlns:a16="http://schemas.microsoft.com/office/drawing/2014/main" id="{E2A85538-57E2-4721-8497-9DBD79CD6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838" y="3909951"/>
            <a:ext cx="91440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Đồ dùng bằng nhôm dùng xong phải rửa sạch, để nơi khô ráo, khi bưng bê các đồ dùng bằng nhôm phải nhẹ nhàng vì chúng dễ bị cong, vênh, méo.</a:t>
            </a:r>
          </a:p>
        </p:txBody>
      </p:sp>
      <p:sp>
        <p:nvSpPr>
          <p:cNvPr id="85" name="Text Box 11">
            <a:extLst>
              <a:ext uri="{FF2B5EF4-FFF2-40B4-BE49-F238E27FC236}">
                <a16:creationId xmlns:a16="http://schemas.microsoft.com/office/drawing/2014/main" id="{F7A89C27-2DA5-4F01-AB9A-5BC6C0A8C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838" y="3000313"/>
            <a:ext cx="9144000" cy="9461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-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dùng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tay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bưng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bê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cụ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nấu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ăn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vì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dẫn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nhiệt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tốt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dễ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bị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bỏng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.</a:t>
            </a:r>
          </a:p>
        </p:txBody>
      </p:sp>
      <p:sp>
        <p:nvSpPr>
          <p:cNvPr id="86" name="Text Box 17">
            <a:extLst>
              <a:ext uri="{FF2B5EF4-FFF2-40B4-BE49-F238E27FC236}">
                <a16:creationId xmlns:a16="http://schemas.microsoft.com/office/drawing/2014/main" id="{3864D4BF-D85D-4230-8D07-DF6314D64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310" y="822146"/>
            <a:ext cx="9974834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3.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bảo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quản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nhôm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kim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nhôm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/>
              <a:cs typeface="Times New Roman" pitchFamily="18" charset="0"/>
            </a:endParaRPr>
          </a:p>
        </p:txBody>
      </p:sp>
      <p:pic>
        <p:nvPicPr>
          <p:cNvPr id="6" name="图片 10">
            <a:extLst>
              <a:ext uri="{FF2B5EF4-FFF2-40B4-BE49-F238E27FC236}">
                <a16:creationId xmlns:a16="http://schemas.microsoft.com/office/drawing/2014/main" id="{57FA7F1F-8679-48BF-8670-96B527DAA9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44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86" y="2537579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91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id="{1F70942B-9272-45C2-A1F5-56BFFCDE0460}"/>
              </a:ext>
            </a:extLst>
          </p:cNvPr>
          <p:cNvSpPr txBox="1"/>
          <p:nvPr/>
        </p:nvSpPr>
        <p:spPr>
          <a:xfrm>
            <a:off x="5086437" y="2871049"/>
            <a:ext cx="4031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THỰC</a:t>
            </a:r>
            <a:r>
              <a:rPr kumimoji="0" lang="en-US" altLang="zh-CN" sz="3600" b="1" i="1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HÀNH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00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86" y="2537579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91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id="{1F70942B-9272-45C2-A1F5-56BFFCDE0460}"/>
              </a:ext>
            </a:extLst>
          </p:cNvPr>
          <p:cNvSpPr txBox="1"/>
          <p:nvPr/>
        </p:nvSpPr>
        <p:spPr>
          <a:xfrm>
            <a:off x="5086437" y="2871049"/>
            <a:ext cx="4031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VẬN</a:t>
            </a:r>
            <a:r>
              <a:rPr kumimoji="0" lang="en-US" altLang="zh-CN" sz="3600" b="1" i="1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DỤNG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67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/>
        </p:blipFill>
        <p:spPr bwMode="auto">
          <a:xfrm>
            <a:off x="4401082" y="-13856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759566"/>
            <a:ext cx="1752601" cy="202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2328599" y="5612269"/>
            <a:ext cx="551097" cy="540344"/>
            <a:chOff x="2725503" y="6212581"/>
            <a:chExt cx="551097" cy="528220"/>
          </a:xfrm>
        </p:grpSpPr>
        <p:pic>
          <p:nvPicPr>
            <p:cNvPr id="33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/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870528" y="5612269"/>
            <a:ext cx="551097" cy="540344"/>
            <a:chOff x="2725503" y="6212581"/>
            <a:chExt cx="551097" cy="528220"/>
          </a:xfrm>
        </p:grpSpPr>
        <p:pic>
          <p:nvPicPr>
            <p:cNvPr id="36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/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981537" y="5603435"/>
            <a:ext cx="551097" cy="540344"/>
            <a:chOff x="2725503" y="6212581"/>
            <a:chExt cx="551097" cy="528220"/>
          </a:xfrm>
        </p:grpSpPr>
        <p:pic>
          <p:nvPicPr>
            <p:cNvPr id="39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/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523466" y="5603435"/>
            <a:ext cx="551097" cy="540344"/>
            <a:chOff x="2725503" y="6212581"/>
            <a:chExt cx="551097" cy="528220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/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/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itle 1"/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SÓC NHẶT HẠT DẺ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70528" y="3529162"/>
            <a:ext cx="2875801" cy="332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41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54" y="1"/>
            <a:ext cx="9906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04887" y="30511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/>
        </p:blipFill>
        <p:spPr bwMode="auto">
          <a:xfrm>
            <a:off x="4697977" y="1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/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4822263"/>
            <a:ext cx="1698437" cy="196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val Callout 21"/>
          <p:cNvSpPr/>
          <p:nvPr/>
        </p:nvSpPr>
        <p:spPr>
          <a:xfrm>
            <a:off x="1719396" y="165473"/>
            <a:ext cx="4633600" cy="2209800"/>
          </a:xfrm>
          <a:prstGeom prst="wedgeEllipseCallout">
            <a:avLst>
              <a:gd name="adj1" fmla="val 11292"/>
              <a:gd name="adj2" fmla="val 839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dẻ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trữ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4905632" y="5209655"/>
            <a:ext cx="3476368" cy="1578606"/>
          </a:xfrm>
          <a:prstGeom prst="wedgeEllipseCallout">
            <a:avLst>
              <a:gd name="adj1" fmla="val 58327"/>
              <a:gd name="adj2" fmla="val -341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Vâng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ạ!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1742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207335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9632" y="2857947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342" y="4099756"/>
            <a:ext cx="1862846" cy="215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Flowchart: Connector 28">
            <a:hlinkClick r:id="rId6" action="ppaction://hlinksldjump"/>
          </p:cNvPr>
          <p:cNvSpPr/>
          <p:nvPr/>
        </p:nvSpPr>
        <p:spPr>
          <a:xfrm>
            <a:off x="2707153" y="6323840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0" name="Flowchart: Connector 29">
            <a:hlinkClick r:id="rId7" action="ppaction://hlinksldjump"/>
          </p:cNvPr>
          <p:cNvSpPr/>
          <p:nvPr/>
        </p:nvSpPr>
        <p:spPr>
          <a:xfrm>
            <a:off x="4528645" y="6203679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1" name="Flowchart: Connector 30">
            <a:hlinkClick r:id="rId8" action="ppaction://hlinksldjump"/>
          </p:cNvPr>
          <p:cNvSpPr/>
          <p:nvPr/>
        </p:nvSpPr>
        <p:spPr>
          <a:xfrm>
            <a:off x="7155841" y="617955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2" name="Flowchart: Connector 31">
            <a:hlinkClick r:id="rId9" action="ppaction://hlinksldjump"/>
          </p:cNvPr>
          <p:cNvSpPr/>
          <p:nvPr/>
        </p:nvSpPr>
        <p:spPr>
          <a:xfrm>
            <a:off x="8443258" y="646793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>
            <a:off x="3124201" y="6129089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>
            <a:off x="4938872" y="6085796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>
            <a:off x="7620001" y="5948350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>
            <a:off x="8818375" y="6256064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  <a14:backgroundMark x1="37801" y1="47450" x2="61684" y2="50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/>
        </p:blipFill>
        <p:spPr bwMode="auto">
          <a:xfrm>
            <a:off x="5714507" y="4099757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 flipH="1">
            <a:off x="2057400" y="6388882"/>
            <a:ext cx="250873" cy="23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8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 flipH="1">
            <a:off x="7698878" y="5149960"/>
            <a:ext cx="196670" cy="18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 flipH="1">
            <a:off x="5960641" y="5788859"/>
            <a:ext cx="167026" cy="1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8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 flipH="1">
            <a:off x="8324068" y="5544590"/>
            <a:ext cx="283274" cy="2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8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 flipH="1">
            <a:off x="10136137" y="6413005"/>
            <a:ext cx="308465" cy="29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8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/>
        </p:blipFill>
        <p:spPr bwMode="auto">
          <a:xfrm flipH="1">
            <a:off x="6333254" y="6515857"/>
            <a:ext cx="283222" cy="26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618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62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602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113" y="9906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9946167" y="5688470"/>
            <a:ext cx="688402" cy="7061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896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2.03515E-7 C -0.00208 -0.00902 -0.00156 -0.00254 0.00105 -0.01526 C 0.00382 -0.02914 0.00261 -0.03562 0.01077 -0.04394 C 0.01337 -0.04926 0.01511 -0.05527 0.01789 -0.06059 C 0.01962 -0.07007 0.0191 -0.07863 0.025 -0.08441 C 0.02796 -0.09598 0.0323 -0.11286 0.03959 -0.1198 C 0.04514 -0.13159 0.05035 -0.14362 0.05764 -0.15333 C 0.06198 -0.16559 0.06893 -0.17484 0.07327 -0.1871 C 0.07587 -0.20167 0.08612 -0.2278 0.09497 -0.23612 C 0.09584 -0.23844 0.09636 -0.24075 0.0974 -0.24283 C 0.09896 -0.2463 0.10226 -0.25301 0.10226 -0.25278 C 0.10122 -0.25694 0.09862 -0.26041 0.09862 -0.2648 C 0.09862 -0.26688 0.1 -0.26827 0.10087 -0.26989 C 0.1066 -0.28168 0.11407 -0.28631 0.12379 -0.28839 C 0.12622 -0.29001 0.13021 -0.29232 0.1323 -0.2951 C 0.13334 -0.29648 0.13351 -0.29903 0.13473 -0.30019 C 0.13698 -0.30204 0.13959 -0.30227 0.14185 -0.30342 C 0.14549 -0.30504 0.15278 -0.30851 0.15278 -0.30828 C 0.16077 -0.31614 0.16893 -0.31846 0.17796 -0.32216 C 0.19202 -0.32794 0.20417 -0.3321 0.21893 -0.33395 C 0.22744 -0.33673 0.23195 -0.33094 0.23941 -0.32701 C 0.24462 -0.32031 0.25278 -0.31267 0.2599 -0.31036 C 0.26355 -0.3092 0.26719 -0.3092 0.27084 -0.30851 C 0.27257 -0.30805 0.27396 -0.30735 0.2757 -0.30689 C 0.27778 -0.30481 0.28091 -0.30435 0.28282 -0.3018 C 0.28612 -0.29718 0.28629 -0.28122 0.28889 -0.27475 C 0.29011 -0.27128 0.29202 -0.26804 0.29358 -0.2648 C 0.29445 -0.26318 0.29619 -0.25971 0.29619 -0.25948 C 0.29896 -0.24746 0.29775 -0.25301 0.29966 -0.24283 C 0.30087 -0.21647 0.29497 -0.21762 0.3033 -0.21762 " pathEditMode="relative" rAng="0" ptsTypes="fffffffffffffffffffffffffffff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9" y="-16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1.84971E-6 C -0.00208 -0.00902 -0.00191 -0.00254 -0.00069 -0.01526 C 0.00052 -0.02913 -2.22222E-6 -0.03561 0.00365 -0.04393 C 0.00486 -0.04925 0.00573 -0.05526 0.00695 -0.06058 C 0.00781 -0.07006 0.00764 -0.07861 0.01025 -0.08439 C 0.01163 -0.09595 0.01354 -0.11283 0.01702 -0.11977 C 0.01945 -0.13156 0.02188 -0.14358 0.02535 -0.15329 C 0.02726 -0.16555 0.03038 -0.1748 0.03247 -0.18705 C 0.03368 -0.20162 0.03837 -0.22774 0.04236 -0.23607 C 0.04288 -0.23838 0.04306 -0.24069 0.04358 -0.24277 C 0.04427 -0.24624 0.04584 -0.25295 0.04584 -0.25271 C 0.04531 -0.25688 0.0441 -0.26034 0.0441 -0.26474 C 0.0441 -0.26682 0.04479 -0.26821 0.04514 -0.26982 C 0.04775 -0.28162 0.05122 -0.28624 0.05573 -0.28832 C 0.05677 -0.28994 0.05868 -0.29225 0.05955 -0.29503 C 0.06007 -0.29641 0.06007 -0.29896 0.06059 -0.30011 C 0.06163 -0.30196 0.06285 -0.30219 0.06389 -0.30335 C 0.06563 -0.30497 0.06893 -0.30844 0.06893 -0.30821 C 0.07257 -0.31607 0.07639 -0.31838 0.08056 -0.32208 C 0.08698 -0.32786 0.09254 -0.33202 0.09931 -0.33387 C 0.1033 -0.33665 0.10538 -0.33087 0.10868 -0.32693 C 0.11111 -0.32023 0.11493 -0.3126 0.11823 -0.31029 C 0.11979 -0.30913 0.12153 -0.30913 0.12327 -0.30844 C 0.12396 -0.30798 0.12466 -0.30728 0.12535 -0.30682 C 0.12639 -0.30474 0.12778 -0.30428 0.12865 -0.30173 C 0.13021 -0.29711 0.13021 -0.28115 0.13143 -0.27468 C 0.13212 -0.27121 0.13299 -0.26798 0.13368 -0.26474 C 0.13403 -0.26312 0.1349 -0.25965 0.1349 -0.25942 C 0.13611 -0.2474 0.13559 -0.25295 0.13646 -0.24277 C 0.13698 -0.21641 0.1342 -0.21757 0.1382 -0.21757 " pathEditMode="relative" rAng="0" ptsTypes="fffffffffffffffffffffffffffffA">
                                      <p:cBhvr>
                                        <p:cTn id="2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3.75723E-6 C 0.00087 -0.00902 0.00052 -0.00255 -0.00052 -0.01526 C -0.00174 -0.02914 -0.00122 -0.03561 -0.00434 -0.04393 C -0.00538 -0.04925 -0.00608 -0.05526 -0.00712 -0.06058 C -0.00781 -0.07006 -0.00764 -0.07862 -0.0099 -0.0844 C -0.01111 -0.09596 -0.01267 -0.11284 -0.01562 -0.11977 C -0.01771 -0.13156 -0.01979 -0.14359 -0.02274 -0.1533 C -0.02431 -0.16555 -0.02708 -0.1748 -0.02882 -0.18706 C -0.02986 -0.20162 -0.03385 -0.22775 -0.03733 -0.23607 C -0.03767 -0.23839 -0.03785 -0.2407 -0.03837 -0.24278 C -0.03889 -0.24625 -0.0401 -0.25295 -0.0401 -0.25272 C -0.03976 -0.25688 -0.03889 -0.26035 -0.03889 -0.26474 C -0.03889 -0.26682 -0.03924 -0.26821 -0.03958 -0.26983 C -0.04184 -0.28162 -0.04479 -0.28625 -0.04861 -0.28833 C -0.04948 -0.28995 -0.05122 -0.29226 -0.05191 -0.29503 C -0.05226 -0.29642 -0.05243 -0.29896 -0.05295 -0.30012 C -0.05382 -0.30197 -0.05469 -0.3022 -0.05573 -0.30336 C -0.05712 -0.30497 -0.0599 -0.30844 -0.0599 -0.30821 C -0.06319 -0.31607 -0.06632 -0.31839 -0.06979 -0.32208 C -0.07535 -0.32787 -0.08003 -0.33203 -0.08594 -0.33388 C -0.08906 -0.33665 -0.09097 -0.33087 -0.09392 -0.32694 C -0.09601 -0.32023 -0.09913 -0.3126 -0.10191 -0.31029 C -0.10347 -0.30914 -0.10469 -0.30914 -0.10625 -0.30844 C -0.10677 -0.30798 -0.10747 -0.30729 -0.10816 -0.30682 C -0.10885 -0.30474 -0.11007 -0.30428 -0.11094 -0.30174 C -0.11215 -0.29711 -0.11215 -0.28116 -0.11337 -0.27469 C -0.11389 -0.27122 -0.11441 -0.26798 -0.1151 -0.26474 C -0.11545 -0.26313 -0.11615 -0.25966 -0.11615 -0.25943 C -0.11719 -0.2474 -0.11667 -0.25295 -0.11753 -0.24278 C -0.11806 -0.21642 -0.11562 -0.21758 -0.11875 -0.21758 " pathEditMode="relative" rAng="0" ptsTypes="fffffffffffffffffffffffffffffA">
                                      <p:cBhvr>
                                        <p:cTn id="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1.7341E-6 C 0.00139 -0.00902 0.00087 -0.00254 -0.00104 -0.01526 C -0.00313 -0.02913 -0.00209 -0.03561 -0.00799 -0.04393 C -0.0099 -0.04925 -0.01129 -0.05526 -0.0132 -0.06058 C -0.01459 -0.07006 -0.01424 -0.07861 -0.0184 -0.08439 C -0.02049 -0.09595 -0.02379 -0.11283 -0.02882 -0.11977 C -0.03281 -0.13156 -0.03663 -0.14358 -0.04202 -0.15329 C -0.04514 -0.16555 -0.05 -0.1748 -0.0533 -0.18705 C -0.05521 -0.20162 -0.0625 -0.22774 -0.06893 -0.23607 C -0.06962 -0.23838 -0.06997 -0.24069 -0.07066 -0.24277 C -0.07188 -0.24624 -0.07413 -0.25295 -0.07413 -0.25272 C -0.07361 -0.25688 -0.0717 -0.26035 -0.0717 -0.26474 C -0.0717 -0.26682 -0.07257 -0.26821 -0.07327 -0.26982 C -0.07743 -0.28162 -0.08281 -0.28624 -0.08976 -0.28832 C -0.0915 -0.28994 -0.09445 -0.29225 -0.09601 -0.29503 C -0.0967 -0.29641 -0.09688 -0.29896 -0.09757 -0.30011 C -0.09931 -0.30196 -0.10122 -0.30219 -0.10278 -0.30335 C -0.10556 -0.30497 -0.11077 -0.30844 -0.11077 -0.30821 C -0.1165 -0.31607 -0.12257 -0.31838 -0.129 -0.32208 C -0.13906 -0.32786 -0.14792 -0.33202 -0.15851 -0.33387 C -0.16476 -0.33665 -0.16788 -0.33087 -0.17344 -0.32693 C -0.17709 -0.32023 -0.18299 -0.3126 -0.1882 -0.31029 C -0.1908 -0.30913 -0.19358 -0.30913 -0.19618 -0.30844 C -0.1974 -0.30798 -0.19827 -0.30728 -0.19965 -0.30682 C -0.20122 -0.30474 -0.20347 -0.30428 -0.20486 -0.30173 C -0.20712 -0.29711 -0.20729 -0.28115 -0.2092 -0.27468 C -0.21025 -0.27121 -0.21146 -0.26798 -0.21268 -0.26474 C -0.2132 -0.26312 -0.21459 -0.25965 -0.21459 -0.25942 C -0.2165 -0.2474 -0.21545 -0.25295 -0.21702 -0.24277 C -0.21788 -0.21641 -0.21354 -0.21757 -0.21945 -0.21757 " pathEditMode="relative" rAng="0" ptsTypes="fffffffffffffffffffffffffffffA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85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75377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0145" y="35544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/>
        </p:blipFill>
        <p:spPr bwMode="auto">
          <a:xfrm>
            <a:off x="9373424" y="559964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3409102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/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/>
        </p:blipFill>
        <p:spPr bwMode="auto">
          <a:xfrm>
            <a:off x="4246626" y="4470501"/>
            <a:ext cx="4279776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6904E7-9156-479A-8193-EBFBCCB867A9}"/>
              </a:ext>
            </a:extLst>
          </p:cNvPr>
          <p:cNvSpPr txBox="1"/>
          <p:nvPr/>
        </p:nvSpPr>
        <p:spPr>
          <a:xfrm>
            <a:off x="2279967" y="1053966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vi-VN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 </a:t>
            </a:r>
            <a:r>
              <a:rPr lang="vi-VN" altLang="vi-VN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lang="vi-VN" altLang="vi-VN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vi-VN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vi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66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86" y="2537579"/>
            <a:ext cx="4703267" cy="12779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91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id="{1F70942B-9272-45C2-A1F5-56BFFCDE0460}"/>
              </a:ext>
            </a:extLst>
          </p:cNvPr>
          <p:cNvSpPr txBox="1"/>
          <p:nvPr/>
        </p:nvSpPr>
        <p:spPr>
          <a:xfrm>
            <a:off x="5086437" y="2871049"/>
            <a:ext cx="4031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KHÁM</a:t>
            </a:r>
            <a:r>
              <a:rPr kumimoji="0" lang="en-US" altLang="zh-CN" sz="3600" b="1" i="1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PHÁ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97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75377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0145" y="35544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/>
        </p:blipFill>
        <p:spPr bwMode="auto">
          <a:xfrm>
            <a:off x="9373424" y="559964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3409102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/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2DFFF8-5976-46D2-AC01-8483185A22C8}"/>
              </a:ext>
            </a:extLst>
          </p:cNvPr>
          <p:cNvSpPr txBox="1"/>
          <p:nvPr/>
        </p:nvSpPr>
        <p:spPr>
          <a:xfrm>
            <a:off x="2950708" y="725742"/>
            <a:ext cx="70429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Nhôm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và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hợp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kim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nhôm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thường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được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sử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dụng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để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làm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gì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47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75377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0145" y="35544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/>
        </p:blipFill>
        <p:spPr bwMode="auto">
          <a:xfrm>
            <a:off x="9373424" y="559964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3409102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/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/>
        </p:blipFill>
        <p:spPr bwMode="auto">
          <a:xfrm>
            <a:off x="4246626" y="4470501"/>
            <a:ext cx="4279776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F6AB0E-3C57-4F3F-A4A5-B6BA62529418}"/>
              </a:ext>
            </a:extLst>
          </p:cNvPr>
          <p:cNvSpPr txBox="1"/>
          <p:nvPr/>
        </p:nvSpPr>
        <p:spPr>
          <a:xfrm>
            <a:off x="2221083" y="906994"/>
            <a:ext cx="843326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 err="1">
                <a:solidFill>
                  <a:schemeClr val="bg1"/>
                </a:solidFill>
                <a:latin typeface="Times New Roman"/>
              </a:rPr>
              <a:t>Nhôm</a:t>
            </a:r>
            <a:r>
              <a:rPr lang="en-US" sz="40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/>
              </a:rPr>
              <a:t>sản</a:t>
            </a:r>
            <a:r>
              <a:rPr lang="en-US" sz="40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/>
              </a:rPr>
              <a:t>xuất</a:t>
            </a:r>
            <a:r>
              <a:rPr lang="en-US" sz="40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/>
              </a:rPr>
              <a:t>từ</a:t>
            </a:r>
            <a:r>
              <a:rPr lang="en-US" sz="40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/>
              </a:rPr>
              <a:t>đâu</a:t>
            </a:r>
            <a:r>
              <a:rPr lang="en-US" sz="4000" b="1" dirty="0">
                <a:solidFill>
                  <a:schemeClr val="bg1"/>
                </a:solidFill>
                <a:latin typeface="Times New Roman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97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75377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0145" y="35544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/>
        </p:blipFill>
        <p:spPr bwMode="auto">
          <a:xfrm>
            <a:off x="9373424" y="559964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3409102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/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/>
        </p:blipFill>
        <p:spPr bwMode="auto">
          <a:xfrm>
            <a:off x="4246626" y="4470501"/>
            <a:ext cx="4279776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78F110-485D-4401-BE35-D05DFA1B1362}"/>
              </a:ext>
            </a:extLst>
          </p:cNvPr>
          <p:cNvSpPr txBox="1"/>
          <p:nvPr/>
        </p:nvSpPr>
        <p:spPr>
          <a:xfrm>
            <a:off x="3211647" y="619121"/>
            <a:ext cx="6349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Nhôm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thể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pha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trộn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với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những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kim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loại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nào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để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tạo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ra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hợp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kim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</a:rPr>
              <a:t>nhôm</a:t>
            </a:r>
            <a:r>
              <a:rPr lang="en-US" sz="3600" b="1" dirty="0">
                <a:solidFill>
                  <a:schemeClr val="bg1"/>
                </a:solidFill>
                <a:latin typeface="Times New Roman"/>
              </a:rPr>
              <a:t>?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90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04B9DC1-F812-44CD-92AB-1237830D0877}"/>
              </a:ext>
            </a:extLst>
          </p:cNvPr>
          <p:cNvSpPr/>
          <p:nvPr/>
        </p:nvSpPr>
        <p:spPr>
          <a:xfrm>
            <a:off x="647247" y="679782"/>
            <a:ext cx="10897507" cy="6076126"/>
          </a:xfrm>
          <a:prstGeom prst="rect">
            <a:avLst/>
          </a:prstGeom>
          <a:solidFill>
            <a:srgbClr val="DEEBF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84DAA12-DA51-4ECE-A468-D2E1665BD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152">
            <a:off x="2763488" y="3823435"/>
            <a:ext cx="4323347" cy="15211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5" y="360947"/>
            <a:ext cx="2346240" cy="12776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F08E314-6FF4-4384-9F04-F7A04835DF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20" y="383363"/>
            <a:ext cx="2529880" cy="214162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322" y="679782"/>
            <a:ext cx="1787880" cy="31402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2C18205-9451-4C33-B445-1E4EF9C4691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4"/>
          <a:stretch/>
        </p:blipFill>
        <p:spPr>
          <a:xfrm>
            <a:off x="-1" y="3192539"/>
            <a:ext cx="12192000" cy="3653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7A4F5EF-9A05-451B-8D57-EA919654F16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2"/>
          <a:stretch/>
        </p:blipFill>
        <p:spPr>
          <a:xfrm>
            <a:off x="282257" y="2849880"/>
            <a:ext cx="2471090" cy="4019912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55FFC849-8634-46BA-BA36-B76D6F856D1A}"/>
              </a:ext>
            </a:extLst>
          </p:cNvPr>
          <p:cNvSpPr txBox="1"/>
          <p:nvPr/>
        </p:nvSpPr>
        <p:spPr>
          <a:xfrm>
            <a:off x="1752541" y="1839617"/>
            <a:ext cx="868691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 w="6600">
                  <a:solidFill>
                    <a:srgbClr val="99C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9CC00"/>
                  </a:outerShdw>
                </a:effectLst>
                <a:uLnTx/>
                <a:uFillTx/>
                <a:latin typeface="浪漫雅圆" panose="02010601040101010101" pitchFamily="2" charset="-122"/>
                <a:ea typeface="浪漫雅圆" panose="02010601040101010101" pitchFamily="2" charset="-122"/>
                <a:cs typeface="+mn-cs"/>
              </a:rPr>
              <a:t>TẠM</a:t>
            </a:r>
            <a:r>
              <a:rPr kumimoji="0" lang="en-US" altLang="zh-CN" sz="7200" b="1" i="0" u="none" strike="noStrike" kern="1200" cap="none" spc="0" normalizeH="0" noProof="0" dirty="0">
                <a:ln w="6600">
                  <a:solidFill>
                    <a:srgbClr val="99C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9CC00"/>
                  </a:outerShdw>
                </a:effectLst>
                <a:uLnTx/>
                <a:uFillTx/>
                <a:latin typeface="浪漫雅圆" panose="02010601040101010101" pitchFamily="2" charset="-122"/>
                <a:ea typeface="浪漫雅圆" panose="02010601040101010101" pitchFamily="2" charset="-122"/>
                <a:cs typeface="+mn-cs"/>
              </a:rPr>
              <a:t> BIỆT</a:t>
            </a:r>
            <a:endParaRPr kumimoji="0" lang="zh-CN" altLang="en-US" sz="7200" b="1" i="0" u="none" strike="noStrike" kern="1200" cap="none" spc="0" normalizeH="0" baseline="0" noProof="0" dirty="0">
              <a:ln w="6600">
                <a:solidFill>
                  <a:srgbClr val="99CC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99CC00"/>
                </a:outerShdw>
              </a:effectLst>
              <a:uLnTx/>
              <a:uFillTx/>
              <a:latin typeface="浪漫雅圆" panose="02010601040101010101" pitchFamily="2" charset="-122"/>
              <a:ea typeface="浪漫雅圆" panose="02010601040101010101" pitchFamily="2" charset="-122"/>
              <a:cs typeface="+mn-cs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83CE413-CCDD-4B64-A1A9-3C0D3AEEB3AF}"/>
              </a:ext>
            </a:extLst>
          </p:cNvPr>
          <p:cNvGrpSpPr/>
          <p:nvPr/>
        </p:nvGrpSpPr>
        <p:grpSpPr>
          <a:xfrm>
            <a:off x="4444735" y="3418031"/>
            <a:ext cx="3714198" cy="442169"/>
            <a:chOff x="4444735" y="3418031"/>
            <a:chExt cx="3714198" cy="442169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2B99ADDF-7129-4780-A485-4E7A7241295B}"/>
                </a:ext>
              </a:extLst>
            </p:cNvPr>
            <p:cNvSpPr/>
            <p:nvPr/>
          </p:nvSpPr>
          <p:spPr>
            <a:xfrm>
              <a:off x="4448891" y="3418031"/>
              <a:ext cx="3586745" cy="442169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81B74A94-45D1-4E5C-9919-7063B2FF86D6}"/>
                </a:ext>
              </a:extLst>
            </p:cNvPr>
            <p:cNvSpPr txBox="1"/>
            <p:nvPr/>
          </p:nvSpPr>
          <p:spPr>
            <a:xfrm>
              <a:off x="4444735" y="3419912"/>
              <a:ext cx="37141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 err="1">
                  <a:ln w="0"/>
                  <a:solidFill>
                    <a:srgbClr val="FFFFFF"/>
                  </a:solidFill>
                  <a:effectLst/>
                  <a:uLnTx/>
                  <a:uFillTx/>
                  <a:latin typeface="华康少女文字W5(P)" panose="040F0500000000000000" pitchFamily="82" charset="-122"/>
                  <a:ea typeface="华康少女文字W5(P)" panose="040F0500000000000000" pitchFamily="82" charset="-122"/>
                  <a:cs typeface="+mn-cs"/>
                </a:rPr>
                <a:t>Giáo</a:t>
              </a:r>
              <a:r>
                <a:rPr kumimoji="0" lang="en-US" altLang="zh-CN" sz="2000" b="0" i="0" u="none" strike="noStrike" kern="1200" cap="none" spc="0" normalizeH="0" baseline="0" noProof="0" dirty="0">
                  <a:ln w="0"/>
                  <a:solidFill>
                    <a:srgbClr val="FFFFFF"/>
                  </a:solidFill>
                  <a:effectLst/>
                  <a:uLnTx/>
                  <a:uFillTx/>
                  <a:latin typeface="华康少女文字W5(P)" panose="040F0500000000000000" pitchFamily="82" charset="-122"/>
                  <a:ea typeface="华康少女文字W5(P)" panose="040F0500000000000000" pitchFamily="82" charset="-122"/>
                  <a:cs typeface="+mn-cs"/>
                </a:rPr>
                <a:t> </a:t>
              </a:r>
              <a:r>
                <a:rPr kumimoji="0" lang="en-US" altLang="zh-CN" sz="2000" b="0" i="0" u="none" strike="noStrike" kern="1200" cap="none" spc="0" normalizeH="0" baseline="0" noProof="0" dirty="0" err="1">
                  <a:ln w="0"/>
                  <a:solidFill>
                    <a:srgbClr val="FFFFFF"/>
                  </a:solidFill>
                  <a:effectLst/>
                  <a:uLnTx/>
                  <a:uFillTx/>
                  <a:latin typeface="华康少女文字W5(P)" panose="040F0500000000000000" pitchFamily="82" charset="-122"/>
                  <a:ea typeface="华康少女文字W5(P)" panose="040F0500000000000000" pitchFamily="82" charset="-122"/>
                  <a:cs typeface="+mn-cs"/>
                </a:rPr>
                <a:t>viên</a:t>
              </a:r>
              <a:endParaRPr kumimoji="0" lang="zh-CN" altLang="en-US" sz="20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/>
                <a:uLnTx/>
                <a:uFillTx/>
                <a:latin typeface="华康少女文字W5(P)" panose="040F0500000000000000" pitchFamily="82" charset="-122"/>
                <a:ea typeface="华康少女文字W5(P)" panose="040F0500000000000000" pitchFamily="8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21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54">
            <a:extLst>
              <a:ext uri="{FF2B5EF4-FFF2-40B4-BE49-F238E27FC236}">
                <a16:creationId xmlns:a16="http://schemas.microsoft.com/office/drawing/2014/main" id="{022933BC-0328-4692-9D98-E676D1276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1651" y="2040622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39">
            <a:extLst>
              <a:ext uri="{FF2B5EF4-FFF2-40B4-BE49-F238E27FC236}">
                <a16:creationId xmlns:a16="http://schemas.microsoft.com/office/drawing/2014/main" id="{50A4FBEE-E6DB-47B8-9DDC-657BFA16D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301" y="1126222"/>
            <a:ext cx="9144000" cy="584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1.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đồ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dùng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bằng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cs typeface="Times New Roman" pitchFamily="18" charset="0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B1EEFC27-739B-4D49-A48C-F8F70665C0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4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1" descr="67813_PE181748_S4">
            <a:extLst>
              <a:ext uri="{FF2B5EF4-FFF2-40B4-BE49-F238E27FC236}">
                <a16:creationId xmlns:a16="http://schemas.microsoft.com/office/drawing/2014/main" id="{FC896D80-C3BD-4F43-846D-C4C5DC7BC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65" y="688186"/>
            <a:ext cx="3429000" cy="348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0">
            <a:extLst>
              <a:ext uri="{FF2B5EF4-FFF2-40B4-BE49-F238E27FC236}">
                <a16:creationId xmlns:a16="http://schemas.microsoft.com/office/drawing/2014/main" id="{5500A11F-5B10-49CD-AAE6-EBCE3160A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65" y="99138"/>
            <a:ext cx="66942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cụ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nhà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bếp</a:t>
            </a:r>
            <a:r>
              <a:rPr lang="vi-VN" altLang="vi-V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vi-VN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vi-VN" altLang="vi-V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sinh </a:t>
            </a:r>
            <a:r>
              <a:rPr lang="vi-VN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hoạt</a:t>
            </a:r>
            <a:endParaRPr lang="en-US" altLang="vi-VN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119F6703-BC5F-4F0A-A76C-549BF492B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568" y="785586"/>
            <a:ext cx="3048000" cy="2026194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62FA7C37-617F-4DC6-9158-841ED9136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037" y="785586"/>
            <a:ext cx="3221212" cy="4074833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E314C9C4-A769-49D1-BB71-FC9B06C934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879" y="3341606"/>
            <a:ext cx="2775585" cy="277558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C91181FC-7C96-4FA3-87F7-4F2EA043DC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1176" y="2811780"/>
            <a:ext cx="2499360" cy="2499360"/>
          </a:xfrm>
          <a:prstGeom prst="rect">
            <a:avLst/>
          </a:prstGeom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B37AB9B5-6E60-489A-91F8-249651DA80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47789"/>
            <a:ext cx="12192000" cy="18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4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3" descr="Nokia Booklet 3G có khung bằng hợp kim nhôm">
            <a:extLst>
              <a:ext uri="{FF2B5EF4-FFF2-40B4-BE49-F238E27FC236}">
                <a16:creationId xmlns:a16="http://schemas.microsoft.com/office/drawing/2014/main" id="{E5651EA7-4DC8-43CB-A01A-47D214616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20" y="563792"/>
            <a:ext cx="3556565" cy="2111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31" descr="product4-s">
            <a:extLst>
              <a:ext uri="{FF2B5EF4-FFF2-40B4-BE49-F238E27FC236}">
                <a16:creationId xmlns:a16="http://schemas.microsoft.com/office/drawing/2014/main" id="{06E0E527-5ADC-40B9-B572-D75960449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074" y="602072"/>
            <a:ext cx="3389851" cy="211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 Box 15">
            <a:extLst>
              <a:ext uri="{FF2B5EF4-FFF2-40B4-BE49-F238E27FC236}">
                <a16:creationId xmlns:a16="http://schemas.microsoft.com/office/drawing/2014/main" id="{4A1DD634-62B8-489C-84F8-1AF48D7E1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674" y="29270"/>
            <a:ext cx="7648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vi-VN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L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àm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ăng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ten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cụ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máy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móc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6" descr="Nhom kinh">
            <a:extLst>
              <a:ext uri="{FF2B5EF4-FFF2-40B4-BE49-F238E27FC236}">
                <a16:creationId xmlns:a16="http://schemas.microsoft.com/office/drawing/2014/main" id="{F94DA538-C48D-4DE1-BC21-550F1015B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288" y="2925250"/>
            <a:ext cx="3138575" cy="214712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 Box 15">
            <a:extLst>
              <a:ext uri="{FF2B5EF4-FFF2-40B4-BE49-F238E27FC236}">
                <a16:creationId xmlns:a16="http://schemas.microsoft.com/office/drawing/2014/main" id="{6E780A16-B00C-41D1-AA13-C542C6043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4770" y="5145261"/>
            <a:ext cx="82429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lái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xe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đạp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thang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nhôm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cửa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sổ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9" name="Picture 57" descr="20110110091212Tay_lai">
            <a:extLst>
              <a:ext uri="{FF2B5EF4-FFF2-40B4-BE49-F238E27FC236}">
                <a16:creationId xmlns:a16="http://schemas.microsoft.com/office/drawing/2014/main" id="{6D7CBB29-875F-45DD-B8BC-E0154C3C5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479" y="2851532"/>
            <a:ext cx="2994678" cy="222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4" descr="RS-18[1]">
            <a:extLst>
              <a:ext uri="{FF2B5EF4-FFF2-40B4-BE49-F238E27FC236}">
                <a16:creationId xmlns:a16="http://schemas.microsoft.com/office/drawing/2014/main" id="{6AD40C77-5E59-4E6F-B4A3-B9F4E9685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935" y="2877207"/>
            <a:ext cx="3138575" cy="217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F305151C-7517-4260-B716-6935EBBDF8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-1" y="4989906"/>
            <a:ext cx="12192000" cy="1838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482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2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>
            <a:extLst>
              <a:ext uri="{FF2B5EF4-FFF2-40B4-BE49-F238E27FC236}">
                <a16:creationId xmlns:a16="http://schemas.microsoft.com/office/drawing/2014/main" id="{10565925-9CED-4CD9-9EAE-38AB10F43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9815" y="4913351"/>
            <a:ext cx="6096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200" b="1">
                <a:solidFill>
                  <a:srgbClr val="0000FF"/>
                </a:solidFill>
                <a:latin typeface="Times New Roman" panose="02020603050405020304" pitchFamily="18" charset="0"/>
              </a:rPr>
              <a:t>Làm vỏ của nhiều loại </a:t>
            </a:r>
            <a:r>
              <a:rPr lang="vi-VN" altLang="vi-VN" sz="3200" b="1">
                <a:solidFill>
                  <a:srgbClr val="0000FF"/>
                </a:solidFill>
                <a:latin typeface="Times New Roman" panose="02020603050405020304" pitchFamily="18" charset="0"/>
              </a:rPr>
              <a:t>đ</a:t>
            </a:r>
            <a:r>
              <a:rPr lang="en-US" altLang="vi-VN" sz="3200" b="1">
                <a:solidFill>
                  <a:srgbClr val="0000FF"/>
                </a:solidFill>
                <a:latin typeface="Times New Roman" panose="02020603050405020304" pitchFamily="18" charset="0"/>
              </a:rPr>
              <a:t>ồ hộp</a:t>
            </a:r>
          </a:p>
        </p:txBody>
      </p:sp>
      <p:pic>
        <p:nvPicPr>
          <p:cNvPr id="10" name="Picture 5" descr="Suaprocare">
            <a:extLst>
              <a:ext uri="{FF2B5EF4-FFF2-40B4-BE49-F238E27FC236}">
                <a16:creationId xmlns:a16="http://schemas.microsoft.com/office/drawing/2014/main" id="{6ABBB36D-309A-41A3-9EC2-3680B96AC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075" y="1493241"/>
            <a:ext cx="33337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83E9C500-077A-4DB8-BC79-10C5FD0BB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900" y="1247775"/>
            <a:ext cx="5715000" cy="333375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C9985908-9358-4DC8-A66F-C34355DCBE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6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6">
            <a:extLst>
              <a:ext uri="{FF2B5EF4-FFF2-40B4-BE49-F238E27FC236}">
                <a16:creationId xmlns:a16="http://schemas.microsoft.com/office/drawing/2014/main" id="{62F4272B-7069-42C8-84D5-DE1D42D2D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194" y="182880"/>
            <a:ext cx="10107612" cy="5847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2.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Nguồn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gốc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tính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chất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hợp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kim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cs typeface="Times New Roman" pitchFamily="18" charset="0"/>
            </a:endParaRPr>
          </a:p>
        </p:txBody>
      </p:sp>
      <p:sp>
        <p:nvSpPr>
          <p:cNvPr id="27" name="Text Box 37">
            <a:extLst>
              <a:ext uri="{FF2B5EF4-FFF2-40B4-BE49-F238E27FC236}">
                <a16:creationId xmlns:a16="http://schemas.microsoft.com/office/drawing/2014/main" id="{5786E229-9DA3-41D6-B1E2-D0B737B69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346" y="767655"/>
            <a:ext cx="9144000" cy="1600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*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Đọc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tin SGK </a:t>
            </a: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(tr.53) và trả lời câu </a:t>
            </a:r>
            <a:r>
              <a:rPr kumimoji="0" lang="vi-VN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hỏi</a:t>
            </a:r>
            <a:r>
              <a:rPr kumimoji="0" lang="vi-VN" sz="2800" b="1" i="0" u="none" strike="noStrike" kern="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trong </a:t>
            </a:r>
            <a:r>
              <a:rPr kumimoji="0" lang="vi-VN" sz="2800" b="1" i="0" u="none" strike="noStrike" kern="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phiếu</a:t>
            </a:r>
            <a:r>
              <a:rPr kumimoji="0" lang="vi-VN" sz="2800" b="1" i="0" u="none" strike="noStrike" kern="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vi-VN" sz="2800" b="1" i="0" u="none" strike="noStrike" kern="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học</a:t>
            </a:r>
            <a:r>
              <a:rPr kumimoji="0" lang="vi-VN" sz="2800" b="1" i="0" u="none" strike="noStrike" kern="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vi-VN" sz="2800" b="1" i="0" u="none" strike="noStrike" kern="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tập</a:t>
            </a:r>
            <a:r>
              <a:rPr kumimoji="0" lang="vi-VN" sz="2800" b="1" i="0" u="none" strike="noStrike" kern="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sau?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/>
              <a:cs typeface="Times New Roman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- Nhôm có những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tính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chất</a:t>
            </a:r>
            <a:r>
              <a:rPr kumimoji="0" lang="vi-VN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gì?</a:t>
            </a:r>
            <a:endParaRPr kumimoji="0" lang="en-US" sz="2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Times New Roman" pitchFamily="18" charset="0"/>
            </a:endParaRPr>
          </a:p>
        </p:txBody>
      </p:sp>
      <p:sp>
        <p:nvSpPr>
          <p:cNvPr id="28" name="Text Box 2">
            <a:extLst>
              <a:ext uri="{FF2B5EF4-FFF2-40B4-BE49-F238E27FC236}">
                <a16:creationId xmlns:a16="http://schemas.microsoft.com/office/drawing/2014/main" id="{3423A349-F11D-41B2-8EEE-217A5249C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8286" y="5315840"/>
            <a:ext cx="762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vi-VN" altLang="vi-VN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69D32930-FAF8-4A97-8C52-49F3C7059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799" y="269805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vi-VN" altLang="vi-VN" sz="2400" b="1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30" name="Group 4">
            <a:extLst>
              <a:ext uri="{FF2B5EF4-FFF2-40B4-BE49-F238E27FC236}">
                <a16:creationId xmlns:a16="http://schemas.microsoft.com/office/drawing/2014/main" id="{54542867-2139-4AD4-99EC-4E6BC12B3B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631160"/>
              </p:ext>
            </p:extLst>
          </p:nvPr>
        </p:nvGraphicFramePr>
        <p:xfrm>
          <a:off x="1502886" y="3082227"/>
          <a:ext cx="9144000" cy="2495581"/>
        </p:xfrm>
        <a:graphic>
          <a:graphicData uri="http://schemas.openxmlformats.org/drawingml/2006/table">
            <a:tbl>
              <a:tblPr/>
              <a:tblGrid>
                <a:gridCol w="2878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5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85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Nhôm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5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Nguồn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gốc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84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Tính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chất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Text Box 18">
            <a:extLst>
              <a:ext uri="{FF2B5EF4-FFF2-40B4-BE49-F238E27FC236}">
                <a16:creationId xmlns:a16="http://schemas.microsoft.com/office/drawing/2014/main" id="{6B81474F-9141-4A8B-B22C-E6E594689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486" y="2274090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PHIẾU HỌC TẬP                                                   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: ………….</a:t>
            </a:r>
          </a:p>
        </p:txBody>
      </p:sp>
      <p:pic>
        <p:nvPicPr>
          <p:cNvPr id="8" name="图片 10">
            <a:extLst>
              <a:ext uri="{FF2B5EF4-FFF2-40B4-BE49-F238E27FC236}">
                <a16:creationId xmlns:a16="http://schemas.microsoft.com/office/drawing/2014/main" id="{B0370EC5-B761-49AE-BCE5-D3F5BC09DE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2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2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oup 70">
            <a:extLst>
              <a:ext uri="{FF2B5EF4-FFF2-40B4-BE49-F238E27FC236}">
                <a16:creationId xmlns:a16="http://schemas.microsoft.com/office/drawing/2014/main" id="{38E317C2-E947-4325-9037-0E201D15E7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0291264"/>
              </p:ext>
            </p:extLst>
          </p:nvPr>
        </p:nvGraphicFramePr>
        <p:xfrm>
          <a:off x="1676400" y="257810"/>
          <a:ext cx="8839200" cy="4707641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5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Nhôm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85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Nguồn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gốc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9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Text Box 45">
            <a:extLst>
              <a:ext uri="{FF2B5EF4-FFF2-40B4-BE49-F238E27FC236}">
                <a16:creationId xmlns:a16="http://schemas.microsoft.com/office/drawing/2014/main" id="{64D46400-3B03-48B5-96FC-0B63B1313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156460"/>
            <a:ext cx="1966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vi-VN" altLang="vi-V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47">
            <a:extLst>
              <a:ext uri="{FF2B5EF4-FFF2-40B4-BE49-F238E27FC236}">
                <a16:creationId xmlns:a16="http://schemas.microsoft.com/office/drawing/2014/main" id="{85949650-8756-439F-A24C-52BE7F9FC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13766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vi-VN" altLang="vi-V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 Box 52">
            <a:extLst>
              <a:ext uri="{FF2B5EF4-FFF2-40B4-BE49-F238E27FC236}">
                <a16:creationId xmlns:a16="http://schemas.microsoft.com/office/drawing/2014/main" id="{6D360372-F2A3-4990-8EF3-16F494E7B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1013460"/>
            <a:ext cx="7162800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</p:spPr>
        <p:txBody>
          <a:bodyPr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-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sản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xuất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từ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quặng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nhôm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 pitchFamily="18" charset="0"/>
              </a:rPr>
              <a:t>.</a:t>
            </a:r>
          </a:p>
        </p:txBody>
      </p:sp>
      <p:sp>
        <p:nvSpPr>
          <p:cNvPr id="26" name="Text Box 55">
            <a:extLst>
              <a:ext uri="{FF2B5EF4-FFF2-40B4-BE49-F238E27FC236}">
                <a16:creationId xmlns:a16="http://schemas.microsoft.com/office/drawing/2014/main" id="{16F3878C-C966-4A28-9FB1-9125C1962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086860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vi-V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Dẫn điện, dẫn nhiệt tốt.</a:t>
            </a:r>
          </a:p>
        </p:txBody>
      </p:sp>
      <p:sp>
        <p:nvSpPr>
          <p:cNvPr id="27" name="Text Box 56">
            <a:extLst>
              <a:ext uri="{FF2B5EF4-FFF2-40B4-BE49-F238E27FC236}">
                <a16:creationId xmlns:a16="http://schemas.microsoft.com/office/drawing/2014/main" id="{8CA211A3-D881-42FC-A955-708AC57BF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2004060"/>
            <a:ext cx="548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vi-V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Có màu trắng bạc, có ánh kim.</a:t>
            </a:r>
          </a:p>
        </p:txBody>
      </p:sp>
      <p:sp>
        <p:nvSpPr>
          <p:cNvPr id="28" name="Text Box 57">
            <a:extLst>
              <a:ext uri="{FF2B5EF4-FFF2-40B4-BE49-F238E27FC236}">
                <a16:creationId xmlns:a16="http://schemas.microsoft.com/office/drawing/2014/main" id="{0C7349A3-F295-4DCB-BC1C-2FD01B98C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523173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Nhẹ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sắt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9" name="Text Box 58">
            <a:extLst>
              <a:ext uri="{FF2B5EF4-FFF2-40B4-BE49-F238E27FC236}">
                <a16:creationId xmlns:a16="http://schemas.microsoft.com/office/drawing/2014/main" id="{A396330C-94A0-4AAA-8426-3683A66D7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9563" y="3042285"/>
            <a:ext cx="525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kéo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sợi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dát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mỏng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0" name="Text Box 59">
            <a:extLst>
              <a:ext uri="{FF2B5EF4-FFF2-40B4-BE49-F238E27FC236}">
                <a16:creationId xmlns:a16="http://schemas.microsoft.com/office/drawing/2014/main" id="{350FAD6B-5ADF-4301-BF1B-7C3D35B3A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3567748"/>
            <a:ext cx="784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vi-V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Không bị gỉ nhưng có thể bị một số a-xít ăn mòn.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BF94273C-5CD8-48CA-83ED-23345404F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67710" y="802165"/>
            <a:ext cx="2109789" cy="1303417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943F54C4-09C6-437B-881B-F3FF3AC2E7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2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4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C9105EB9-7E63-4F50-B4C0-FCB14E233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9" y="772940"/>
            <a:ext cx="10305381" cy="5312119"/>
          </a:xfrm>
          <a:prstGeom prst="rect">
            <a:avLst/>
          </a:prstGeom>
        </p:spPr>
      </p:pic>
      <p:pic>
        <p:nvPicPr>
          <p:cNvPr id="6" name="图片 14">
            <a:extLst>
              <a:ext uri="{FF2B5EF4-FFF2-40B4-BE49-F238E27FC236}">
                <a16:creationId xmlns:a16="http://schemas.microsoft.com/office/drawing/2014/main" id="{A6BC748F-4750-4AC7-AA37-7181465661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6" y="134138"/>
            <a:ext cx="2346240" cy="1277603"/>
          </a:xfrm>
          <a:prstGeom prst="rect">
            <a:avLst/>
          </a:prstGeom>
        </p:spPr>
      </p:pic>
      <p:pic>
        <p:nvPicPr>
          <p:cNvPr id="20" name="Picture 15" descr="bauxite-image">
            <a:extLst>
              <a:ext uri="{FF2B5EF4-FFF2-40B4-BE49-F238E27FC236}">
                <a16:creationId xmlns:a16="http://schemas.microsoft.com/office/drawing/2014/main" id="{F8719E55-C9B2-4E0E-97EF-33F144D6F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39912"/>
            <a:ext cx="2590800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16">
            <a:extLst>
              <a:ext uri="{FF2B5EF4-FFF2-40B4-BE49-F238E27FC236}">
                <a16:creationId xmlns:a16="http://schemas.microsoft.com/office/drawing/2014/main" id="{F04FD04B-0E5B-444E-8874-9C0E3ED99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3480" y="5276850"/>
            <a:ext cx="27114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.VnTime" pitchFamily="34" charset="0"/>
              </a:rPr>
              <a:t>Quặng</a:t>
            </a:r>
            <a:r>
              <a:rPr lang="en-US" altLang="en-US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.VnTime" pitchFamily="34" charset="0"/>
              </a:rPr>
              <a:t>nhôm</a:t>
            </a:r>
            <a:endParaRPr lang="en-US" altLang="en-US" b="1" dirty="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26" name="Text Box 17">
            <a:extLst>
              <a:ext uri="{FF2B5EF4-FFF2-40B4-BE49-F238E27FC236}">
                <a16:creationId xmlns:a16="http://schemas.microsoft.com/office/drawing/2014/main" id="{05B4A1FB-C358-490A-8DAF-19408D535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875" y="482600"/>
            <a:ext cx="8280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rgbClr val="FFFFFF"/>
                </a:solidFill>
                <a:latin typeface=".VnTime" pitchFamily="34" charset="0"/>
              </a:rPr>
              <a:t> 2020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000" b="1" dirty="0" err="1">
                <a:solidFill>
                  <a:srgbClr val="0000FF"/>
                </a:solidFill>
                <a:latin typeface=".VnTime" pitchFamily="34" charset="0"/>
              </a:rPr>
              <a:t>Nhôm</a:t>
            </a:r>
            <a:r>
              <a:rPr lang="en-US" altLang="en-US" sz="40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.VnTime" pitchFamily="34" charset="0"/>
              </a:rPr>
              <a:t>đ­­­­­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ượ</a:t>
            </a:r>
            <a:r>
              <a:rPr lang="en-US" altLang="en-US" sz="4000" b="1" dirty="0" err="1">
                <a:solidFill>
                  <a:srgbClr val="0000FF"/>
                </a:solidFill>
                <a:latin typeface=".VnTime" pitchFamily="34" charset="0"/>
              </a:rPr>
              <a:t>c</a:t>
            </a:r>
            <a:r>
              <a:rPr lang="en-US" altLang="en-US" sz="40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.VnTime" pitchFamily="34" charset="0"/>
              </a:rPr>
              <a:t>làm</a:t>
            </a:r>
            <a:r>
              <a:rPr lang="en-US" altLang="en-US" sz="40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.VnTime" pitchFamily="34" charset="0"/>
              </a:rPr>
              <a:t>từ</a:t>
            </a:r>
            <a:r>
              <a:rPr lang="en-US" altLang="en-US" sz="40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.VnTime" pitchFamily="34" charset="0"/>
              </a:rPr>
              <a:t>đâu</a:t>
            </a:r>
            <a:r>
              <a:rPr lang="en-US" altLang="en-US" sz="4000" b="1" dirty="0">
                <a:solidFill>
                  <a:srgbClr val="0000FF"/>
                </a:solidFill>
                <a:latin typeface=".VnTime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191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9900"/>
      </a:accent1>
      <a:accent2>
        <a:srgbClr val="99CC00"/>
      </a:accent2>
      <a:accent3>
        <a:srgbClr val="F4EE00"/>
      </a:accent3>
      <a:accent4>
        <a:srgbClr val="007300"/>
      </a:accent4>
      <a:accent5>
        <a:srgbClr val="EDD003"/>
      </a:accent5>
      <a:accent6>
        <a:srgbClr val="82AE00"/>
      </a:accent6>
      <a:hlink>
        <a:srgbClr val="009900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635</Words>
  <Application>Microsoft Office PowerPoint</Application>
  <PresentationFormat>Widescreen</PresentationFormat>
  <Paragraphs>81</Paragraphs>
  <Slides>23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zhoulingyun</dc:creator>
  <cp:lastModifiedBy>No.01 Tinhocsangtao</cp:lastModifiedBy>
  <cp:revision>51</cp:revision>
  <dcterms:created xsi:type="dcterms:W3CDTF">2018-02-07T08:35:34Z</dcterms:created>
  <dcterms:modified xsi:type="dcterms:W3CDTF">2022-11-30T06:56:53Z</dcterms:modified>
</cp:coreProperties>
</file>