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4.xml" ContentType="application/vnd.openxmlformats-officedocument.presentationml.tags+xml"/>
  <Override PartName="/ppt/notesSlides/notesSlide18.xml" ContentType="application/vnd.openxmlformats-officedocument.presentationml.notesSlide+xml"/>
  <Override PartName="/ppt/tags/tag5.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32"/>
  </p:notesMasterIdLst>
  <p:sldIdLst>
    <p:sldId id="257" r:id="rId3"/>
    <p:sldId id="258" r:id="rId4"/>
    <p:sldId id="259" r:id="rId5"/>
    <p:sldId id="282" r:id="rId6"/>
    <p:sldId id="315" r:id="rId7"/>
    <p:sldId id="316" r:id="rId8"/>
    <p:sldId id="317" r:id="rId9"/>
    <p:sldId id="320" r:id="rId10"/>
    <p:sldId id="299" r:id="rId11"/>
    <p:sldId id="260" r:id="rId12"/>
    <p:sldId id="284" r:id="rId13"/>
    <p:sldId id="300" r:id="rId14"/>
    <p:sldId id="285" r:id="rId15"/>
    <p:sldId id="301" r:id="rId16"/>
    <p:sldId id="286" r:id="rId17"/>
    <p:sldId id="287" r:id="rId18"/>
    <p:sldId id="305" r:id="rId19"/>
    <p:sldId id="306" r:id="rId20"/>
    <p:sldId id="308" r:id="rId21"/>
    <p:sldId id="307" r:id="rId22"/>
    <p:sldId id="302" r:id="rId23"/>
    <p:sldId id="309" r:id="rId24"/>
    <p:sldId id="288" r:id="rId25"/>
    <p:sldId id="311" r:id="rId26"/>
    <p:sldId id="310" r:id="rId27"/>
    <p:sldId id="289" r:id="rId28"/>
    <p:sldId id="290" r:id="rId29"/>
    <p:sldId id="291" r:id="rId30"/>
    <p:sldId id="31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955F"/>
    <a:srgbClr val="FFE48F"/>
    <a:srgbClr val="FF8989"/>
    <a:srgbClr val="FFFFFF"/>
    <a:srgbClr val="1170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50" d="100"/>
          <a:sy n="50" d="100"/>
        </p:scale>
        <p:origin x="-1858" y="-8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B6615-CE8F-45F4-8330-2A2828DBEAFE}" type="datetimeFigureOut">
              <a:rPr lang="en-GB" smtClean="0"/>
              <a:t>24/07/2023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7329F2-6E52-4A56-8029-6BF7400345FD}" type="slidenum">
              <a:rPr lang="en-GB" smtClean="0"/>
              <a:t>‹#›</a:t>
            </a:fld>
            <a:endParaRPr lang="en-GB"/>
          </a:p>
        </p:txBody>
      </p:sp>
    </p:spTree>
    <p:extLst>
      <p:ext uri="{BB962C8B-B14F-4D97-AF65-F5344CB8AC3E}">
        <p14:creationId xmlns:p14="http://schemas.microsoft.com/office/powerpoint/2010/main" val="1798381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980528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82326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608122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705125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40098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141895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34678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7051503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133998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34123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533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694539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326946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644711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812719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727387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11501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90847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99204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954522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97095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46536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099387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83134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B79FFF1-5516-4089-983F-AC52072E3C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780C9553-F799-4C7E-AC50-E7319C24964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8AA484C1-C7B1-47D7-9F24-203E572F8A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A433B898-3977-4EFE-B0DE-407EE960411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412F428F-BFBD-400E-A268-93675CB9625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809048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DA2F040-D2CC-4D15-9981-D5CCF6169A89}"/>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8068F409-2EE7-4E35-A1E6-9649C6E6249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A37E3929-2542-4023-8C1E-DF83FF320CC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7416BCD3-BB33-40E1-B226-154B6876CAA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80069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01E6EB67-5918-460D-B8F1-9C934B0677B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A5A56952-31F5-48B6-B8E0-6053A9173538}"/>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564B58A8-9B83-4AAF-86A2-6DD23F47D6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74457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合理交通结构">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64762" y="-176912"/>
            <a:ext cx="1615202" cy="1615202"/>
          </a:xfrm>
          <a:prstGeom prst="rect">
            <a:avLst/>
          </a:prstGeom>
        </p:spPr>
      </p:pic>
    </p:spTree>
    <p:extLst>
      <p:ext uri="{BB962C8B-B14F-4D97-AF65-F5344CB8AC3E}">
        <p14:creationId xmlns:p14="http://schemas.microsoft.com/office/powerpoint/2010/main" val="2032055626"/>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242" y="-192152"/>
            <a:ext cx="1615202" cy="1615202"/>
          </a:xfrm>
          <a:prstGeom prst="rect">
            <a:avLst/>
          </a:prstGeom>
        </p:spPr>
      </p:pic>
    </p:spTree>
    <p:extLst>
      <p:ext uri="{BB962C8B-B14F-4D97-AF65-F5344CB8AC3E}">
        <p14:creationId xmlns:p14="http://schemas.microsoft.com/office/powerpoint/2010/main" val="17548609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BBCA7C9-4B22-498A-A876-CC7892751E7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481612AC-22E2-4094-B8DF-205F8B6473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CD5827FE-7115-4E80-AFA7-A3F65FE62D5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6A4B3ED0-915D-4C73-8932-4B5E8D6A26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9C80A930-151E-4704-9645-EF9804E29F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9668989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5C93880-221D-4443-8FC3-4D13ABBDEBE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AC69F956-FF88-4D64-8779-684E591217A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F4CE23D6-7898-4391-91EB-D94808E8AC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93E685E2-D817-4A9F-9CBA-037F1B2AB8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CDF15A00-DC9C-4A8C-AD57-6020041B9E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1869861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8057BD1-DC1D-462C-8556-AA84E1DE924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8D5DF045-0FA2-4432-986E-7CD4BAC0E8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9AEDA29A-A827-43EE-A0E3-B0A5DEE87DC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5A226746-F1F9-4593-8ECA-559DDD63F9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B15EBB32-97E7-42B4-BB19-9697107799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84453329"/>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05E4A02-F5A2-4200-8589-2314A87194B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DB20C48C-B358-43CA-A7CD-F5E0A26FD03E}"/>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A8197CED-6C1E-4A6D-BC03-37AD176EEE1F}"/>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A3CD2812-99A0-4EC7-BAFE-6F82ED9B3C8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CF2ECF0A-9F07-42B7-8AA1-DD153115E3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AF37BF10-5DCB-4B90-89F3-3751CE6AB4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2504169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7A6402F-5490-4B7C-BB65-5822206E9B1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9E6F7280-1944-4868-A641-7AD0A40852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3C18EA42-3FE5-44D0-B3D4-49F1C7A20A0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CA177868-4B07-4CB4-9A3A-173BA15A5C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EAEA725A-F4EF-43A9-9180-1CACA20845A7}"/>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DEC2F542-E211-4A2B-88C5-E8D169ACDDC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xmlns="" id="{388E5C2E-5F80-4C6D-8F11-59DCAA3FB2F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xmlns="" id="{B884A9A0-287D-46B3-BD29-75C7B26F57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69627149"/>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1170C35-1764-4BB4-9F9C-1B5D4C78F05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A433BF32-E48F-4876-B7F4-CCAFE1BA95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xmlns="" id="{57FC677D-531A-4281-9CBC-600C4E5042F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xmlns="" id="{721DE153-E38E-4AC2-9980-3834E37438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2523803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3023233-F927-4518-A423-66A8E62FE1D8}"/>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A04F17C7-D264-4E6D-B540-93BD3C4F11F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4E7D9222-2A75-4914-A58C-DC0EA0DBD26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3A6FAC89-C0D0-441F-80F7-910664F9E65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913660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1116171-16A3-4A28-9D4E-DF37D64FD54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16" r="87959"/>
          <a:stretch/>
        </p:blipFill>
        <p:spPr>
          <a:xfrm rot="5400000">
            <a:off x="5962648" y="628651"/>
            <a:ext cx="266703" cy="12192000"/>
          </a:xfrm>
          <a:prstGeom prst="rect">
            <a:avLst/>
          </a:prstGeom>
        </p:spPr>
      </p:pic>
    </p:spTree>
    <p:extLst>
      <p:ext uri="{BB962C8B-B14F-4D97-AF65-F5344CB8AC3E}">
        <p14:creationId xmlns:p14="http://schemas.microsoft.com/office/powerpoint/2010/main" val="400606578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FDD3E00-9E10-4DDB-A482-BCF708B6B03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5AD7DD1A-D49F-4A58-AC14-D515E951E3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3DCDD1FE-4AFD-428A-B1DD-2E451F8A11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F637B98E-11BD-4972-9B37-AD4A1168B73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3E1027FB-FB01-4F4A-8319-B43BA3FBDEE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091161C1-C0E2-46A2-9656-8B0427BC13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23609142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021CB26-3347-4776-A27A-7CFD7D36060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242CDDD1-56BC-4846-9455-2BBE8265AD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95A8416F-301D-419C-B7A7-73692E0D17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CEA7E622-648B-4C6F-9DD3-D77922FD8C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2745FAC3-B541-4E32-884E-BA2037D32A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340BF7F5-7C40-4A66-B64B-87B802E606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2084408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601D14D-5C5F-483F-9D76-1A3799FE87EB}"/>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2AB69AEB-F4F3-481F-A8CE-0DC12ED8CCAD}"/>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36057C6E-8197-473D-9613-37D7995D6A9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214DC4DA-B821-4812-AA15-2EE753F5169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F858408F-2636-40A2-ABDC-7968CED999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7097358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F29F6962-92AD-4141-9279-4017ECC6C3C9}"/>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9FD91F33-37F0-432B-8211-3E49AD27E52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66CA880E-F534-42C3-A4A7-82CE53B2BBA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9B9C1659-897D-4FA2-BF0C-B75FEBEA70A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41B66E85-79E3-410F-BA54-8070B9FD07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6418714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412496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644841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295683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07183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67475C9E-1872-4158-9819-8AF136A35F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8D3D4CDC-DDE6-4FAB-BA0F-AB1A733A79E2}"/>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F45434B5-FC20-45B2-AC33-4C0939D76D2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40223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9EA490E-0757-4971-A093-86BC150FF4FA}"/>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224B3762-03A4-4419-89E2-3A123B948A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8DC28077-EA45-4D93-BB7C-81052A4C419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6B9E9CAE-0286-495F-87E9-CDDDAEF5CB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244125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22E88E68-B000-485B-89F9-00060A6FFDE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xmlns="" id="{4B014B78-B649-4EEC-90A3-6E7A7D5BBE0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xmlns="" id="{3F4E6B48-D59B-4091-8F40-1FCEDC7C3B5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164419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200B42C-C3EB-49FA-8D92-0CD3471B62FE}"/>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28945836-E41A-4B88-B342-D1223612A62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xmlns="" id="{EFCCE0D2-92C4-46E5-992D-143C59FD087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xmlns="" id="{F4DA7FE9-8E2E-494B-B8DF-C43E402BC823}"/>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62963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BF3C62BD-51FA-4874-9CDE-0B439A55D04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xmlns="" id="{E1F37A59-0B14-4152-AAD8-59B0DF53217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xmlns="" id="{FB830615-BC10-4C9B-9240-20F583A52662}"/>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75975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696068FC-D59E-42EE-AE0F-65AC70EAF13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B186DEEA-E6C6-4B57-B157-1E148CED887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63A63846-694E-4BA3-B1FD-3EA9C1BC081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48287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72B3B429-9BAC-47E1-88AC-53642248C3A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376D896D-0829-4DF4-99FB-86C91F206C94}"/>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B2062671-E355-434A-AD85-F747C9C8A8C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78756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2.png"/><Relationship Id="rId2" Type="http://schemas.openxmlformats.org/officeDocument/2006/relationships/slideLayout" Target="../slideLayouts/slideLayout15.xml"/><Relationship Id="rId16"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xmlns="" id="{A732EB56-7258-46E3-B3B3-DA582BA8015D}"/>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1711" t="63877" r="16704" b="373"/>
          <a:stretch/>
        </p:blipFill>
        <p:spPr>
          <a:xfrm rot="16200000" flipV="1">
            <a:off x="2667000" y="-2667001"/>
            <a:ext cx="6857999" cy="12192002"/>
          </a:xfrm>
          <a:prstGeom prst="rect">
            <a:avLst/>
          </a:prstGeom>
        </p:spPr>
      </p:pic>
      <p:sp>
        <p:nvSpPr>
          <p:cNvPr id="19" name="矩形: 圆角 18">
            <a:extLst>
              <a:ext uri="{FF2B5EF4-FFF2-40B4-BE49-F238E27FC236}">
                <a16:creationId xmlns:a16="http://schemas.microsoft.com/office/drawing/2014/main" xmlns="" id="{AF47F858-817F-497A-A97B-FD80E75B6A9D}"/>
              </a:ext>
            </a:extLst>
          </p:cNvPr>
          <p:cNvSpPr/>
          <p:nvPr userDrawn="1"/>
        </p:nvSpPr>
        <p:spPr>
          <a:xfrm>
            <a:off x="211325" y="206604"/>
            <a:ext cx="11749182" cy="6402137"/>
          </a:xfrm>
          <a:prstGeom prst="round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6" name="椭圆 15">
            <a:extLst>
              <a:ext uri="{FF2B5EF4-FFF2-40B4-BE49-F238E27FC236}">
                <a16:creationId xmlns:a16="http://schemas.microsoft.com/office/drawing/2014/main" xmlns="" id="{ED2B3409-5E40-493D-9970-CC09C5CF4442}"/>
              </a:ext>
            </a:extLst>
          </p:cNvPr>
          <p:cNvSpPr/>
          <p:nvPr userDrawn="1"/>
        </p:nvSpPr>
        <p:spPr>
          <a:xfrm>
            <a:off x="5371380" y="-1636144"/>
            <a:ext cx="5604295" cy="5604295"/>
          </a:xfrm>
          <a:prstGeom prst="ellipse">
            <a:avLst/>
          </a:prstGeom>
          <a:solidFill>
            <a:schemeClr val="bg1">
              <a:alpha val="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7" name="椭圆 16">
            <a:extLst>
              <a:ext uri="{FF2B5EF4-FFF2-40B4-BE49-F238E27FC236}">
                <a16:creationId xmlns:a16="http://schemas.microsoft.com/office/drawing/2014/main" xmlns="" id="{3FA9774F-0CF4-486D-A8DD-13811D28BAA6}"/>
              </a:ext>
            </a:extLst>
          </p:cNvPr>
          <p:cNvSpPr/>
          <p:nvPr userDrawn="1"/>
        </p:nvSpPr>
        <p:spPr>
          <a:xfrm>
            <a:off x="9115245" y="3456318"/>
            <a:ext cx="2165231" cy="2165231"/>
          </a:xfrm>
          <a:prstGeom prst="ellipse">
            <a:avLst/>
          </a:prstGeom>
          <a:solidFill>
            <a:schemeClr val="bg1">
              <a:alpha val="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 name="矩形 1">
            <a:extLst>
              <a:ext uri="{FF2B5EF4-FFF2-40B4-BE49-F238E27FC236}">
                <a16:creationId xmlns:a16="http://schemas.microsoft.com/office/drawing/2014/main" xmlns="" id="{ABCCB60A-63DE-42D9-9C44-1B8286E7CCF5}"/>
              </a:ext>
            </a:extLst>
          </p:cNvPr>
          <p:cNvSpPr/>
          <p:nvPr userDrawn="1"/>
        </p:nvSpPr>
        <p:spPr>
          <a:xfrm>
            <a:off x="5063706" y="-1682151"/>
            <a:ext cx="5891841" cy="168215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2" name="矩形 11">
            <a:extLst>
              <a:ext uri="{FF2B5EF4-FFF2-40B4-BE49-F238E27FC236}">
                <a16:creationId xmlns:a16="http://schemas.microsoft.com/office/drawing/2014/main" xmlns="" id="{DF3C63B5-FDCB-435C-9ECE-C2FB7A6CA2BF}"/>
              </a:ext>
            </a:extLst>
          </p:cNvPr>
          <p:cNvSpPr/>
          <p:nvPr userDrawn="1"/>
        </p:nvSpPr>
        <p:spPr>
          <a:xfrm>
            <a:off x="2167378" y="373323"/>
            <a:ext cx="1576072" cy="246221"/>
          </a:xfrm>
          <a:prstGeom prst="rect">
            <a:avLst/>
          </a:prstGeom>
          <a:effectLst/>
        </p:spPr>
        <p:txBody>
          <a:bodyPr wrap="non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000" b="0" i="0" u="none" strike="noStrike" kern="1200" cap="none" spc="0" normalizeH="0" baseline="0" noProof="0" dirty="0">
                <a:ln>
                  <a:noFill/>
                </a:ln>
                <a:solidFill>
                  <a:prstClr val="black">
                    <a:lumMod val="95000"/>
                    <a:lumOff val="5000"/>
                  </a:prstClr>
                </a:solidFill>
                <a:effectLst/>
                <a:uLnTx/>
                <a:uFillTx/>
                <a:latin typeface="Noto Sans S Chinese Light" panose="020B0300000000000000" pitchFamily="34" charset="-122"/>
                <a:ea typeface="Noto Sans S Chinese Light" panose="020B0300000000000000" pitchFamily="34" charset="-122"/>
                <a:cs typeface="+mn-cs"/>
              </a:rPr>
              <a:t>please add the title here</a:t>
            </a:r>
          </a:p>
        </p:txBody>
      </p:sp>
      <p:sp>
        <p:nvSpPr>
          <p:cNvPr id="13" name="矩形 12">
            <a:extLst>
              <a:ext uri="{FF2B5EF4-FFF2-40B4-BE49-F238E27FC236}">
                <a16:creationId xmlns:a16="http://schemas.microsoft.com/office/drawing/2014/main" xmlns="" id="{B26E4352-0B0B-4B81-9F85-32CAE92D9551}"/>
              </a:ext>
            </a:extLst>
          </p:cNvPr>
          <p:cNvSpPr/>
          <p:nvPr userDrawn="1"/>
        </p:nvSpPr>
        <p:spPr>
          <a:xfrm>
            <a:off x="749155" y="320405"/>
            <a:ext cx="1444626"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prstClr val="black">
                    <a:lumMod val="95000"/>
                    <a:lumOff val="5000"/>
                  </a:prstClr>
                </a:solidFill>
                <a:effectLst/>
                <a:uLnTx/>
                <a:uFillTx/>
                <a:latin typeface="Noto Sans S Chinese Light" panose="020B0300000000000000" pitchFamily="34" charset="-122"/>
                <a:ea typeface="Noto Sans S Chinese Light" panose="020B0300000000000000" pitchFamily="34" charset="-122"/>
                <a:cs typeface="+mn-cs"/>
                <a:sym typeface="+mn-ea"/>
              </a:rPr>
              <a:t>添加标题内容</a:t>
            </a:r>
          </a:p>
        </p:txBody>
      </p:sp>
      <p:sp>
        <p:nvSpPr>
          <p:cNvPr id="3" name="椭圆 2">
            <a:extLst>
              <a:ext uri="{FF2B5EF4-FFF2-40B4-BE49-F238E27FC236}">
                <a16:creationId xmlns:a16="http://schemas.microsoft.com/office/drawing/2014/main" xmlns="" id="{90AB5FE5-1C6A-4BCF-A553-43C3ACD23421}"/>
              </a:ext>
            </a:extLst>
          </p:cNvPr>
          <p:cNvSpPr/>
          <p:nvPr userDrawn="1"/>
        </p:nvSpPr>
        <p:spPr>
          <a:xfrm>
            <a:off x="353683" y="362309"/>
            <a:ext cx="276045" cy="2760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4" name="椭圆 13">
            <a:extLst>
              <a:ext uri="{FF2B5EF4-FFF2-40B4-BE49-F238E27FC236}">
                <a16:creationId xmlns:a16="http://schemas.microsoft.com/office/drawing/2014/main" xmlns="" id="{00393951-2FF5-4322-AF27-F0DAED1BC971}"/>
              </a:ext>
            </a:extLst>
          </p:cNvPr>
          <p:cNvSpPr/>
          <p:nvPr userDrawn="1"/>
        </p:nvSpPr>
        <p:spPr>
          <a:xfrm>
            <a:off x="11366740" y="6225396"/>
            <a:ext cx="276045" cy="2760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8" name="椭圆 17">
            <a:extLst>
              <a:ext uri="{FF2B5EF4-FFF2-40B4-BE49-F238E27FC236}">
                <a16:creationId xmlns:a16="http://schemas.microsoft.com/office/drawing/2014/main" xmlns="" id="{2DB797C0-9154-44DC-9FC7-221DA2380B2B}"/>
              </a:ext>
            </a:extLst>
          </p:cNvPr>
          <p:cNvSpPr/>
          <p:nvPr userDrawn="1"/>
        </p:nvSpPr>
        <p:spPr>
          <a:xfrm>
            <a:off x="11363865" y="6078747"/>
            <a:ext cx="178279" cy="17827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cs typeface="+mn-cs"/>
            </a:endParaRPr>
          </a:p>
        </p:txBody>
      </p:sp>
      <p:sp>
        <p:nvSpPr>
          <p:cNvPr id="23" name="椭圆 22">
            <a:extLst>
              <a:ext uri="{FF2B5EF4-FFF2-40B4-BE49-F238E27FC236}">
                <a16:creationId xmlns:a16="http://schemas.microsoft.com/office/drawing/2014/main" xmlns="" id="{0499A96C-AE49-4DC3-8368-6DAC3BB23063}"/>
              </a:ext>
            </a:extLst>
          </p:cNvPr>
          <p:cNvSpPr/>
          <p:nvPr userDrawn="1"/>
        </p:nvSpPr>
        <p:spPr>
          <a:xfrm>
            <a:off x="11533519" y="5831456"/>
            <a:ext cx="362309" cy="36230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Tree>
    <p:extLst>
      <p:ext uri="{BB962C8B-B14F-4D97-AF65-F5344CB8AC3E}">
        <p14:creationId xmlns:p14="http://schemas.microsoft.com/office/powerpoint/2010/main" val="3871553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E0F04AD2-78F7-4D12-876B-868ED35043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0FBEC614-7AF6-476F-B9DC-12F8BC2FAB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421CA437-56DF-416D-A791-499B1B6544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0395A730-7C41-4C7D-AE0B-62D90E6FA3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F0680251-E260-4A75-899E-6B17DCA714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764762" y="-222632"/>
            <a:ext cx="1615202" cy="1615202"/>
          </a:xfrm>
          <a:prstGeom prst="rect">
            <a:avLst/>
          </a:prstGeom>
        </p:spPr>
      </p:pic>
    </p:spTree>
    <p:extLst>
      <p:ext uri="{BB962C8B-B14F-4D97-AF65-F5344CB8AC3E}">
        <p14:creationId xmlns:p14="http://schemas.microsoft.com/office/powerpoint/2010/main" val="261071474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3.xml"/><Relationship Id="rId7" Type="http://schemas.openxmlformats.org/officeDocument/2006/relationships/image" Target="../media/image23.gif"/><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2.png"/><Relationship Id="rId5" Type="http://schemas.openxmlformats.org/officeDocument/2006/relationships/notesSlide" Target="../notesSlides/notesSlide6.xml"/><Relationship Id="rId4"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3.gif"/></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35.gif"/><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7.gi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4.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8.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7" Type="http://schemas.microsoft.com/office/2007/relationships/hdphoto" Target="../media/hdphoto2.wdp"/><Relationship Id="rId2" Type="http://schemas.openxmlformats.org/officeDocument/2006/relationships/audio" Target="../media/audio1.wav"/><Relationship Id="rId1" Type="http://schemas.openxmlformats.org/officeDocument/2006/relationships/slideLayout" Target="../slideLayouts/slideLayout2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7" Type="http://schemas.microsoft.com/office/2007/relationships/hdphoto" Target="../media/hdphoto2.wdp"/><Relationship Id="rId2" Type="http://schemas.openxmlformats.org/officeDocument/2006/relationships/audio" Target="../media/audio1.wav"/><Relationship Id="rId1" Type="http://schemas.openxmlformats.org/officeDocument/2006/relationships/slideLayout" Target="../slideLayouts/slideLayout2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4.xml"/><Relationship Id="rId7"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xmlns=""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7723944" y="2389942"/>
            <a:ext cx="6883896" cy="2052219"/>
          </a:xfrm>
          <a:prstGeom prst="rect">
            <a:avLst/>
          </a:prstGeom>
        </p:spPr>
      </p:pic>
      <p:pic>
        <p:nvPicPr>
          <p:cNvPr id="13" name="图片 12">
            <a:extLst>
              <a:ext uri="{FF2B5EF4-FFF2-40B4-BE49-F238E27FC236}">
                <a16:creationId xmlns:a16="http://schemas.microsoft.com/office/drawing/2014/main" xmlns="" id="{5FE7F01F-EA89-456E-ABF4-BD1A17D12C4E}"/>
              </a:ext>
            </a:extLst>
          </p:cNvPr>
          <p:cNvPicPr>
            <a:picLocks noChangeAspect="1"/>
          </p:cNvPicPr>
          <p:nvPr/>
        </p:nvPicPr>
        <p:blipFill rotWithShape="1">
          <a:blip r:embed="rId3">
            <a:extLst>
              <a:ext uri="{28A0092B-C50C-407E-A947-70E740481C1C}">
                <a14:useLocalDpi xmlns:a14="http://schemas.microsoft.com/office/drawing/2010/main" val="0"/>
              </a:ext>
            </a:extLst>
          </a:blip>
          <a:srcRect t="1739" r="16704" b="373"/>
          <a:stretch/>
        </p:blipFill>
        <p:spPr>
          <a:xfrm rot="16200000">
            <a:off x="1627204" y="-1653099"/>
            <a:ext cx="6883896" cy="10138301"/>
          </a:xfrm>
          <a:prstGeom prst="rect">
            <a:avLst/>
          </a:prstGeom>
        </p:spPr>
      </p:pic>
      <p:pic>
        <p:nvPicPr>
          <p:cNvPr id="3" name="Picture 2"/>
          <p:cNvPicPr>
            <a:picLocks noChangeAspect="1"/>
          </p:cNvPicPr>
          <p:nvPr/>
        </p:nvPicPr>
        <p:blipFill>
          <a:blip r:embed="rId4"/>
          <a:stretch>
            <a:fillRect/>
          </a:stretch>
        </p:blipFill>
        <p:spPr>
          <a:xfrm>
            <a:off x="5817277" y="2769469"/>
            <a:ext cx="5864860" cy="1572904"/>
          </a:xfrm>
          <a:prstGeom prst="rect">
            <a:avLst/>
          </a:prstGeom>
        </p:spPr>
      </p:pic>
      <p:pic>
        <p:nvPicPr>
          <p:cNvPr id="5" name="Picture 4"/>
          <p:cNvPicPr>
            <a:picLocks noChangeAspect="1"/>
          </p:cNvPicPr>
          <p:nvPr/>
        </p:nvPicPr>
        <p:blipFill>
          <a:blip r:embed="rId5"/>
          <a:stretch>
            <a:fillRect/>
          </a:stretch>
        </p:blipFill>
        <p:spPr>
          <a:xfrm>
            <a:off x="6838445" y="1890246"/>
            <a:ext cx="3822523" cy="106079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6680" y="-243116"/>
            <a:ext cx="1615202" cy="1615202"/>
          </a:xfrm>
          <a:prstGeom prst="rect">
            <a:avLst/>
          </a:prstGeom>
        </p:spPr>
      </p:pic>
    </p:spTree>
    <p:extLst>
      <p:ext uri="{BB962C8B-B14F-4D97-AF65-F5344CB8AC3E}">
        <p14:creationId xmlns:p14="http://schemas.microsoft.com/office/powerpoint/2010/main" val="9384448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p:cNvGrpSpPr/>
          <p:nvPr/>
        </p:nvGrpSpPr>
        <p:grpSpPr>
          <a:xfrm>
            <a:off x="1597306" y="770276"/>
            <a:ext cx="8889357" cy="2667405"/>
            <a:chOff x="1597306" y="770276"/>
            <a:chExt cx="8889357" cy="2667405"/>
          </a:xfrm>
        </p:grpSpPr>
        <p:sp>
          <p:nvSpPr>
            <p:cNvPr id="25" name="Rounded Rectangle 24"/>
            <p:cNvSpPr/>
            <p:nvPr/>
          </p:nvSpPr>
          <p:spPr>
            <a:xfrm>
              <a:off x="1597306" y="770276"/>
              <a:ext cx="8889357" cy="26674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2500132" y="1695255"/>
              <a:ext cx="7396222" cy="1200329"/>
            </a:xfrm>
            <a:prstGeom prst="rect">
              <a:avLst/>
            </a:prstGeom>
            <a:noFill/>
          </p:spPr>
          <p:txBody>
            <a:bodyPr wrap="square" rtlCol="0">
              <a:spAutoFit/>
            </a:bodyPr>
            <a:lstStyle/>
            <a:p>
              <a:pPr algn="ctr"/>
              <a:r>
                <a:rPr lang="en-GB" sz="3600" smtClean="0">
                  <a:solidFill>
                    <a:srgbClr val="FFFFFF"/>
                  </a:solidFill>
                  <a:latin typeface="#9Slide03 Arima Madurai Bold" panose="00000800000000000000" pitchFamily="2" charset="0"/>
                  <a:cs typeface="#9Slide03 Arima Madurai Bold" panose="00000800000000000000" pitchFamily="2" charset="0"/>
                </a:rPr>
                <a:t>Em hãy thực hành các thí nghiệm sau để trả lời câu hỏi sau:</a:t>
              </a:r>
              <a:endParaRPr lang="en-GB" sz="3600">
                <a:solidFill>
                  <a:srgbClr val="FFFFFF"/>
                </a:solidFill>
                <a:latin typeface="#9Slide03 Arima Madurai Bold" panose="00000800000000000000" pitchFamily="2" charset="0"/>
                <a:cs typeface="#9Slide03 Arima Madurai Bold" panose="00000800000000000000" pitchFamily="2" charset="0"/>
              </a:endParaRPr>
            </a:p>
          </p:txBody>
        </p:sp>
      </p:grpSp>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4440" y="2767873"/>
            <a:ext cx="9097788" cy="4844276"/>
          </a:xfrm>
          <a:prstGeom prst="rect">
            <a:avLst/>
          </a:prstGeom>
        </p:spPr>
      </p:pic>
    </p:spTree>
    <p:extLst>
      <p:ext uri="{BB962C8B-B14F-4D97-AF65-F5344CB8AC3E}">
        <p14:creationId xmlns:p14="http://schemas.microsoft.com/office/powerpoint/2010/main" val="13180986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par>
                                <p:cTn id="8" presetID="6" presetClass="entr" presetSubtype="16"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circle(in)">
                                      <p:cBhvr>
                                        <p:cTn id="10"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8005" y="4041509"/>
            <a:ext cx="2816491" cy="2816491"/>
          </a:xfrm>
          <a:prstGeom prst="rect">
            <a:avLst/>
          </a:prstGeom>
        </p:spPr>
      </p:pic>
      <p:pic>
        <p:nvPicPr>
          <p:cNvPr id="1026" name="Picture 2" descr="nến GIF - Tải xuống và Chia sẻ trên PHONEKY"/>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60072" y="2241811"/>
            <a:ext cx="1535760" cy="14620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8"/>
          <a:stretch>
            <a:fillRect/>
          </a:stretch>
        </p:blipFill>
        <p:spPr>
          <a:xfrm>
            <a:off x="9538784" y="526888"/>
            <a:ext cx="1584488" cy="1584488"/>
          </a:xfrm>
          <a:prstGeom prst="rect">
            <a:avLst/>
          </a:prstGeom>
        </p:spPr>
      </p:pic>
      <p:grpSp>
        <p:nvGrpSpPr>
          <p:cNvPr id="13" name="Group 12"/>
          <p:cNvGrpSpPr/>
          <p:nvPr/>
        </p:nvGrpSpPr>
        <p:grpSpPr>
          <a:xfrm>
            <a:off x="625198" y="614517"/>
            <a:ext cx="1851784" cy="1468928"/>
            <a:chOff x="625198" y="614516"/>
            <a:chExt cx="1851784" cy="1695131"/>
          </a:xfrm>
        </p:grpSpPr>
        <p:sp>
          <p:nvSpPr>
            <p:cNvPr id="2" name="Rounded Rectangle 1"/>
            <p:cNvSpPr/>
            <p:nvPr/>
          </p:nvSpPr>
          <p:spPr>
            <a:xfrm>
              <a:off x="626277" y="614516"/>
              <a:ext cx="1850705" cy="1695131"/>
            </a:xfrm>
            <a:prstGeom prst="roundRect">
              <a:avLst/>
            </a:prstGeom>
            <a:solidFill>
              <a:srgbClr val="FF898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5" name="MH_Entry_1">
              <a:extLst>
                <a:ext uri="{FF2B5EF4-FFF2-40B4-BE49-F238E27FC236}">
                  <a16:creationId xmlns:a16="http://schemas.microsoft.com/office/drawing/2014/main" xmlns="" id="{5A41C0ED-6A1E-4F6B-A7E6-0B647303DE26}"/>
                </a:ext>
              </a:extLst>
            </p:cNvPr>
            <p:cNvSpPr/>
            <p:nvPr>
              <p:custDataLst>
                <p:tags r:id="rId3"/>
              </p:custDataLst>
            </p:nvPr>
          </p:nvSpPr>
          <p:spPr>
            <a:xfrm>
              <a:off x="625198" y="964840"/>
              <a:ext cx="1792342" cy="994480"/>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marL="0" marR="0" lvl="0" indent="0" algn="ctr" defTabSz="852086"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smtClean="0">
                  <a:ln>
                    <a:noFill/>
                  </a:ln>
                  <a:solidFill>
                    <a:srgbClr val="002060"/>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THÍ</a:t>
              </a:r>
              <a:r>
                <a:rPr kumimoji="0" lang="en-US" altLang="zh-CN" sz="2800" b="1" i="0" u="none" strike="noStrike" kern="1200" cap="none" spc="0" normalizeH="0" noProof="0" smtClean="0">
                  <a:ln>
                    <a:noFill/>
                  </a:ln>
                  <a:solidFill>
                    <a:srgbClr val="002060"/>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 NGHIỆM 1</a:t>
              </a:r>
              <a:endParaRPr kumimoji="0" lang="en-US" altLang="zh-CN" sz="2800" b="1" i="0" u="none" strike="noStrike" kern="1200" cap="none" spc="0" normalizeH="0" baseline="0" noProof="0" dirty="0">
                <a:ln>
                  <a:noFill/>
                </a:ln>
                <a:solidFill>
                  <a:srgbClr val="002060"/>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endParaRPr>
            </a:p>
          </p:txBody>
        </p:sp>
      </p:grpSp>
      <p:grpSp>
        <p:nvGrpSpPr>
          <p:cNvPr id="14" name="Group 13"/>
          <p:cNvGrpSpPr/>
          <p:nvPr/>
        </p:nvGrpSpPr>
        <p:grpSpPr>
          <a:xfrm>
            <a:off x="9439155" y="2241812"/>
            <a:ext cx="1850705" cy="1462088"/>
            <a:chOff x="9439155" y="2241811"/>
            <a:chExt cx="1850705" cy="1695131"/>
          </a:xfrm>
        </p:grpSpPr>
        <p:sp>
          <p:nvSpPr>
            <p:cNvPr id="5" name="Rounded Rectangle 4"/>
            <p:cNvSpPr/>
            <p:nvPr/>
          </p:nvSpPr>
          <p:spPr>
            <a:xfrm>
              <a:off x="9439155" y="2241811"/>
              <a:ext cx="1850705" cy="169513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6" name="MH_Entry_1">
              <a:extLst>
                <a:ext uri="{FF2B5EF4-FFF2-40B4-BE49-F238E27FC236}">
                  <a16:creationId xmlns:a16="http://schemas.microsoft.com/office/drawing/2014/main" xmlns="" id="{5A41C0ED-6A1E-4F6B-A7E6-0B647303DE26}"/>
                </a:ext>
              </a:extLst>
            </p:cNvPr>
            <p:cNvSpPr/>
            <p:nvPr>
              <p:custDataLst>
                <p:tags r:id="rId2"/>
              </p:custDataLst>
            </p:nvPr>
          </p:nvSpPr>
          <p:spPr>
            <a:xfrm>
              <a:off x="9490992" y="2560968"/>
              <a:ext cx="1680071" cy="999133"/>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marL="0" marR="0" lvl="0" indent="0" algn="ctr" defTabSz="852086"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smtClean="0">
                  <a:ln>
                    <a:noFill/>
                  </a:ln>
                  <a:solidFill>
                    <a:srgbClr val="002060"/>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THÍ</a:t>
              </a:r>
              <a:r>
                <a:rPr kumimoji="0" lang="en-US" altLang="zh-CN" sz="2800" b="1" i="0" u="none" strike="noStrike" kern="1200" cap="none" spc="0" normalizeH="0" noProof="0" smtClean="0">
                  <a:ln>
                    <a:noFill/>
                  </a:ln>
                  <a:solidFill>
                    <a:srgbClr val="002060"/>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 NGHIỆM 2</a:t>
              </a:r>
              <a:endParaRPr kumimoji="0" lang="en-US" altLang="zh-CN" sz="2800" b="1" i="0" u="none" strike="noStrike" kern="1200" cap="none" spc="0" normalizeH="0" baseline="0" noProof="0" dirty="0">
                <a:ln>
                  <a:noFill/>
                </a:ln>
                <a:solidFill>
                  <a:srgbClr val="002060"/>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endParaRPr>
            </a:p>
          </p:txBody>
        </p:sp>
      </p:grpSp>
      <p:grpSp>
        <p:nvGrpSpPr>
          <p:cNvPr id="18" name="Group 17"/>
          <p:cNvGrpSpPr/>
          <p:nvPr/>
        </p:nvGrpSpPr>
        <p:grpSpPr>
          <a:xfrm>
            <a:off x="625198" y="4041509"/>
            <a:ext cx="1834438" cy="2228610"/>
            <a:chOff x="626277" y="4574987"/>
            <a:chExt cx="1850705" cy="1695132"/>
          </a:xfrm>
        </p:grpSpPr>
        <p:sp>
          <p:nvSpPr>
            <p:cNvPr id="7" name="Rounded Rectangle 6"/>
            <p:cNvSpPr/>
            <p:nvPr/>
          </p:nvSpPr>
          <p:spPr>
            <a:xfrm>
              <a:off x="626277" y="4574987"/>
              <a:ext cx="1850705" cy="1695132"/>
            </a:xfrm>
            <a:prstGeom prst="roundRect">
              <a:avLst/>
            </a:prstGeom>
            <a:solidFill>
              <a:srgbClr val="FFE48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7" name="MH_Entry_1">
              <a:extLst>
                <a:ext uri="{FF2B5EF4-FFF2-40B4-BE49-F238E27FC236}">
                  <a16:creationId xmlns:a16="http://schemas.microsoft.com/office/drawing/2014/main" xmlns="" id="{5A41C0ED-6A1E-4F6B-A7E6-0B647303DE26}"/>
                </a:ext>
              </a:extLst>
            </p:cNvPr>
            <p:cNvSpPr/>
            <p:nvPr>
              <p:custDataLst>
                <p:tags r:id="rId1"/>
              </p:custDataLst>
            </p:nvPr>
          </p:nvSpPr>
          <p:spPr>
            <a:xfrm>
              <a:off x="699184" y="5101716"/>
              <a:ext cx="1675704" cy="655485"/>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marL="0" marR="0" lvl="0" indent="0" algn="ctr" defTabSz="852086"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smtClean="0">
                  <a:ln>
                    <a:noFill/>
                  </a:ln>
                  <a:solidFill>
                    <a:srgbClr val="002060"/>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THÍ</a:t>
              </a:r>
              <a:r>
                <a:rPr kumimoji="0" lang="en-US" altLang="zh-CN" sz="2800" b="1" i="0" u="none" strike="noStrike" kern="1200" cap="none" spc="0" normalizeH="0" noProof="0" smtClean="0">
                  <a:ln>
                    <a:noFill/>
                  </a:ln>
                  <a:solidFill>
                    <a:srgbClr val="002060"/>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 NGHIỆM 3</a:t>
              </a:r>
              <a:endParaRPr kumimoji="0" lang="en-US" altLang="zh-CN" sz="2800" b="1" i="0" u="none" strike="noStrike" kern="1200" cap="none" spc="0" normalizeH="0" baseline="0" noProof="0" dirty="0">
                <a:ln>
                  <a:noFill/>
                </a:ln>
                <a:solidFill>
                  <a:srgbClr val="002060"/>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endParaRPr>
            </a:p>
          </p:txBody>
        </p:sp>
      </p:grpSp>
      <p:grpSp>
        <p:nvGrpSpPr>
          <p:cNvPr id="22" name="Group 21"/>
          <p:cNvGrpSpPr/>
          <p:nvPr/>
        </p:nvGrpSpPr>
        <p:grpSpPr>
          <a:xfrm>
            <a:off x="2695159" y="614516"/>
            <a:ext cx="6344669" cy="1468928"/>
            <a:chOff x="2695159" y="614516"/>
            <a:chExt cx="6344669" cy="1468928"/>
          </a:xfrm>
        </p:grpSpPr>
        <p:sp>
          <p:nvSpPr>
            <p:cNvPr id="4" name="Rounded Rectangle 3"/>
            <p:cNvSpPr/>
            <p:nvPr/>
          </p:nvSpPr>
          <p:spPr>
            <a:xfrm>
              <a:off x="2695159" y="614516"/>
              <a:ext cx="6344669" cy="1468928"/>
            </a:xfrm>
            <a:prstGeom prst="roundRect">
              <a:avLst/>
            </a:prstGeom>
            <a:solidFill>
              <a:srgbClr val="FF898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3"/>
            <p:cNvSpPr>
              <a:spLocks noChangeArrowheads="1"/>
            </p:cNvSpPr>
            <p:nvPr/>
          </p:nvSpPr>
          <p:spPr bwMode="auto">
            <a:xfrm>
              <a:off x="2951293" y="903946"/>
              <a:ext cx="583239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Cặp sách của em đang nằm yên trên bàn, làm cách nào để đưa nó lên cao?</a:t>
              </a:r>
              <a:endParaRPr kumimoji="0" lang="en-US" altLang="en-US"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grpSp>
      <p:grpSp>
        <p:nvGrpSpPr>
          <p:cNvPr id="25" name="Group 24"/>
          <p:cNvGrpSpPr/>
          <p:nvPr/>
        </p:nvGrpSpPr>
        <p:grpSpPr>
          <a:xfrm>
            <a:off x="2695159" y="2266144"/>
            <a:ext cx="6344669" cy="1437755"/>
            <a:chOff x="2695159" y="2266144"/>
            <a:chExt cx="6344669" cy="1437755"/>
          </a:xfrm>
        </p:grpSpPr>
        <p:sp>
          <p:nvSpPr>
            <p:cNvPr id="6" name="Rounded Rectangle 5"/>
            <p:cNvSpPr/>
            <p:nvPr/>
          </p:nvSpPr>
          <p:spPr>
            <a:xfrm>
              <a:off x="2695159" y="2266144"/>
              <a:ext cx="6344669" cy="143775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3"/>
            <p:cNvSpPr>
              <a:spLocks noChangeArrowheads="1"/>
            </p:cNvSpPr>
            <p:nvPr/>
          </p:nvSpPr>
          <p:spPr bwMode="auto">
            <a:xfrm>
              <a:off x="2811464" y="2517092"/>
              <a:ext cx="583239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Khi thắp</a:t>
              </a:r>
              <a:r>
                <a:rPr kumimoji="0" lang="en-US" altLang="en-US" sz="2800" b="0"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nến, em thấy gì được tỏa ra từ ngọn nến?</a:t>
              </a:r>
              <a:endParaRPr kumimoji="0" lang="en-US" altLang="en-US" sz="1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grpSp>
      <p:grpSp>
        <p:nvGrpSpPr>
          <p:cNvPr id="26" name="Group 25"/>
          <p:cNvGrpSpPr/>
          <p:nvPr/>
        </p:nvGrpSpPr>
        <p:grpSpPr>
          <a:xfrm>
            <a:off x="2695159" y="3954848"/>
            <a:ext cx="6344669" cy="2364208"/>
            <a:chOff x="2695159" y="3954848"/>
            <a:chExt cx="6344669" cy="2364208"/>
          </a:xfrm>
        </p:grpSpPr>
        <p:sp>
          <p:nvSpPr>
            <p:cNvPr id="8" name="Rounded Rectangle 7"/>
            <p:cNvSpPr/>
            <p:nvPr/>
          </p:nvSpPr>
          <p:spPr>
            <a:xfrm>
              <a:off x="2695159" y="3954848"/>
              <a:ext cx="6344669" cy="2315270"/>
            </a:xfrm>
            <a:prstGeom prst="roundRect">
              <a:avLst/>
            </a:prstGeom>
            <a:solidFill>
              <a:srgbClr val="FFE48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Times New Roman" panose="02020603050405020304" pitchFamily="18" charset="0"/>
                <a:cs typeface="Times New Roman" panose="02020603050405020304" pitchFamily="18" charset="0"/>
              </a:endParaRPr>
            </a:p>
          </p:txBody>
        </p:sp>
        <p:sp>
          <p:nvSpPr>
            <p:cNvPr id="24" name="Rectangle 3"/>
            <p:cNvSpPr>
              <a:spLocks noChangeArrowheads="1"/>
            </p:cNvSpPr>
            <p:nvPr/>
          </p:nvSpPr>
          <p:spPr bwMode="auto">
            <a:xfrm>
              <a:off x="2822853" y="4010732"/>
              <a:ext cx="608928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vi-VN" sz="2400">
                  <a:latin typeface="Times New Roman" panose="02020603050405020304" pitchFamily="18" charset="0"/>
                  <a:cs typeface="Times New Roman" panose="02020603050405020304" pitchFamily="18" charset="0"/>
                </a:rPr>
                <a:t>Đặt chiếc ô tô đồ chơi có gắn động cơ điện, đèn và còi lên mặt bàn. </a:t>
              </a:r>
              <a:endParaRPr lang="en-GB" sz="2400" smtClean="0">
                <a:latin typeface="Times New Roman" panose="02020603050405020304" pitchFamily="18" charset="0"/>
                <a:cs typeface="Times New Roman" panose="02020603050405020304" pitchFamily="18" charset="0"/>
              </a:endParaRPr>
            </a:p>
            <a:p>
              <a:pPr lvl="0"/>
              <a:r>
                <a:rPr lang="vi-VN" sz="2400" smtClean="0">
                  <a:solidFill>
                    <a:srgbClr val="FF0000"/>
                  </a:solidFill>
                  <a:latin typeface="Times New Roman" panose="02020603050405020304" pitchFamily="18" charset="0"/>
                  <a:cs typeface="Times New Roman" panose="02020603050405020304" pitchFamily="18" charset="0"/>
                </a:rPr>
                <a:t>Khi </a:t>
              </a:r>
              <a:r>
                <a:rPr lang="vi-VN" sz="2400">
                  <a:solidFill>
                    <a:srgbClr val="FF0000"/>
                  </a:solidFill>
                  <a:latin typeface="Times New Roman" panose="02020603050405020304" pitchFamily="18" charset="0"/>
                  <a:cs typeface="Times New Roman" panose="02020603050405020304" pitchFamily="18" charset="0"/>
                </a:rPr>
                <a:t>chưa lắp pin, bật côn tắc của ô tô, ô tô có hoạt động không. </a:t>
              </a:r>
              <a:endParaRPr lang="en-GB" sz="2400" smtClean="0">
                <a:solidFill>
                  <a:srgbClr val="FF0000"/>
                </a:solidFill>
                <a:latin typeface="Times New Roman" panose="02020603050405020304" pitchFamily="18" charset="0"/>
                <a:cs typeface="Times New Roman" panose="02020603050405020304" pitchFamily="18" charset="0"/>
              </a:endParaRPr>
            </a:p>
            <a:p>
              <a:pPr lvl="0"/>
              <a:r>
                <a:rPr lang="vi-VN" sz="2400" smtClean="0">
                  <a:solidFill>
                    <a:srgbClr val="FF0000"/>
                  </a:solidFill>
                  <a:latin typeface="Times New Roman" panose="02020603050405020304" pitchFamily="18" charset="0"/>
                  <a:cs typeface="Times New Roman" panose="02020603050405020304" pitchFamily="18" charset="0"/>
                </a:rPr>
                <a:t>Lắp </a:t>
              </a:r>
              <a:r>
                <a:rPr lang="vi-VN" sz="2400">
                  <a:solidFill>
                    <a:srgbClr val="FF0000"/>
                  </a:solidFill>
                  <a:latin typeface="Times New Roman" panose="02020603050405020304" pitchFamily="18" charset="0"/>
                  <a:cs typeface="Times New Roman" panose="02020603050405020304" pitchFamily="18" charset="0"/>
                </a:rPr>
                <a:t>pin vào và bật công tắc của ô tô, </a:t>
              </a:r>
              <a:r>
                <a:rPr lang="en-GB" sz="2400" smtClean="0">
                  <a:solidFill>
                    <a:srgbClr val="FF0000"/>
                  </a:solidFill>
                  <a:latin typeface="Times New Roman" panose="02020603050405020304" pitchFamily="18" charset="0"/>
                  <a:cs typeface="Times New Roman" panose="02020603050405020304" pitchFamily="18" charset="0"/>
                </a:rPr>
                <a:t>em</a:t>
              </a:r>
              <a:r>
                <a:rPr lang="vi-VN" sz="2400" smtClean="0">
                  <a:solidFill>
                    <a:srgbClr val="FF0000"/>
                  </a:solidFill>
                  <a:latin typeface="Times New Roman" panose="02020603050405020304" pitchFamily="18" charset="0"/>
                  <a:cs typeface="Times New Roman" panose="02020603050405020304" pitchFamily="18" charset="0"/>
                </a:rPr>
                <a:t> </a:t>
              </a:r>
              <a:r>
                <a:rPr lang="vi-VN" sz="2400">
                  <a:solidFill>
                    <a:srgbClr val="FF0000"/>
                  </a:solidFill>
                  <a:latin typeface="Times New Roman" panose="02020603050405020304" pitchFamily="18" charset="0"/>
                  <a:cs typeface="Times New Roman" panose="02020603050405020304" pitchFamily="18" charset="0"/>
                </a:rPr>
                <a:t>thấy điều gì xảy </a:t>
              </a:r>
              <a:r>
                <a:rPr lang="vi-VN" sz="2400" smtClean="0">
                  <a:solidFill>
                    <a:srgbClr val="FF0000"/>
                  </a:solidFill>
                  <a:latin typeface="Times New Roman" panose="02020603050405020304" pitchFamily="18" charset="0"/>
                  <a:cs typeface="Times New Roman" panose="02020603050405020304" pitchFamily="18" charset="0"/>
                </a:rPr>
                <a:t>ra</a:t>
              </a:r>
              <a:r>
                <a:rPr lang="en-GB" sz="2400" smtClean="0">
                  <a:solidFill>
                    <a:srgbClr val="FF0000"/>
                  </a:solidFill>
                  <a:latin typeface="Times New Roman" panose="02020603050405020304" pitchFamily="18" charset="0"/>
                  <a:cs typeface="Times New Roman" panose="02020603050405020304" pitchFamily="18" charset="0"/>
                </a:rPr>
                <a:t>?</a:t>
              </a:r>
              <a:endParaRPr kumimoji="0" lang="en-US" altLang="en-US" sz="20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9333740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left)">
                                      <p:cBhvr>
                                        <p:cTn id="13" dur="500"/>
                                        <p:tgtEl>
                                          <p:spTgt spid="22"/>
                                        </p:tgtEl>
                                      </p:cBhvr>
                                    </p:animEffec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1+#ppt_w/2"/>
                                          </p:val>
                                        </p:tav>
                                        <p:tav tm="100000">
                                          <p:val>
                                            <p:strVal val="#ppt_x"/>
                                          </p:val>
                                        </p:tav>
                                      </p:tavLst>
                                    </p:anim>
                                    <p:anim calcmode="lin" valueType="num">
                                      <p:cBhvr additive="base">
                                        <p:cTn id="23"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right)">
                                      <p:cBhvr>
                                        <p:cTn id="28" dur="500"/>
                                        <p:tgtEl>
                                          <p:spTgt spid="25"/>
                                        </p:tgtEl>
                                      </p:cBhvr>
                                    </p:animEffect>
                                  </p:childTnLst>
                                </p:cTn>
                              </p:par>
                              <p:par>
                                <p:cTn id="29" presetID="22" presetClass="entr" presetSubtype="2" fill="hold" nodeType="with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wipe(right)">
                                      <p:cBhvr>
                                        <p:cTn id="31" dur="500"/>
                                        <p:tgtEl>
                                          <p:spTgt spid="1026"/>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0-#ppt_w/2"/>
                                          </p:val>
                                        </p:tav>
                                        <p:tav tm="100000">
                                          <p:val>
                                            <p:strVal val="#ppt_x"/>
                                          </p:val>
                                        </p:tav>
                                      </p:tavLst>
                                    </p:anim>
                                    <p:anim calcmode="lin" valueType="num">
                                      <p:cBhvr additive="base">
                                        <p:cTn id="37"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par>
                                <p:cTn id="43" presetID="22" presetClass="entr" presetSubtype="8"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left)">
                                      <p:cBhvr>
                                        <p:cTn id="4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79676" y="943897"/>
            <a:ext cx="7738016" cy="584775"/>
          </a:xfrm>
          <a:prstGeom prst="rect">
            <a:avLst/>
          </a:prstGeom>
          <a:noFill/>
        </p:spPr>
        <p:txBody>
          <a:bodyPr wrap="none" rtlCol="0">
            <a:spAutoFit/>
          </a:bodyPr>
          <a:lstStyle/>
          <a:p>
            <a:r>
              <a:rPr lang="en-GB" sz="3200" smtClean="0">
                <a:latin typeface="#9Slide03 Arima Madurai Bold" panose="00000800000000000000" pitchFamily="2" charset="0"/>
                <a:cs typeface="#9Slide03 Arima Madurai Bold" panose="00000800000000000000" pitchFamily="2" charset="0"/>
              </a:rPr>
              <a:t>1. Tác động của việc cung cấp năng lượng</a:t>
            </a:r>
            <a:endParaRPr lang="en-GB" sz="3200">
              <a:latin typeface="#9Slide03 Arima Madurai Bold" panose="00000800000000000000" pitchFamily="2" charset="0"/>
              <a:cs typeface="#9Slide03 Arima Madurai Bold" panose="00000800000000000000"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586" y="3426105"/>
            <a:ext cx="3524491" cy="3524491"/>
          </a:xfrm>
          <a:prstGeom prst="rect">
            <a:avLst/>
          </a:prstGeom>
        </p:spPr>
      </p:pic>
      <p:grpSp>
        <p:nvGrpSpPr>
          <p:cNvPr id="11" name="Group 10"/>
          <p:cNvGrpSpPr/>
          <p:nvPr/>
        </p:nvGrpSpPr>
        <p:grpSpPr>
          <a:xfrm>
            <a:off x="2295831" y="1989646"/>
            <a:ext cx="4409954" cy="1739510"/>
            <a:chOff x="4804552" y="1790768"/>
            <a:chExt cx="4409954" cy="1739510"/>
          </a:xfrm>
        </p:grpSpPr>
        <p:sp>
          <p:nvSpPr>
            <p:cNvPr id="6" name="Speech Bubble: Rectangle with Corners Rounded 5">
              <a:extLst>
                <a:ext uri="{FF2B5EF4-FFF2-40B4-BE49-F238E27FC236}">
                  <a16:creationId xmlns:a16="http://schemas.microsoft.com/office/drawing/2014/main" xmlns="" id="{9762EA1C-7C46-4E5A-A34B-2040D595ED62}"/>
                </a:ext>
              </a:extLst>
            </p:cNvPr>
            <p:cNvSpPr/>
            <p:nvPr/>
          </p:nvSpPr>
          <p:spPr>
            <a:xfrm rot="10800000" flipV="1">
              <a:off x="4804552" y="1790768"/>
              <a:ext cx="4409954" cy="1739510"/>
            </a:xfrm>
            <a:custGeom>
              <a:avLst/>
              <a:gdLst>
                <a:gd name="connsiteX0" fmla="*/ 0 w 7777337"/>
                <a:gd name="connsiteY0" fmla="*/ 380932 h 2285548"/>
                <a:gd name="connsiteX1" fmla="*/ 380932 w 7777337"/>
                <a:gd name="connsiteY1" fmla="*/ 0 h 2285548"/>
                <a:gd name="connsiteX2" fmla="*/ 990456 w 7777337"/>
                <a:gd name="connsiteY2" fmla="*/ 0 h 2285548"/>
                <a:gd name="connsiteX3" fmla="*/ 1558422 w 7777337"/>
                <a:gd name="connsiteY3" fmla="*/ 0 h 2285548"/>
                <a:gd name="connsiteX4" fmla="*/ 2292622 w 7777337"/>
                <a:gd name="connsiteY4" fmla="*/ 0 h 2285548"/>
                <a:gd name="connsiteX5" fmla="*/ 2985263 w 7777337"/>
                <a:gd name="connsiteY5" fmla="*/ 0 h 2285548"/>
                <a:gd name="connsiteX6" fmla="*/ 3761022 w 7777337"/>
                <a:gd name="connsiteY6" fmla="*/ 0 h 2285548"/>
                <a:gd name="connsiteX7" fmla="*/ 4536780 w 7777337"/>
                <a:gd name="connsiteY7" fmla="*/ 0 h 2285548"/>
                <a:gd name="connsiteX8" fmla="*/ 4536780 w 7777337"/>
                <a:gd name="connsiteY8" fmla="*/ 0 h 2285548"/>
                <a:gd name="connsiteX9" fmla="*/ 5223778 w 7777337"/>
                <a:gd name="connsiteY9" fmla="*/ 0 h 2285548"/>
                <a:gd name="connsiteX10" fmla="*/ 5910776 w 7777337"/>
                <a:gd name="connsiteY10" fmla="*/ 0 h 2285548"/>
                <a:gd name="connsiteX11" fmla="*/ 6481114 w 7777337"/>
                <a:gd name="connsiteY11" fmla="*/ 0 h 2285548"/>
                <a:gd name="connsiteX12" fmla="*/ 6938760 w 7777337"/>
                <a:gd name="connsiteY12" fmla="*/ 0 h 2285548"/>
                <a:gd name="connsiteX13" fmla="*/ 7396405 w 7777337"/>
                <a:gd name="connsiteY13" fmla="*/ 0 h 2285548"/>
                <a:gd name="connsiteX14" fmla="*/ 7777337 w 7777337"/>
                <a:gd name="connsiteY14" fmla="*/ 380932 h 2285548"/>
                <a:gd name="connsiteX15" fmla="*/ 7777337 w 7777337"/>
                <a:gd name="connsiteY15" fmla="*/ 838038 h 2285548"/>
                <a:gd name="connsiteX16" fmla="*/ 7777337 w 7777337"/>
                <a:gd name="connsiteY16" fmla="*/ 1333236 h 2285548"/>
                <a:gd name="connsiteX17" fmla="*/ 7777337 w 7777337"/>
                <a:gd name="connsiteY17" fmla="*/ 1333236 h 2285548"/>
                <a:gd name="connsiteX18" fmla="*/ 7777337 w 7777337"/>
                <a:gd name="connsiteY18" fmla="*/ 1904623 h 2285548"/>
                <a:gd name="connsiteX19" fmla="*/ 7777337 w 7777337"/>
                <a:gd name="connsiteY19" fmla="*/ 1904616 h 2285548"/>
                <a:gd name="connsiteX20" fmla="*/ 7396405 w 7777337"/>
                <a:gd name="connsiteY20" fmla="*/ 2285548 h 2285548"/>
                <a:gd name="connsiteX21" fmla="*/ 6947912 w 7777337"/>
                <a:gd name="connsiteY21" fmla="*/ 2285548 h 2285548"/>
                <a:gd name="connsiteX22" fmla="*/ 6481114 w 7777337"/>
                <a:gd name="connsiteY22" fmla="*/ 2285548 h 2285548"/>
                <a:gd name="connsiteX23" fmla="*/ 6728566 w 7777337"/>
                <a:gd name="connsiteY23" fmla="*/ 2577214 h 2285548"/>
                <a:gd name="connsiteX24" fmla="*/ 6956983 w 7777337"/>
                <a:gd name="connsiteY24" fmla="*/ 2846444 h 2285548"/>
                <a:gd name="connsiteX25" fmla="*/ 6376134 w 7777337"/>
                <a:gd name="connsiteY25" fmla="*/ 2711829 h 2285548"/>
                <a:gd name="connsiteX26" fmla="*/ 5771084 w 7777337"/>
                <a:gd name="connsiteY26" fmla="*/ 2571605 h 2285548"/>
                <a:gd name="connsiteX27" fmla="*/ 5141831 w 7777337"/>
                <a:gd name="connsiteY27" fmla="*/ 2425772 h 2285548"/>
                <a:gd name="connsiteX28" fmla="*/ 4536780 w 7777337"/>
                <a:gd name="connsiteY28" fmla="*/ 2285548 h 2285548"/>
                <a:gd name="connsiteX29" fmla="*/ 3761022 w 7777337"/>
                <a:gd name="connsiteY29" fmla="*/ 2285548 h 2285548"/>
                <a:gd name="connsiteX30" fmla="*/ 3151497 w 7777337"/>
                <a:gd name="connsiteY30" fmla="*/ 2285548 h 2285548"/>
                <a:gd name="connsiteX31" fmla="*/ 2458856 w 7777337"/>
                <a:gd name="connsiteY31" fmla="*/ 2285548 h 2285548"/>
                <a:gd name="connsiteX32" fmla="*/ 1683098 w 7777337"/>
                <a:gd name="connsiteY32" fmla="*/ 2285548 h 2285548"/>
                <a:gd name="connsiteX33" fmla="*/ 1032015 w 7777337"/>
                <a:gd name="connsiteY33" fmla="*/ 2285548 h 2285548"/>
                <a:gd name="connsiteX34" fmla="*/ 380932 w 7777337"/>
                <a:gd name="connsiteY34" fmla="*/ 2285548 h 2285548"/>
                <a:gd name="connsiteX35" fmla="*/ 0 w 7777337"/>
                <a:gd name="connsiteY35" fmla="*/ 1904616 h 2285548"/>
                <a:gd name="connsiteX36" fmla="*/ 0 w 7777337"/>
                <a:gd name="connsiteY36" fmla="*/ 1904623 h 2285548"/>
                <a:gd name="connsiteX37" fmla="*/ 0 w 7777337"/>
                <a:gd name="connsiteY37" fmla="*/ 1333236 h 2285548"/>
                <a:gd name="connsiteX38" fmla="*/ 0 w 7777337"/>
                <a:gd name="connsiteY38" fmla="*/ 1333236 h 2285548"/>
                <a:gd name="connsiteX39" fmla="*/ 0 w 7777337"/>
                <a:gd name="connsiteY39" fmla="*/ 847561 h 2285548"/>
                <a:gd name="connsiteX40" fmla="*/ 0 w 7777337"/>
                <a:gd name="connsiteY40" fmla="*/ 380932 h 228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777337" h="2285548" fill="none" extrusionOk="0">
                  <a:moveTo>
                    <a:pt x="0" y="380932"/>
                  </a:moveTo>
                  <a:cubicBezTo>
                    <a:pt x="-21456" y="143479"/>
                    <a:pt x="145513" y="20583"/>
                    <a:pt x="380932" y="0"/>
                  </a:cubicBezTo>
                  <a:cubicBezTo>
                    <a:pt x="537497" y="11812"/>
                    <a:pt x="769594" y="11863"/>
                    <a:pt x="990456" y="0"/>
                  </a:cubicBezTo>
                  <a:cubicBezTo>
                    <a:pt x="1211318" y="-11863"/>
                    <a:pt x="1274725" y="-6101"/>
                    <a:pt x="1558422" y="0"/>
                  </a:cubicBezTo>
                  <a:cubicBezTo>
                    <a:pt x="1842119" y="6101"/>
                    <a:pt x="1938719" y="-36133"/>
                    <a:pt x="2292622" y="0"/>
                  </a:cubicBezTo>
                  <a:cubicBezTo>
                    <a:pt x="2646525" y="36133"/>
                    <a:pt x="2773989" y="12307"/>
                    <a:pt x="2985263" y="0"/>
                  </a:cubicBezTo>
                  <a:cubicBezTo>
                    <a:pt x="3196537" y="-12307"/>
                    <a:pt x="3474671" y="-21658"/>
                    <a:pt x="3761022" y="0"/>
                  </a:cubicBezTo>
                  <a:cubicBezTo>
                    <a:pt x="4047373" y="21658"/>
                    <a:pt x="4226072" y="26065"/>
                    <a:pt x="4536780" y="0"/>
                  </a:cubicBezTo>
                  <a:lnTo>
                    <a:pt x="4536780" y="0"/>
                  </a:lnTo>
                  <a:cubicBezTo>
                    <a:pt x="4800827" y="-33564"/>
                    <a:pt x="4978491" y="-13020"/>
                    <a:pt x="5223778" y="0"/>
                  </a:cubicBezTo>
                  <a:cubicBezTo>
                    <a:pt x="5469065" y="13020"/>
                    <a:pt x="5768353" y="-13546"/>
                    <a:pt x="5910776" y="0"/>
                  </a:cubicBezTo>
                  <a:cubicBezTo>
                    <a:pt x="6053199" y="13546"/>
                    <a:pt x="6269746" y="10033"/>
                    <a:pt x="6481114" y="0"/>
                  </a:cubicBezTo>
                  <a:cubicBezTo>
                    <a:pt x="6576536" y="21026"/>
                    <a:pt x="6785788" y="-13701"/>
                    <a:pt x="6938760" y="0"/>
                  </a:cubicBezTo>
                  <a:cubicBezTo>
                    <a:pt x="7091732" y="13701"/>
                    <a:pt x="7216869" y="19713"/>
                    <a:pt x="7396405" y="0"/>
                  </a:cubicBezTo>
                  <a:cubicBezTo>
                    <a:pt x="7606299" y="8698"/>
                    <a:pt x="7764730" y="217533"/>
                    <a:pt x="7777337" y="380932"/>
                  </a:cubicBezTo>
                  <a:cubicBezTo>
                    <a:pt x="7788215" y="599735"/>
                    <a:pt x="7799176" y="677486"/>
                    <a:pt x="7777337" y="838038"/>
                  </a:cubicBezTo>
                  <a:cubicBezTo>
                    <a:pt x="7755498" y="998590"/>
                    <a:pt x="7784480" y="1184986"/>
                    <a:pt x="7777337" y="1333236"/>
                  </a:cubicBezTo>
                  <a:lnTo>
                    <a:pt x="7777337" y="1333236"/>
                  </a:lnTo>
                  <a:cubicBezTo>
                    <a:pt x="7796651" y="1508403"/>
                    <a:pt x="7753902" y="1718421"/>
                    <a:pt x="7777337" y="1904623"/>
                  </a:cubicBezTo>
                  <a:lnTo>
                    <a:pt x="7777337" y="1904616"/>
                  </a:lnTo>
                  <a:cubicBezTo>
                    <a:pt x="7782692" y="2140458"/>
                    <a:pt x="7590773" y="2331524"/>
                    <a:pt x="7396405" y="2285548"/>
                  </a:cubicBezTo>
                  <a:cubicBezTo>
                    <a:pt x="7218484" y="2268270"/>
                    <a:pt x="7091681" y="2280438"/>
                    <a:pt x="6947912" y="2285548"/>
                  </a:cubicBezTo>
                  <a:cubicBezTo>
                    <a:pt x="6804143" y="2290658"/>
                    <a:pt x="6584684" y="2278405"/>
                    <a:pt x="6481114" y="2285548"/>
                  </a:cubicBezTo>
                  <a:cubicBezTo>
                    <a:pt x="6535346" y="2347546"/>
                    <a:pt x="6613898" y="2453106"/>
                    <a:pt x="6728566" y="2577214"/>
                  </a:cubicBezTo>
                  <a:cubicBezTo>
                    <a:pt x="6843234" y="2701322"/>
                    <a:pt x="6905951" y="2773974"/>
                    <a:pt x="6956983" y="2846444"/>
                  </a:cubicBezTo>
                  <a:cubicBezTo>
                    <a:pt x="6764994" y="2791368"/>
                    <a:pt x="6614303" y="2797574"/>
                    <a:pt x="6376134" y="2711829"/>
                  </a:cubicBezTo>
                  <a:cubicBezTo>
                    <a:pt x="6137965" y="2626084"/>
                    <a:pt x="5978676" y="2638778"/>
                    <a:pt x="5771084" y="2571605"/>
                  </a:cubicBezTo>
                  <a:cubicBezTo>
                    <a:pt x="5563492" y="2504432"/>
                    <a:pt x="5344882" y="2442132"/>
                    <a:pt x="5141831" y="2425772"/>
                  </a:cubicBezTo>
                  <a:cubicBezTo>
                    <a:pt x="4938780" y="2409412"/>
                    <a:pt x="4724065" y="2313530"/>
                    <a:pt x="4536780" y="2285548"/>
                  </a:cubicBezTo>
                  <a:cubicBezTo>
                    <a:pt x="4271986" y="2291337"/>
                    <a:pt x="4061397" y="2249002"/>
                    <a:pt x="3761022" y="2285548"/>
                  </a:cubicBezTo>
                  <a:cubicBezTo>
                    <a:pt x="3460647" y="2322094"/>
                    <a:pt x="3394110" y="2269776"/>
                    <a:pt x="3151497" y="2285548"/>
                  </a:cubicBezTo>
                  <a:cubicBezTo>
                    <a:pt x="2908884" y="2301320"/>
                    <a:pt x="2760824" y="2297518"/>
                    <a:pt x="2458856" y="2285548"/>
                  </a:cubicBezTo>
                  <a:cubicBezTo>
                    <a:pt x="2156888" y="2273578"/>
                    <a:pt x="2058960" y="2305539"/>
                    <a:pt x="1683098" y="2285548"/>
                  </a:cubicBezTo>
                  <a:cubicBezTo>
                    <a:pt x="1307236" y="2265557"/>
                    <a:pt x="1225207" y="2313690"/>
                    <a:pt x="1032015" y="2285548"/>
                  </a:cubicBezTo>
                  <a:cubicBezTo>
                    <a:pt x="838823" y="2257406"/>
                    <a:pt x="613608" y="2270212"/>
                    <a:pt x="380932" y="2285548"/>
                  </a:cubicBezTo>
                  <a:cubicBezTo>
                    <a:pt x="150266" y="2317584"/>
                    <a:pt x="-28439" y="2106858"/>
                    <a:pt x="0" y="1904616"/>
                  </a:cubicBezTo>
                  <a:lnTo>
                    <a:pt x="0" y="1904623"/>
                  </a:lnTo>
                  <a:cubicBezTo>
                    <a:pt x="17873" y="1628589"/>
                    <a:pt x="-22028" y="1518109"/>
                    <a:pt x="0" y="1333236"/>
                  </a:cubicBezTo>
                  <a:lnTo>
                    <a:pt x="0" y="1333236"/>
                  </a:lnTo>
                  <a:cubicBezTo>
                    <a:pt x="10291" y="1108341"/>
                    <a:pt x="23312" y="968891"/>
                    <a:pt x="0" y="847561"/>
                  </a:cubicBezTo>
                  <a:cubicBezTo>
                    <a:pt x="-23312" y="726232"/>
                    <a:pt x="20128" y="572250"/>
                    <a:pt x="0" y="380932"/>
                  </a:cubicBezTo>
                  <a:close/>
                </a:path>
                <a:path w="7777337" h="2285548" stroke="0" extrusionOk="0">
                  <a:moveTo>
                    <a:pt x="0" y="380932"/>
                  </a:moveTo>
                  <a:cubicBezTo>
                    <a:pt x="-8047" y="184309"/>
                    <a:pt x="189144" y="-12576"/>
                    <a:pt x="380932" y="0"/>
                  </a:cubicBezTo>
                  <a:cubicBezTo>
                    <a:pt x="645539" y="-3237"/>
                    <a:pt x="836744" y="22125"/>
                    <a:pt x="1115132" y="0"/>
                  </a:cubicBezTo>
                  <a:cubicBezTo>
                    <a:pt x="1393520" y="-22125"/>
                    <a:pt x="1541796" y="29903"/>
                    <a:pt x="1807773" y="0"/>
                  </a:cubicBezTo>
                  <a:cubicBezTo>
                    <a:pt x="2073750" y="-29903"/>
                    <a:pt x="2325800" y="26674"/>
                    <a:pt x="2500414" y="0"/>
                  </a:cubicBezTo>
                  <a:cubicBezTo>
                    <a:pt x="2675028" y="-26674"/>
                    <a:pt x="2948080" y="6900"/>
                    <a:pt x="3193056" y="0"/>
                  </a:cubicBezTo>
                  <a:cubicBezTo>
                    <a:pt x="3438032" y="-6900"/>
                    <a:pt x="3661688" y="29292"/>
                    <a:pt x="3885697" y="0"/>
                  </a:cubicBezTo>
                  <a:cubicBezTo>
                    <a:pt x="4109706" y="-29292"/>
                    <a:pt x="4390926" y="-27116"/>
                    <a:pt x="4536780" y="0"/>
                  </a:cubicBezTo>
                  <a:lnTo>
                    <a:pt x="4536780" y="0"/>
                  </a:lnTo>
                  <a:cubicBezTo>
                    <a:pt x="4702832" y="-16989"/>
                    <a:pt x="4843254" y="-4302"/>
                    <a:pt x="5126561" y="0"/>
                  </a:cubicBezTo>
                  <a:cubicBezTo>
                    <a:pt x="5409868" y="4302"/>
                    <a:pt x="5471895" y="-2182"/>
                    <a:pt x="5794116" y="0"/>
                  </a:cubicBezTo>
                  <a:cubicBezTo>
                    <a:pt x="6116338" y="2182"/>
                    <a:pt x="6191708" y="-16991"/>
                    <a:pt x="6481114" y="0"/>
                  </a:cubicBezTo>
                  <a:cubicBezTo>
                    <a:pt x="6681745" y="-22091"/>
                    <a:pt x="6750166" y="-9945"/>
                    <a:pt x="6947912" y="0"/>
                  </a:cubicBezTo>
                  <a:cubicBezTo>
                    <a:pt x="7145658" y="9945"/>
                    <a:pt x="7241796" y="18442"/>
                    <a:pt x="7396405" y="0"/>
                  </a:cubicBezTo>
                  <a:cubicBezTo>
                    <a:pt x="7568328" y="19743"/>
                    <a:pt x="7748856" y="213062"/>
                    <a:pt x="7777337" y="380932"/>
                  </a:cubicBezTo>
                  <a:cubicBezTo>
                    <a:pt x="7773739" y="519380"/>
                    <a:pt x="7788098" y="722901"/>
                    <a:pt x="7777337" y="857084"/>
                  </a:cubicBezTo>
                  <a:cubicBezTo>
                    <a:pt x="7766576" y="991267"/>
                    <a:pt x="7758769" y="1212325"/>
                    <a:pt x="7777337" y="1333236"/>
                  </a:cubicBezTo>
                  <a:lnTo>
                    <a:pt x="7777337" y="1333236"/>
                  </a:lnTo>
                  <a:cubicBezTo>
                    <a:pt x="7800504" y="1584195"/>
                    <a:pt x="7772559" y="1705712"/>
                    <a:pt x="7777337" y="1904623"/>
                  </a:cubicBezTo>
                  <a:lnTo>
                    <a:pt x="7777337" y="1904616"/>
                  </a:lnTo>
                  <a:cubicBezTo>
                    <a:pt x="7822435" y="2139409"/>
                    <a:pt x="7586956" y="2293523"/>
                    <a:pt x="7396405" y="2285548"/>
                  </a:cubicBezTo>
                  <a:cubicBezTo>
                    <a:pt x="7301499" y="2274976"/>
                    <a:pt x="7148284" y="2273932"/>
                    <a:pt x="6929607" y="2285548"/>
                  </a:cubicBezTo>
                  <a:cubicBezTo>
                    <a:pt x="6710930" y="2297164"/>
                    <a:pt x="6626204" y="2297233"/>
                    <a:pt x="6481114" y="2285548"/>
                  </a:cubicBezTo>
                  <a:cubicBezTo>
                    <a:pt x="6550612" y="2381699"/>
                    <a:pt x="6635529" y="2487861"/>
                    <a:pt x="6704772" y="2549169"/>
                  </a:cubicBezTo>
                  <a:cubicBezTo>
                    <a:pt x="6774015" y="2610477"/>
                    <a:pt x="6858699" y="2707547"/>
                    <a:pt x="6956983" y="2846444"/>
                  </a:cubicBezTo>
                  <a:cubicBezTo>
                    <a:pt x="6783116" y="2804743"/>
                    <a:pt x="6583715" y="2773632"/>
                    <a:pt x="6327730" y="2700611"/>
                  </a:cubicBezTo>
                  <a:cubicBezTo>
                    <a:pt x="6071745" y="2627590"/>
                    <a:pt x="5948244" y="2631321"/>
                    <a:pt x="5771084" y="2571605"/>
                  </a:cubicBezTo>
                  <a:cubicBezTo>
                    <a:pt x="5593924" y="2511890"/>
                    <a:pt x="5302733" y="2464761"/>
                    <a:pt x="5166033" y="2431381"/>
                  </a:cubicBezTo>
                  <a:cubicBezTo>
                    <a:pt x="5029333" y="2398001"/>
                    <a:pt x="4840546" y="2359471"/>
                    <a:pt x="4536780" y="2285548"/>
                  </a:cubicBezTo>
                  <a:cubicBezTo>
                    <a:pt x="4261688" y="2270480"/>
                    <a:pt x="4021278" y="2268601"/>
                    <a:pt x="3844139" y="2285548"/>
                  </a:cubicBezTo>
                  <a:cubicBezTo>
                    <a:pt x="3667000" y="2302495"/>
                    <a:pt x="3339598" y="2310052"/>
                    <a:pt x="3109939" y="2285548"/>
                  </a:cubicBezTo>
                  <a:cubicBezTo>
                    <a:pt x="2880280" y="2261044"/>
                    <a:pt x="2707926" y="2266426"/>
                    <a:pt x="2417298" y="2285548"/>
                  </a:cubicBezTo>
                  <a:cubicBezTo>
                    <a:pt x="2126670" y="2304670"/>
                    <a:pt x="1927893" y="2286703"/>
                    <a:pt x="1641539" y="2285548"/>
                  </a:cubicBezTo>
                  <a:cubicBezTo>
                    <a:pt x="1355185" y="2284393"/>
                    <a:pt x="1227997" y="2256075"/>
                    <a:pt x="990456" y="2285548"/>
                  </a:cubicBezTo>
                  <a:cubicBezTo>
                    <a:pt x="752915" y="2315021"/>
                    <a:pt x="565415" y="2264034"/>
                    <a:pt x="380932" y="2285548"/>
                  </a:cubicBezTo>
                  <a:cubicBezTo>
                    <a:pt x="206253" y="2298231"/>
                    <a:pt x="-21644" y="2100937"/>
                    <a:pt x="0" y="1904616"/>
                  </a:cubicBezTo>
                  <a:lnTo>
                    <a:pt x="0" y="1904623"/>
                  </a:lnTo>
                  <a:cubicBezTo>
                    <a:pt x="24201" y="1718291"/>
                    <a:pt x="-1068" y="1521502"/>
                    <a:pt x="0" y="1333236"/>
                  </a:cubicBezTo>
                  <a:lnTo>
                    <a:pt x="0" y="1333236"/>
                  </a:lnTo>
                  <a:cubicBezTo>
                    <a:pt x="23232" y="1207475"/>
                    <a:pt x="22164" y="1039289"/>
                    <a:pt x="0" y="857084"/>
                  </a:cubicBezTo>
                  <a:cubicBezTo>
                    <a:pt x="-22164" y="674879"/>
                    <a:pt x="-4988" y="599849"/>
                    <a:pt x="0" y="380932"/>
                  </a:cubicBezTo>
                  <a:close/>
                </a:path>
              </a:pathLst>
            </a:custGeom>
            <a:solidFill>
              <a:srgbClr val="FFF4E1"/>
            </a:solidFill>
            <a:ln w="38100">
              <a:solidFill>
                <a:srgbClr val="FF6600"/>
              </a:solidFill>
              <a:extLst>
                <a:ext uri="{C807C97D-BFC1-408E-A445-0C87EB9F89A2}">
                  <ask:lineSketchStyleProps xmln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04468" y="1968024"/>
              <a:ext cx="4210121" cy="1384995"/>
            </a:xfrm>
            <a:prstGeom prst="rect">
              <a:avLst/>
            </a:prstGeom>
          </p:spPr>
          <p:txBody>
            <a:bodyPr wrap="square">
              <a:spAutoFit/>
            </a:bodyPr>
            <a:lstStyle/>
            <a:p>
              <a:pPr lvl="0" algn="ctr" eaLnBrk="0" fontAlgn="base" hangingPunct="0">
                <a:spcBef>
                  <a:spcPct val="0"/>
                </a:spcBef>
                <a:spcAft>
                  <a:spcPct val="0"/>
                </a:spcAft>
              </a:pPr>
              <a:r>
                <a:rPr lang="en-US" altLang="en-US" sz="2800">
                  <a:solidFill>
                    <a:srgbClr val="000000"/>
                  </a:solidFill>
                  <a:latin typeface="Times New Roman" panose="02020603050405020304" pitchFamily="18" charset="0"/>
                  <a:cs typeface="Times New Roman" panose="02020603050405020304" pitchFamily="18" charset="0"/>
                </a:rPr>
                <a:t>  Cặp sách của em đang nằm yên trên bàn, làm cách nào để đưa nó lên cao?</a:t>
              </a:r>
              <a:endParaRPr lang="en-US" altLang="en-US" sz="1400">
                <a:solidFill>
                  <a:prstClr val="black"/>
                </a:solidFill>
                <a:latin typeface="Times New Roman" panose="02020603050405020304" pitchFamily="18" charset="0"/>
                <a:cs typeface="Times New Roman" panose="02020603050405020304" pitchFamily="18" charset="0"/>
              </a:endParaRPr>
            </a:p>
          </p:txBody>
        </p:sp>
      </p:grpSp>
      <p:grpSp>
        <p:nvGrpSpPr>
          <p:cNvPr id="14" name="Group 13"/>
          <p:cNvGrpSpPr/>
          <p:nvPr/>
        </p:nvGrpSpPr>
        <p:grpSpPr>
          <a:xfrm>
            <a:off x="4214712" y="4190130"/>
            <a:ext cx="7376160" cy="1996440"/>
            <a:chOff x="4245192" y="4053840"/>
            <a:chExt cx="7376160" cy="1996440"/>
          </a:xfrm>
        </p:grpSpPr>
        <p:sp>
          <p:nvSpPr>
            <p:cNvPr id="12" name="Rounded Rectangle 11"/>
            <p:cNvSpPr/>
            <p:nvPr/>
          </p:nvSpPr>
          <p:spPr>
            <a:xfrm>
              <a:off x="4245192" y="4053840"/>
              <a:ext cx="7376160" cy="199644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540966" y="4359562"/>
              <a:ext cx="6754132" cy="1384995"/>
            </a:xfrm>
            <a:prstGeom prst="rect">
              <a:avLst/>
            </a:prstGeom>
          </p:spPr>
          <p:txBody>
            <a:bodyPr wrap="square">
              <a:spAutoFit/>
            </a:bodyPr>
            <a:lstStyle/>
            <a:p>
              <a:pPr lvl="0" eaLnBrk="0" fontAlgn="base" hangingPunct="0">
                <a:spcBef>
                  <a:spcPct val="0"/>
                </a:spcBef>
                <a:spcAft>
                  <a:spcPct val="0"/>
                </a:spcAft>
              </a:pPr>
              <a:r>
                <a:rPr lang="en-US" altLang="en-US" sz="2800" smtClean="0">
                  <a:solidFill>
                    <a:srgbClr val="000000"/>
                  </a:solidFill>
                  <a:latin typeface="Times New Roman" panose="02020603050405020304" pitchFamily="18" charset="0"/>
                  <a:cs typeface="Times New Roman" panose="02020603050405020304" pitchFamily="18" charset="0"/>
                </a:rPr>
                <a:t>Muốn đưa cặp sách lên cao, ta có thể dung tay nhấc cặp. Năng lượng do tay ta cung cấp đã làm cặp sách bị di chuyển</a:t>
              </a:r>
              <a:endParaRPr lang="en-US" altLang="en-US" sz="1400">
                <a:solidFill>
                  <a:prstClr val="black"/>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483637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79676" y="943897"/>
            <a:ext cx="7738016" cy="584775"/>
          </a:xfrm>
          <a:prstGeom prst="rect">
            <a:avLst/>
          </a:prstGeom>
          <a:noFill/>
        </p:spPr>
        <p:txBody>
          <a:bodyPr wrap="none" rtlCol="0">
            <a:spAutoFit/>
          </a:bodyPr>
          <a:lstStyle/>
          <a:p>
            <a:r>
              <a:rPr lang="en-GB" sz="3200" smtClean="0">
                <a:latin typeface="#9Slide03 Arima Madurai Bold" panose="00000800000000000000" pitchFamily="2" charset="0"/>
                <a:cs typeface="#9Slide03 Arima Madurai Bold" panose="00000800000000000000" pitchFamily="2" charset="0"/>
              </a:rPr>
              <a:t>1. Tác động của việc cung cấp năng lượng</a:t>
            </a:r>
            <a:endParaRPr lang="en-GB" sz="3200">
              <a:latin typeface="#9Slide03 Arima Madurai Bold" panose="00000800000000000000" pitchFamily="2" charset="0"/>
              <a:cs typeface="#9Slide03 Arima Madurai Bold" panose="00000800000000000000"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586" y="3426105"/>
            <a:ext cx="3524491" cy="3524491"/>
          </a:xfrm>
          <a:prstGeom prst="rect">
            <a:avLst/>
          </a:prstGeom>
        </p:spPr>
      </p:pic>
      <p:grpSp>
        <p:nvGrpSpPr>
          <p:cNvPr id="11" name="Group 10"/>
          <p:cNvGrpSpPr/>
          <p:nvPr/>
        </p:nvGrpSpPr>
        <p:grpSpPr>
          <a:xfrm>
            <a:off x="4804552" y="1790768"/>
            <a:ext cx="4409954" cy="1739510"/>
            <a:chOff x="4804552" y="1790768"/>
            <a:chExt cx="4409954" cy="1739510"/>
          </a:xfrm>
        </p:grpSpPr>
        <p:sp>
          <p:nvSpPr>
            <p:cNvPr id="6" name="Speech Bubble: Rectangle with Corners Rounded 5">
              <a:extLst>
                <a:ext uri="{FF2B5EF4-FFF2-40B4-BE49-F238E27FC236}">
                  <a16:creationId xmlns:a16="http://schemas.microsoft.com/office/drawing/2014/main" xmlns="" id="{9762EA1C-7C46-4E5A-A34B-2040D595ED62}"/>
                </a:ext>
              </a:extLst>
            </p:cNvPr>
            <p:cNvSpPr/>
            <p:nvPr/>
          </p:nvSpPr>
          <p:spPr>
            <a:xfrm rot="10800000" flipV="1">
              <a:off x="4804552" y="1790768"/>
              <a:ext cx="4409954" cy="1739510"/>
            </a:xfrm>
            <a:custGeom>
              <a:avLst/>
              <a:gdLst>
                <a:gd name="connsiteX0" fmla="*/ 0 w 7777337"/>
                <a:gd name="connsiteY0" fmla="*/ 380932 h 2285548"/>
                <a:gd name="connsiteX1" fmla="*/ 380932 w 7777337"/>
                <a:gd name="connsiteY1" fmla="*/ 0 h 2285548"/>
                <a:gd name="connsiteX2" fmla="*/ 990456 w 7777337"/>
                <a:gd name="connsiteY2" fmla="*/ 0 h 2285548"/>
                <a:gd name="connsiteX3" fmla="*/ 1558422 w 7777337"/>
                <a:gd name="connsiteY3" fmla="*/ 0 h 2285548"/>
                <a:gd name="connsiteX4" fmla="*/ 2292622 w 7777337"/>
                <a:gd name="connsiteY4" fmla="*/ 0 h 2285548"/>
                <a:gd name="connsiteX5" fmla="*/ 2985263 w 7777337"/>
                <a:gd name="connsiteY5" fmla="*/ 0 h 2285548"/>
                <a:gd name="connsiteX6" fmla="*/ 3761022 w 7777337"/>
                <a:gd name="connsiteY6" fmla="*/ 0 h 2285548"/>
                <a:gd name="connsiteX7" fmla="*/ 4536780 w 7777337"/>
                <a:gd name="connsiteY7" fmla="*/ 0 h 2285548"/>
                <a:gd name="connsiteX8" fmla="*/ 4536780 w 7777337"/>
                <a:gd name="connsiteY8" fmla="*/ 0 h 2285548"/>
                <a:gd name="connsiteX9" fmla="*/ 5223778 w 7777337"/>
                <a:gd name="connsiteY9" fmla="*/ 0 h 2285548"/>
                <a:gd name="connsiteX10" fmla="*/ 5910776 w 7777337"/>
                <a:gd name="connsiteY10" fmla="*/ 0 h 2285548"/>
                <a:gd name="connsiteX11" fmla="*/ 6481114 w 7777337"/>
                <a:gd name="connsiteY11" fmla="*/ 0 h 2285548"/>
                <a:gd name="connsiteX12" fmla="*/ 6938760 w 7777337"/>
                <a:gd name="connsiteY12" fmla="*/ 0 h 2285548"/>
                <a:gd name="connsiteX13" fmla="*/ 7396405 w 7777337"/>
                <a:gd name="connsiteY13" fmla="*/ 0 h 2285548"/>
                <a:gd name="connsiteX14" fmla="*/ 7777337 w 7777337"/>
                <a:gd name="connsiteY14" fmla="*/ 380932 h 2285548"/>
                <a:gd name="connsiteX15" fmla="*/ 7777337 w 7777337"/>
                <a:gd name="connsiteY15" fmla="*/ 838038 h 2285548"/>
                <a:gd name="connsiteX16" fmla="*/ 7777337 w 7777337"/>
                <a:gd name="connsiteY16" fmla="*/ 1333236 h 2285548"/>
                <a:gd name="connsiteX17" fmla="*/ 7777337 w 7777337"/>
                <a:gd name="connsiteY17" fmla="*/ 1333236 h 2285548"/>
                <a:gd name="connsiteX18" fmla="*/ 7777337 w 7777337"/>
                <a:gd name="connsiteY18" fmla="*/ 1904623 h 2285548"/>
                <a:gd name="connsiteX19" fmla="*/ 7777337 w 7777337"/>
                <a:gd name="connsiteY19" fmla="*/ 1904616 h 2285548"/>
                <a:gd name="connsiteX20" fmla="*/ 7396405 w 7777337"/>
                <a:gd name="connsiteY20" fmla="*/ 2285548 h 2285548"/>
                <a:gd name="connsiteX21" fmla="*/ 6947912 w 7777337"/>
                <a:gd name="connsiteY21" fmla="*/ 2285548 h 2285548"/>
                <a:gd name="connsiteX22" fmla="*/ 6481114 w 7777337"/>
                <a:gd name="connsiteY22" fmla="*/ 2285548 h 2285548"/>
                <a:gd name="connsiteX23" fmla="*/ 6728566 w 7777337"/>
                <a:gd name="connsiteY23" fmla="*/ 2577214 h 2285548"/>
                <a:gd name="connsiteX24" fmla="*/ 6956983 w 7777337"/>
                <a:gd name="connsiteY24" fmla="*/ 2846444 h 2285548"/>
                <a:gd name="connsiteX25" fmla="*/ 6376134 w 7777337"/>
                <a:gd name="connsiteY25" fmla="*/ 2711829 h 2285548"/>
                <a:gd name="connsiteX26" fmla="*/ 5771084 w 7777337"/>
                <a:gd name="connsiteY26" fmla="*/ 2571605 h 2285548"/>
                <a:gd name="connsiteX27" fmla="*/ 5141831 w 7777337"/>
                <a:gd name="connsiteY27" fmla="*/ 2425772 h 2285548"/>
                <a:gd name="connsiteX28" fmla="*/ 4536780 w 7777337"/>
                <a:gd name="connsiteY28" fmla="*/ 2285548 h 2285548"/>
                <a:gd name="connsiteX29" fmla="*/ 3761022 w 7777337"/>
                <a:gd name="connsiteY29" fmla="*/ 2285548 h 2285548"/>
                <a:gd name="connsiteX30" fmla="*/ 3151497 w 7777337"/>
                <a:gd name="connsiteY30" fmla="*/ 2285548 h 2285548"/>
                <a:gd name="connsiteX31" fmla="*/ 2458856 w 7777337"/>
                <a:gd name="connsiteY31" fmla="*/ 2285548 h 2285548"/>
                <a:gd name="connsiteX32" fmla="*/ 1683098 w 7777337"/>
                <a:gd name="connsiteY32" fmla="*/ 2285548 h 2285548"/>
                <a:gd name="connsiteX33" fmla="*/ 1032015 w 7777337"/>
                <a:gd name="connsiteY33" fmla="*/ 2285548 h 2285548"/>
                <a:gd name="connsiteX34" fmla="*/ 380932 w 7777337"/>
                <a:gd name="connsiteY34" fmla="*/ 2285548 h 2285548"/>
                <a:gd name="connsiteX35" fmla="*/ 0 w 7777337"/>
                <a:gd name="connsiteY35" fmla="*/ 1904616 h 2285548"/>
                <a:gd name="connsiteX36" fmla="*/ 0 w 7777337"/>
                <a:gd name="connsiteY36" fmla="*/ 1904623 h 2285548"/>
                <a:gd name="connsiteX37" fmla="*/ 0 w 7777337"/>
                <a:gd name="connsiteY37" fmla="*/ 1333236 h 2285548"/>
                <a:gd name="connsiteX38" fmla="*/ 0 w 7777337"/>
                <a:gd name="connsiteY38" fmla="*/ 1333236 h 2285548"/>
                <a:gd name="connsiteX39" fmla="*/ 0 w 7777337"/>
                <a:gd name="connsiteY39" fmla="*/ 847561 h 2285548"/>
                <a:gd name="connsiteX40" fmla="*/ 0 w 7777337"/>
                <a:gd name="connsiteY40" fmla="*/ 380932 h 228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777337" h="2285548" fill="none" extrusionOk="0">
                  <a:moveTo>
                    <a:pt x="0" y="380932"/>
                  </a:moveTo>
                  <a:cubicBezTo>
                    <a:pt x="-21456" y="143479"/>
                    <a:pt x="145513" y="20583"/>
                    <a:pt x="380932" y="0"/>
                  </a:cubicBezTo>
                  <a:cubicBezTo>
                    <a:pt x="537497" y="11812"/>
                    <a:pt x="769594" y="11863"/>
                    <a:pt x="990456" y="0"/>
                  </a:cubicBezTo>
                  <a:cubicBezTo>
                    <a:pt x="1211318" y="-11863"/>
                    <a:pt x="1274725" y="-6101"/>
                    <a:pt x="1558422" y="0"/>
                  </a:cubicBezTo>
                  <a:cubicBezTo>
                    <a:pt x="1842119" y="6101"/>
                    <a:pt x="1938719" y="-36133"/>
                    <a:pt x="2292622" y="0"/>
                  </a:cubicBezTo>
                  <a:cubicBezTo>
                    <a:pt x="2646525" y="36133"/>
                    <a:pt x="2773989" y="12307"/>
                    <a:pt x="2985263" y="0"/>
                  </a:cubicBezTo>
                  <a:cubicBezTo>
                    <a:pt x="3196537" y="-12307"/>
                    <a:pt x="3474671" y="-21658"/>
                    <a:pt x="3761022" y="0"/>
                  </a:cubicBezTo>
                  <a:cubicBezTo>
                    <a:pt x="4047373" y="21658"/>
                    <a:pt x="4226072" y="26065"/>
                    <a:pt x="4536780" y="0"/>
                  </a:cubicBezTo>
                  <a:lnTo>
                    <a:pt x="4536780" y="0"/>
                  </a:lnTo>
                  <a:cubicBezTo>
                    <a:pt x="4800827" y="-33564"/>
                    <a:pt x="4978491" y="-13020"/>
                    <a:pt x="5223778" y="0"/>
                  </a:cubicBezTo>
                  <a:cubicBezTo>
                    <a:pt x="5469065" y="13020"/>
                    <a:pt x="5768353" y="-13546"/>
                    <a:pt x="5910776" y="0"/>
                  </a:cubicBezTo>
                  <a:cubicBezTo>
                    <a:pt x="6053199" y="13546"/>
                    <a:pt x="6269746" y="10033"/>
                    <a:pt x="6481114" y="0"/>
                  </a:cubicBezTo>
                  <a:cubicBezTo>
                    <a:pt x="6576536" y="21026"/>
                    <a:pt x="6785788" y="-13701"/>
                    <a:pt x="6938760" y="0"/>
                  </a:cubicBezTo>
                  <a:cubicBezTo>
                    <a:pt x="7091732" y="13701"/>
                    <a:pt x="7216869" y="19713"/>
                    <a:pt x="7396405" y="0"/>
                  </a:cubicBezTo>
                  <a:cubicBezTo>
                    <a:pt x="7606299" y="8698"/>
                    <a:pt x="7764730" y="217533"/>
                    <a:pt x="7777337" y="380932"/>
                  </a:cubicBezTo>
                  <a:cubicBezTo>
                    <a:pt x="7788215" y="599735"/>
                    <a:pt x="7799176" y="677486"/>
                    <a:pt x="7777337" y="838038"/>
                  </a:cubicBezTo>
                  <a:cubicBezTo>
                    <a:pt x="7755498" y="998590"/>
                    <a:pt x="7784480" y="1184986"/>
                    <a:pt x="7777337" y="1333236"/>
                  </a:cubicBezTo>
                  <a:lnTo>
                    <a:pt x="7777337" y="1333236"/>
                  </a:lnTo>
                  <a:cubicBezTo>
                    <a:pt x="7796651" y="1508403"/>
                    <a:pt x="7753902" y="1718421"/>
                    <a:pt x="7777337" y="1904623"/>
                  </a:cubicBezTo>
                  <a:lnTo>
                    <a:pt x="7777337" y="1904616"/>
                  </a:lnTo>
                  <a:cubicBezTo>
                    <a:pt x="7782692" y="2140458"/>
                    <a:pt x="7590773" y="2331524"/>
                    <a:pt x="7396405" y="2285548"/>
                  </a:cubicBezTo>
                  <a:cubicBezTo>
                    <a:pt x="7218484" y="2268270"/>
                    <a:pt x="7091681" y="2280438"/>
                    <a:pt x="6947912" y="2285548"/>
                  </a:cubicBezTo>
                  <a:cubicBezTo>
                    <a:pt x="6804143" y="2290658"/>
                    <a:pt x="6584684" y="2278405"/>
                    <a:pt x="6481114" y="2285548"/>
                  </a:cubicBezTo>
                  <a:cubicBezTo>
                    <a:pt x="6535346" y="2347546"/>
                    <a:pt x="6613898" y="2453106"/>
                    <a:pt x="6728566" y="2577214"/>
                  </a:cubicBezTo>
                  <a:cubicBezTo>
                    <a:pt x="6843234" y="2701322"/>
                    <a:pt x="6905951" y="2773974"/>
                    <a:pt x="6956983" y="2846444"/>
                  </a:cubicBezTo>
                  <a:cubicBezTo>
                    <a:pt x="6764994" y="2791368"/>
                    <a:pt x="6614303" y="2797574"/>
                    <a:pt x="6376134" y="2711829"/>
                  </a:cubicBezTo>
                  <a:cubicBezTo>
                    <a:pt x="6137965" y="2626084"/>
                    <a:pt x="5978676" y="2638778"/>
                    <a:pt x="5771084" y="2571605"/>
                  </a:cubicBezTo>
                  <a:cubicBezTo>
                    <a:pt x="5563492" y="2504432"/>
                    <a:pt x="5344882" y="2442132"/>
                    <a:pt x="5141831" y="2425772"/>
                  </a:cubicBezTo>
                  <a:cubicBezTo>
                    <a:pt x="4938780" y="2409412"/>
                    <a:pt x="4724065" y="2313530"/>
                    <a:pt x="4536780" y="2285548"/>
                  </a:cubicBezTo>
                  <a:cubicBezTo>
                    <a:pt x="4271986" y="2291337"/>
                    <a:pt x="4061397" y="2249002"/>
                    <a:pt x="3761022" y="2285548"/>
                  </a:cubicBezTo>
                  <a:cubicBezTo>
                    <a:pt x="3460647" y="2322094"/>
                    <a:pt x="3394110" y="2269776"/>
                    <a:pt x="3151497" y="2285548"/>
                  </a:cubicBezTo>
                  <a:cubicBezTo>
                    <a:pt x="2908884" y="2301320"/>
                    <a:pt x="2760824" y="2297518"/>
                    <a:pt x="2458856" y="2285548"/>
                  </a:cubicBezTo>
                  <a:cubicBezTo>
                    <a:pt x="2156888" y="2273578"/>
                    <a:pt x="2058960" y="2305539"/>
                    <a:pt x="1683098" y="2285548"/>
                  </a:cubicBezTo>
                  <a:cubicBezTo>
                    <a:pt x="1307236" y="2265557"/>
                    <a:pt x="1225207" y="2313690"/>
                    <a:pt x="1032015" y="2285548"/>
                  </a:cubicBezTo>
                  <a:cubicBezTo>
                    <a:pt x="838823" y="2257406"/>
                    <a:pt x="613608" y="2270212"/>
                    <a:pt x="380932" y="2285548"/>
                  </a:cubicBezTo>
                  <a:cubicBezTo>
                    <a:pt x="150266" y="2317584"/>
                    <a:pt x="-28439" y="2106858"/>
                    <a:pt x="0" y="1904616"/>
                  </a:cubicBezTo>
                  <a:lnTo>
                    <a:pt x="0" y="1904623"/>
                  </a:lnTo>
                  <a:cubicBezTo>
                    <a:pt x="17873" y="1628589"/>
                    <a:pt x="-22028" y="1518109"/>
                    <a:pt x="0" y="1333236"/>
                  </a:cubicBezTo>
                  <a:lnTo>
                    <a:pt x="0" y="1333236"/>
                  </a:lnTo>
                  <a:cubicBezTo>
                    <a:pt x="10291" y="1108341"/>
                    <a:pt x="23312" y="968891"/>
                    <a:pt x="0" y="847561"/>
                  </a:cubicBezTo>
                  <a:cubicBezTo>
                    <a:pt x="-23312" y="726232"/>
                    <a:pt x="20128" y="572250"/>
                    <a:pt x="0" y="380932"/>
                  </a:cubicBezTo>
                  <a:close/>
                </a:path>
                <a:path w="7777337" h="2285548" stroke="0" extrusionOk="0">
                  <a:moveTo>
                    <a:pt x="0" y="380932"/>
                  </a:moveTo>
                  <a:cubicBezTo>
                    <a:pt x="-8047" y="184309"/>
                    <a:pt x="189144" y="-12576"/>
                    <a:pt x="380932" y="0"/>
                  </a:cubicBezTo>
                  <a:cubicBezTo>
                    <a:pt x="645539" y="-3237"/>
                    <a:pt x="836744" y="22125"/>
                    <a:pt x="1115132" y="0"/>
                  </a:cubicBezTo>
                  <a:cubicBezTo>
                    <a:pt x="1393520" y="-22125"/>
                    <a:pt x="1541796" y="29903"/>
                    <a:pt x="1807773" y="0"/>
                  </a:cubicBezTo>
                  <a:cubicBezTo>
                    <a:pt x="2073750" y="-29903"/>
                    <a:pt x="2325800" y="26674"/>
                    <a:pt x="2500414" y="0"/>
                  </a:cubicBezTo>
                  <a:cubicBezTo>
                    <a:pt x="2675028" y="-26674"/>
                    <a:pt x="2948080" y="6900"/>
                    <a:pt x="3193056" y="0"/>
                  </a:cubicBezTo>
                  <a:cubicBezTo>
                    <a:pt x="3438032" y="-6900"/>
                    <a:pt x="3661688" y="29292"/>
                    <a:pt x="3885697" y="0"/>
                  </a:cubicBezTo>
                  <a:cubicBezTo>
                    <a:pt x="4109706" y="-29292"/>
                    <a:pt x="4390926" y="-27116"/>
                    <a:pt x="4536780" y="0"/>
                  </a:cubicBezTo>
                  <a:lnTo>
                    <a:pt x="4536780" y="0"/>
                  </a:lnTo>
                  <a:cubicBezTo>
                    <a:pt x="4702832" y="-16989"/>
                    <a:pt x="4843254" y="-4302"/>
                    <a:pt x="5126561" y="0"/>
                  </a:cubicBezTo>
                  <a:cubicBezTo>
                    <a:pt x="5409868" y="4302"/>
                    <a:pt x="5471895" y="-2182"/>
                    <a:pt x="5794116" y="0"/>
                  </a:cubicBezTo>
                  <a:cubicBezTo>
                    <a:pt x="6116338" y="2182"/>
                    <a:pt x="6191708" y="-16991"/>
                    <a:pt x="6481114" y="0"/>
                  </a:cubicBezTo>
                  <a:cubicBezTo>
                    <a:pt x="6681745" y="-22091"/>
                    <a:pt x="6750166" y="-9945"/>
                    <a:pt x="6947912" y="0"/>
                  </a:cubicBezTo>
                  <a:cubicBezTo>
                    <a:pt x="7145658" y="9945"/>
                    <a:pt x="7241796" y="18442"/>
                    <a:pt x="7396405" y="0"/>
                  </a:cubicBezTo>
                  <a:cubicBezTo>
                    <a:pt x="7568328" y="19743"/>
                    <a:pt x="7748856" y="213062"/>
                    <a:pt x="7777337" y="380932"/>
                  </a:cubicBezTo>
                  <a:cubicBezTo>
                    <a:pt x="7773739" y="519380"/>
                    <a:pt x="7788098" y="722901"/>
                    <a:pt x="7777337" y="857084"/>
                  </a:cubicBezTo>
                  <a:cubicBezTo>
                    <a:pt x="7766576" y="991267"/>
                    <a:pt x="7758769" y="1212325"/>
                    <a:pt x="7777337" y="1333236"/>
                  </a:cubicBezTo>
                  <a:lnTo>
                    <a:pt x="7777337" y="1333236"/>
                  </a:lnTo>
                  <a:cubicBezTo>
                    <a:pt x="7800504" y="1584195"/>
                    <a:pt x="7772559" y="1705712"/>
                    <a:pt x="7777337" y="1904623"/>
                  </a:cubicBezTo>
                  <a:lnTo>
                    <a:pt x="7777337" y="1904616"/>
                  </a:lnTo>
                  <a:cubicBezTo>
                    <a:pt x="7822435" y="2139409"/>
                    <a:pt x="7586956" y="2293523"/>
                    <a:pt x="7396405" y="2285548"/>
                  </a:cubicBezTo>
                  <a:cubicBezTo>
                    <a:pt x="7301499" y="2274976"/>
                    <a:pt x="7148284" y="2273932"/>
                    <a:pt x="6929607" y="2285548"/>
                  </a:cubicBezTo>
                  <a:cubicBezTo>
                    <a:pt x="6710930" y="2297164"/>
                    <a:pt x="6626204" y="2297233"/>
                    <a:pt x="6481114" y="2285548"/>
                  </a:cubicBezTo>
                  <a:cubicBezTo>
                    <a:pt x="6550612" y="2381699"/>
                    <a:pt x="6635529" y="2487861"/>
                    <a:pt x="6704772" y="2549169"/>
                  </a:cubicBezTo>
                  <a:cubicBezTo>
                    <a:pt x="6774015" y="2610477"/>
                    <a:pt x="6858699" y="2707547"/>
                    <a:pt x="6956983" y="2846444"/>
                  </a:cubicBezTo>
                  <a:cubicBezTo>
                    <a:pt x="6783116" y="2804743"/>
                    <a:pt x="6583715" y="2773632"/>
                    <a:pt x="6327730" y="2700611"/>
                  </a:cubicBezTo>
                  <a:cubicBezTo>
                    <a:pt x="6071745" y="2627590"/>
                    <a:pt x="5948244" y="2631321"/>
                    <a:pt x="5771084" y="2571605"/>
                  </a:cubicBezTo>
                  <a:cubicBezTo>
                    <a:pt x="5593924" y="2511890"/>
                    <a:pt x="5302733" y="2464761"/>
                    <a:pt x="5166033" y="2431381"/>
                  </a:cubicBezTo>
                  <a:cubicBezTo>
                    <a:pt x="5029333" y="2398001"/>
                    <a:pt x="4840546" y="2359471"/>
                    <a:pt x="4536780" y="2285548"/>
                  </a:cubicBezTo>
                  <a:cubicBezTo>
                    <a:pt x="4261688" y="2270480"/>
                    <a:pt x="4021278" y="2268601"/>
                    <a:pt x="3844139" y="2285548"/>
                  </a:cubicBezTo>
                  <a:cubicBezTo>
                    <a:pt x="3667000" y="2302495"/>
                    <a:pt x="3339598" y="2310052"/>
                    <a:pt x="3109939" y="2285548"/>
                  </a:cubicBezTo>
                  <a:cubicBezTo>
                    <a:pt x="2880280" y="2261044"/>
                    <a:pt x="2707926" y="2266426"/>
                    <a:pt x="2417298" y="2285548"/>
                  </a:cubicBezTo>
                  <a:cubicBezTo>
                    <a:pt x="2126670" y="2304670"/>
                    <a:pt x="1927893" y="2286703"/>
                    <a:pt x="1641539" y="2285548"/>
                  </a:cubicBezTo>
                  <a:cubicBezTo>
                    <a:pt x="1355185" y="2284393"/>
                    <a:pt x="1227997" y="2256075"/>
                    <a:pt x="990456" y="2285548"/>
                  </a:cubicBezTo>
                  <a:cubicBezTo>
                    <a:pt x="752915" y="2315021"/>
                    <a:pt x="565415" y="2264034"/>
                    <a:pt x="380932" y="2285548"/>
                  </a:cubicBezTo>
                  <a:cubicBezTo>
                    <a:pt x="206253" y="2298231"/>
                    <a:pt x="-21644" y="2100937"/>
                    <a:pt x="0" y="1904616"/>
                  </a:cubicBezTo>
                  <a:lnTo>
                    <a:pt x="0" y="1904623"/>
                  </a:lnTo>
                  <a:cubicBezTo>
                    <a:pt x="24201" y="1718291"/>
                    <a:pt x="-1068" y="1521502"/>
                    <a:pt x="0" y="1333236"/>
                  </a:cubicBezTo>
                  <a:lnTo>
                    <a:pt x="0" y="1333236"/>
                  </a:lnTo>
                  <a:cubicBezTo>
                    <a:pt x="23232" y="1207475"/>
                    <a:pt x="22164" y="1039289"/>
                    <a:pt x="0" y="857084"/>
                  </a:cubicBezTo>
                  <a:cubicBezTo>
                    <a:pt x="-22164" y="674879"/>
                    <a:pt x="-4988" y="599849"/>
                    <a:pt x="0" y="380932"/>
                  </a:cubicBezTo>
                  <a:close/>
                </a:path>
              </a:pathLst>
            </a:custGeom>
            <a:solidFill>
              <a:srgbClr val="FFF4E1"/>
            </a:solidFill>
            <a:ln w="38100">
              <a:solidFill>
                <a:srgbClr val="FF6600"/>
              </a:solidFill>
              <a:extLst>
                <a:ext uri="{C807C97D-BFC1-408E-A445-0C87EB9F89A2}">
                  <ask:lineSketchStyleProps xmln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004385" y="2183468"/>
              <a:ext cx="4210121" cy="954107"/>
            </a:xfrm>
            <a:prstGeom prst="rect">
              <a:avLst/>
            </a:prstGeom>
          </p:spPr>
          <p:txBody>
            <a:bodyPr wrap="square">
              <a:spAutoFit/>
            </a:bodyPr>
            <a:lstStyle/>
            <a:p>
              <a:pPr lvl="0" algn="ctr" eaLnBrk="0" fontAlgn="base" hangingPunct="0">
                <a:spcBef>
                  <a:spcPct val="0"/>
                </a:spcBef>
                <a:spcAft>
                  <a:spcPct val="0"/>
                </a:spcAft>
              </a:pPr>
              <a:r>
                <a:rPr lang="en-US" altLang="en-US" sz="2800">
                  <a:solidFill>
                    <a:srgbClr val="000000"/>
                  </a:solidFill>
                  <a:latin typeface="Times New Roman" panose="02020603050405020304" pitchFamily="18" charset="0"/>
                  <a:cs typeface="Times New Roman" panose="02020603050405020304" pitchFamily="18" charset="0"/>
                </a:rPr>
                <a:t>Khi thắp nến, em thấy gì được tỏa ra từ ngọn nến?</a:t>
              </a:r>
              <a:endParaRPr lang="en-US" altLang="en-US" sz="1400">
                <a:latin typeface="Times New Roman" panose="02020603050405020304" pitchFamily="18" charset="0"/>
                <a:cs typeface="Times New Roman" panose="02020603050405020304" pitchFamily="18" charset="0"/>
              </a:endParaRPr>
            </a:p>
          </p:txBody>
        </p:sp>
      </p:grpSp>
      <p:grpSp>
        <p:nvGrpSpPr>
          <p:cNvPr id="14" name="Group 13"/>
          <p:cNvGrpSpPr/>
          <p:nvPr/>
        </p:nvGrpSpPr>
        <p:grpSpPr>
          <a:xfrm>
            <a:off x="4214712" y="4190130"/>
            <a:ext cx="7376160" cy="1996440"/>
            <a:chOff x="4245192" y="4053840"/>
            <a:chExt cx="7376160" cy="1996440"/>
          </a:xfrm>
        </p:grpSpPr>
        <p:sp>
          <p:nvSpPr>
            <p:cNvPr id="12" name="Rounded Rectangle 11"/>
            <p:cNvSpPr/>
            <p:nvPr/>
          </p:nvSpPr>
          <p:spPr>
            <a:xfrm>
              <a:off x="4245192" y="4053840"/>
              <a:ext cx="7376160" cy="199644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540966" y="4359562"/>
              <a:ext cx="6754132" cy="1384995"/>
            </a:xfrm>
            <a:prstGeom prst="rect">
              <a:avLst/>
            </a:prstGeom>
          </p:spPr>
          <p:txBody>
            <a:bodyPr wrap="square">
              <a:spAutoFit/>
            </a:bodyPr>
            <a:lstStyle/>
            <a:p>
              <a:pPr lvl="0" eaLnBrk="0" fontAlgn="base" hangingPunct="0">
                <a:spcBef>
                  <a:spcPct val="0"/>
                </a:spcBef>
                <a:spcAft>
                  <a:spcPct val="0"/>
                </a:spcAft>
              </a:pPr>
              <a:r>
                <a:rPr lang="en-US" altLang="en-US" sz="2800" smtClean="0">
                  <a:solidFill>
                    <a:srgbClr val="000000"/>
                  </a:solidFill>
                  <a:latin typeface="Times New Roman" panose="02020603050405020304" pitchFamily="18" charset="0"/>
                  <a:cs typeface="Times New Roman" panose="02020603050405020304" pitchFamily="18" charset="0"/>
                </a:rPr>
                <a:t>Khi thắp ngọn nến, nến tỏa nhiệt và phát sang. Nến bị đốt cháy đã cung cấp năng lượng cho việc phát sang và tỏa nhiệt</a:t>
              </a:r>
              <a:endParaRPr lang="en-US" altLang="en-US" sz="1400">
                <a:solidFill>
                  <a:prstClr val="black"/>
                </a:solidFill>
                <a:latin typeface="Times New Roman" panose="02020603050405020304" pitchFamily="18" charset="0"/>
                <a:cs typeface="Times New Roman" panose="02020603050405020304" pitchFamily="18" charset="0"/>
              </a:endParaRPr>
            </a:p>
          </p:txBody>
        </p:sp>
      </p:grpSp>
      <p:pic>
        <p:nvPicPr>
          <p:cNvPr id="16" name="Picture 2" descr="nến GIF - Tải xuống và Chia sẻ trên PHONEKY"/>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755588" y="1861060"/>
            <a:ext cx="2059328" cy="1960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719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79676" y="943897"/>
            <a:ext cx="7738016" cy="584775"/>
          </a:xfrm>
          <a:prstGeom prst="rect">
            <a:avLst/>
          </a:prstGeom>
          <a:noFill/>
        </p:spPr>
        <p:txBody>
          <a:bodyPr wrap="none" rtlCol="0">
            <a:spAutoFit/>
          </a:bodyPr>
          <a:lstStyle/>
          <a:p>
            <a:r>
              <a:rPr lang="en-GB" sz="3200" smtClean="0">
                <a:latin typeface="#9Slide03 Arima Madurai Bold" panose="00000800000000000000" pitchFamily="2" charset="0"/>
                <a:cs typeface="#9Slide03 Arima Madurai Bold" panose="00000800000000000000" pitchFamily="2" charset="0"/>
              </a:rPr>
              <a:t>1. Tác động của việc cung cấp năng lượng</a:t>
            </a:r>
            <a:endParaRPr lang="en-GB" sz="3200">
              <a:latin typeface="#9Slide03 Arima Madurai Bold" panose="00000800000000000000" pitchFamily="2" charset="0"/>
              <a:cs typeface="#9Slide03 Arima Madurai Bold" panose="00000800000000000000"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586" y="3426105"/>
            <a:ext cx="3524491" cy="3524491"/>
          </a:xfrm>
          <a:prstGeom prst="rect">
            <a:avLst/>
          </a:prstGeom>
        </p:spPr>
      </p:pic>
      <p:grpSp>
        <p:nvGrpSpPr>
          <p:cNvPr id="14" name="Group 13"/>
          <p:cNvGrpSpPr/>
          <p:nvPr/>
        </p:nvGrpSpPr>
        <p:grpSpPr>
          <a:xfrm>
            <a:off x="4214712" y="4190130"/>
            <a:ext cx="7376160" cy="1996440"/>
            <a:chOff x="4245192" y="4053840"/>
            <a:chExt cx="7376160" cy="1996440"/>
          </a:xfrm>
        </p:grpSpPr>
        <p:sp>
          <p:nvSpPr>
            <p:cNvPr id="12" name="Rounded Rectangle 11"/>
            <p:cNvSpPr/>
            <p:nvPr/>
          </p:nvSpPr>
          <p:spPr>
            <a:xfrm>
              <a:off x="4245192" y="4053840"/>
              <a:ext cx="7376160" cy="199644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245192" y="4208873"/>
              <a:ext cx="7151018" cy="1815882"/>
            </a:xfrm>
            <a:prstGeom prst="rect">
              <a:avLst/>
            </a:prstGeom>
          </p:spPr>
          <p:txBody>
            <a:bodyPr wrap="square">
              <a:spAutoFit/>
            </a:bodyPr>
            <a:lstStyle/>
            <a:p>
              <a:pPr marL="457200" lvl="0" indent="-457200" eaLnBrk="0" fontAlgn="base" hangingPunct="0">
                <a:spcBef>
                  <a:spcPct val="0"/>
                </a:spcBef>
                <a:spcAft>
                  <a:spcPct val="0"/>
                </a:spcAft>
                <a:buFont typeface="Arial" panose="020B0604020202020204" pitchFamily="34" charset="0"/>
                <a:buChar char="•"/>
              </a:pPr>
              <a:r>
                <a:rPr lang="vi-VN" sz="2800">
                  <a:solidFill>
                    <a:srgbClr val="002060"/>
                  </a:solidFill>
                  <a:latin typeface="Times New Roman" panose="02020603050405020304" pitchFamily="18" charset="0"/>
                  <a:cs typeface="Times New Roman" panose="02020603050405020304" pitchFamily="18" charset="0"/>
                </a:rPr>
                <a:t>Khi chưa lắp pin, bật côn tắc của ô tô, ô </a:t>
              </a:r>
              <a:r>
                <a:rPr lang="vi-VN" sz="2800" smtClean="0">
                  <a:solidFill>
                    <a:srgbClr val="002060"/>
                  </a:solidFill>
                  <a:latin typeface="Times New Roman" panose="02020603050405020304" pitchFamily="18" charset="0"/>
                  <a:cs typeface="Times New Roman" panose="02020603050405020304" pitchFamily="18" charset="0"/>
                </a:rPr>
                <a:t>tô</a:t>
              </a:r>
              <a:r>
                <a:rPr lang="en-GB" sz="2800" smtClean="0">
                  <a:solidFill>
                    <a:srgbClr val="002060"/>
                  </a:solidFill>
                  <a:latin typeface="Times New Roman" panose="02020603050405020304" pitchFamily="18" charset="0"/>
                  <a:cs typeface="Times New Roman" panose="02020603050405020304" pitchFamily="18" charset="0"/>
                </a:rPr>
                <a:t> không hoạt động.</a:t>
              </a:r>
            </a:p>
            <a:p>
              <a:pPr marL="457200" lvl="0" indent="-457200" eaLnBrk="0" fontAlgn="base" hangingPunct="0">
                <a:spcBef>
                  <a:spcPct val="0"/>
                </a:spcBef>
                <a:spcAft>
                  <a:spcPct val="0"/>
                </a:spcAft>
                <a:buFont typeface="Arial" panose="020B0604020202020204" pitchFamily="34" charset="0"/>
                <a:buChar char="•"/>
              </a:pPr>
              <a:r>
                <a:rPr lang="en-GB" altLang="en-US" sz="2800" smtClean="0">
                  <a:solidFill>
                    <a:srgbClr val="002060"/>
                  </a:solidFill>
                  <a:latin typeface="Times New Roman" panose="02020603050405020304" pitchFamily="18" charset="0"/>
                  <a:cs typeface="Times New Roman" panose="02020603050405020304" pitchFamily="18" charset="0"/>
                </a:rPr>
                <a:t>Khi lắp pin và bật công tắc của ô tô đồ chơi, động cơ quay, đèn sang, còi kêu</a:t>
              </a:r>
              <a:endParaRPr lang="en-US" altLang="en-US" sz="1400">
                <a:solidFill>
                  <a:srgbClr val="002060"/>
                </a:solidFill>
                <a:latin typeface="Times New Roman" panose="02020603050405020304" pitchFamily="18" charset="0"/>
                <a:cs typeface="Times New Roman" panose="02020603050405020304" pitchFamily="18" charset="0"/>
              </a:endParaRPr>
            </a:p>
          </p:txBody>
        </p:sp>
      </p:grpSp>
      <p:sp>
        <p:nvSpPr>
          <p:cNvPr id="15" name="Rectangle 3"/>
          <p:cNvSpPr>
            <a:spLocks noChangeArrowheads="1"/>
          </p:cNvSpPr>
          <p:nvPr/>
        </p:nvSpPr>
        <p:spPr bwMode="auto">
          <a:xfrm>
            <a:off x="4331612" y="1705239"/>
            <a:ext cx="706790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vi-VN" sz="2400">
                <a:latin typeface="Times New Roman" panose="02020603050405020304" pitchFamily="18" charset="0"/>
                <a:cs typeface="Times New Roman" panose="02020603050405020304" pitchFamily="18" charset="0"/>
              </a:rPr>
              <a:t>Đặt chiếc ô tô đồ chơi có gắn động cơ điện, đèn và còi lên mặt bàn. </a:t>
            </a:r>
            <a:endParaRPr lang="en-GB" sz="2400" smtClean="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vi-VN" sz="2400" smtClean="0">
                <a:solidFill>
                  <a:srgbClr val="002060"/>
                </a:solidFill>
                <a:latin typeface="Times New Roman" panose="02020603050405020304" pitchFamily="18" charset="0"/>
                <a:cs typeface="Times New Roman" panose="02020603050405020304" pitchFamily="18" charset="0"/>
              </a:rPr>
              <a:t>Khi </a:t>
            </a:r>
            <a:r>
              <a:rPr lang="vi-VN" sz="2400">
                <a:solidFill>
                  <a:srgbClr val="002060"/>
                </a:solidFill>
                <a:latin typeface="Times New Roman" panose="02020603050405020304" pitchFamily="18" charset="0"/>
                <a:cs typeface="Times New Roman" panose="02020603050405020304" pitchFamily="18" charset="0"/>
              </a:rPr>
              <a:t>chưa lắp pin, bật côn tắc của ô tô, ô tô có hoạt động không. </a:t>
            </a:r>
            <a:endParaRPr lang="en-GB" sz="2400" smtClean="0">
              <a:solidFill>
                <a:srgbClr val="002060"/>
              </a:solidFill>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vi-VN" sz="2400" smtClean="0">
                <a:solidFill>
                  <a:srgbClr val="002060"/>
                </a:solidFill>
                <a:latin typeface="Times New Roman" panose="02020603050405020304" pitchFamily="18" charset="0"/>
                <a:cs typeface="Times New Roman" panose="02020603050405020304" pitchFamily="18" charset="0"/>
              </a:rPr>
              <a:t>Lắp </a:t>
            </a:r>
            <a:r>
              <a:rPr lang="vi-VN" sz="2400">
                <a:solidFill>
                  <a:srgbClr val="002060"/>
                </a:solidFill>
                <a:latin typeface="Times New Roman" panose="02020603050405020304" pitchFamily="18" charset="0"/>
                <a:cs typeface="Times New Roman" panose="02020603050405020304" pitchFamily="18" charset="0"/>
              </a:rPr>
              <a:t>pin vào và bật công tắc của ô tô, </a:t>
            </a:r>
            <a:r>
              <a:rPr lang="en-GB" sz="2400" smtClean="0">
                <a:solidFill>
                  <a:srgbClr val="002060"/>
                </a:solidFill>
                <a:latin typeface="Times New Roman" panose="02020603050405020304" pitchFamily="18" charset="0"/>
                <a:cs typeface="Times New Roman" panose="02020603050405020304" pitchFamily="18" charset="0"/>
              </a:rPr>
              <a:t>em</a:t>
            </a:r>
            <a:r>
              <a:rPr lang="vi-VN" sz="2400" smtClean="0">
                <a:solidFill>
                  <a:srgbClr val="002060"/>
                </a:solidFill>
                <a:latin typeface="Times New Roman" panose="02020603050405020304" pitchFamily="18" charset="0"/>
                <a:cs typeface="Times New Roman" panose="02020603050405020304" pitchFamily="18" charset="0"/>
              </a:rPr>
              <a:t> </a:t>
            </a:r>
            <a:r>
              <a:rPr lang="vi-VN" sz="2400">
                <a:solidFill>
                  <a:srgbClr val="002060"/>
                </a:solidFill>
                <a:latin typeface="Times New Roman" panose="02020603050405020304" pitchFamily="18" charset="0"/>
                <a:cs typeface="Times New Roman" panose="02020603050405020304" pitchFamily="18" charset="0"/>
              </a:rPr>
              <a:t>thấy điều gì xảy </a:t>
            </a:r>
            <a:r>
              <a:rPr lang="vi-VN" sz="2400" smtClean="0">
                <a:solidFill>
                  <a:srgbClr val="002060"/>
                </a:solidFill>
                <a:latin typeface="Times New Roman" panose="02020603050405020304" pitchFamily="18" charset="0"/>
                <a:cs typeface="Times New Roman" panose="02020603050405020304" pitchFamily="18" charset="0"/>
              </a:rPr>
              <a:t>ra</a:t>
            </a:r>
            <a:r>
              <a:rPr lang="en-GB" sz="2400" smtClean="0">
                <a:solidFill>
                  <a:srgbClr val="002060"/>
                </a:solidFill>
                <a:latin typeface="Times New Roman" panose="02020603050405020304" pitchFamily="18" charset="0"/>
                <a:cs typeface="Times New Roman" panose="02020603050405020304" pitchFamily="18" charset="0"/>
              </a:rPr>
              <a:t>?</a:t>
            </a:r>
            <a:endParaRPr kumimoji="0" lang="en-US" altLang="en-US" sz="2000" b="0" i="0" u="none" strike="noStrike" cap="none" normalizeH="0" baseline="0" smtClean="0">
              <a:ln>
                <a:noFill/>
              </a:ln>
              <a:solidFill>
                <a:srgbClr val="002060"/>
              </a:solidFill>
              <a:effectLst/>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1453" y="1528672"/>
            <a:ext cx="2816491" cy="2816491"/>
          </a:xfrm>
          <a:prstGeom prst="rect">
            <a:avLst/>
          </a:prstGeom>
        </p:spPr>
      </p:pic>
    </p:spTree>
    <p:extLst>
      <p:ext uri="{BB962C8B-B14F-4D97-AF65-F5344CB8AC3E}">
        <p14:creationId xmlns:p14="http://schemas.microsoft.com/office/powerpoint/2010/main" val="35789609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834768" y="275632"/>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p:cNvGrpSpPr/>
          <p:nvPr/>
        </p:nvGrpSpPr>
        <p:grpSpPr>
          <a:xfrm>
            <a:off x="1131712" y="1254596"/>
            <a:ext cx="5482448" cy="1739510"/>
            <a:chOff x="4804552" y="1790768"/>
            <a:chExt cx="4409954" cy="1739510"/>
          </a:xfrm>
        </p:grpSpPr>
        <p:sp>
          <p:nvSpPr>
            <p:cNvPr id="4" name="Speech Bubble: Rectangle with Corners Rounded 5">
              <a:extLst>
                <a:ext uri="{FF2B5EF4-FFF2-40B4-BE49-F238E27FC236}">
                  <a16:creationId xmlns:a16="http://schemas.microsoft.com/office/drawing/2014/main" xmlns="" id="{9762EA1C-7C46-4E5A-A34B-2040D595ED62}"/>
                </a:ext>
              </a:extLst>
            </p:cNvPr>
            <p:cNvSpPr/>
            <p:nvPr/>
          </p:nvSpPr>
          <p:spPr>
            <a:xfrm rot="10800000" flipV="1">
              <a:off x="4804552" y="1790768"/>
              <a:ext cx="4409954" cy="1739510"/>
            </a:xfrm>
            <a:custGeom>
              <a:avLst/>
              <a:gdLst>
                <a:gd name="connsiteX0" fmla="*/ 0 w 7777337"/>
                <a:gd name="connsiteY0" fmla="*/ 380932 h 2285548"/>
                <a:gd name="connsiteX1" fmla="*/ 380932 w 7777337"/>
                <a:gd name="connsiteY1" fmla="*/ 0 h 2285548"/>
                <a:gd name="connsiteX2" fmla="*/ 990456 w 7777337"/>
                <a:gd name="connsiteY2" fmla="*/ 0 h 2285548"/>
                <a:gd name="connsiteX3" fmla="*/ 1558422 w 7777337"/>
                <a:gd name="connsiteY3" fmla="*/ 0 h 2285548"/>
                <a:gd name="connsiteX4" fmla="*/ 2292622 w 7777337"/>
                <a:gd name="connsiteY4" fmla="*/ 0 h 2285548"/>
                <a:gd name="connsiteX5" fmla="*/ 2985263 w 7777337"/>
                <a:gd name="connsiteY5" fmla="*/ 0 h 2285548"/>
                <a:gd name="connsiteX6" fmla="*/ 3761022 w 7777337"/>
                <a:gd name="connsiteY6" fmla="*/ 0 h 2285548"/>
                <a:gd name="connsiteX7" fmla="*/ 4536780 w 7777337"/>
                <a:gd name="connsiteY7" fmla="*/ 0 h 2285548"/>
                <a:gd name="connsiteX8" fmla="*/ 4536780 w 7777337"/>
                <a:gd name="connsiteY8" fmla="*/ 0 h 2285548"/>
                <a:gd name="connsiteX9" fmla="*/ 5223778 w 7777337"/>
                <a:gd name="connsiteY9" fmla="*/ 0 h 2285548"/>
                <a:gd name="connsiteX10" fmla="*/ 5910776 w 7777337"/>
                <a:gd name="connsiteY10" fmla="*/ 0 h 2285548"/>
                <a:gd name="connsiteX11" fmla="*/ 6481114 w 7777337"/>
                <a:gd name="connsiteY11" fmla="*/ 0 h 2285548"/>
                <a:gd name="connsiteX12" fmla="*/ 6938760 w 7777337"/>
                <a:gd name="connsiteY12" fmla="*/ 0 h 2285548"/>
                <a:gd name="connsiteX13" fmla="*/ 7396405 w 7777337"/>
                <a:gd name="connsiteY13" fmla="*/ 0 h 2285548"/>
                <a:gd name="connsiteX14" fmla="*/ 7777337 w 7777337"/>
                <a:gd name="connsiteY14" fmla="*/ 380932 h 2285548"/>
                <a:gd name="connsiteX15" fmla="*/ 7777337 w 7777337"/>
                <a:gd name="connsiteY15" fmla="*/ 838038 h 2285548"/>
                <a:gd name="connsiteX16" fmla="*/ 7777337 w 7777337"/>
                <a:gd name="connsiteY16" fmla="*/ 1333236 h 2285548"/>
                <a:gd name="connsiteX17" fmla="*/ 7777337 w 7777337"/>
                <a:gd name="connsiteY17" fmla="*/ 1333236 h 2285548"/>
                <a:gd name="connsiteX18" fmla="*/ 7777337 w 7777337"/>
                <a:gd name="connsiteY18" fmla="*/ 1904623 h 2285548"/>
                <a:gd name="connsiteX19" fmla="*/ 7777337 w 7777337"/>
                <a:gd name="connsiteY19" fmla="*/ 1904616 h 2285548"/>
                <a:gd name="connsiteX20" fmla="*/ 7396405 w 7777337"/>
                <a:gd name="connsiteY20" fmla="*/ 2285548 h 2285548"/>
                <a:gd name="connsiteX21" fmla="*/ 6947912 w 7777337"/>
                <a:gd name="connsiteY21" fmla="*/ 2285548 h 2285548"/>
                <a:gd name="connsiteX22" fmla="*/ 6481114 w 7777337"/>
                <a:gd name="connsiteY22" fmla="*/ 2285548 h 2285548"/>
                <a:gd name="connsiteX23" fmla="*/ 6728566 w 7777337"/>
                <a:gd name="connsiteY23" fmla="*/ 2577214 h 2285548"/>
                <a:gd name="connsiteX24" fmla="*/ 6956983 w 7777337"/>
                <a:gd name="connsiteY24" fmla="*/ 2846444 h 2285548"/>
                <a:gd name="connsiteX25" fmla="*/ 6376134 w 7777337"/>
                <a:gd name="connsiteY25" fmla="*/ 2711829 h 2285548"/>
                <a:gd name="connsiteX26" fmla="*/ 5771084 w 7777337"/>
                <a:gd name="connsiteY26" fmla="*/ 2571605 h 2285548"/>
                <a:gd name="connsiteX27" fmla="*/ 5141831 w 7777337"/>
                <a:gd name="connsiteY27" fmla="*/ 2425772 h 2285548"/>
                <a:gd name="connsiteX28" fmla="*/ 4536780 w 7777337"/>
                <a:gd name="connsiteY28" fmla="*/ 2285548 h 2285548"/>
                <a:gd name="connsiteX29" fmla="*/ 3761022 w 7777337"/>
                <a:gd name="connsiteY29" fmla="*/ 2285548 h 2285548"/>
                <a:gd name="connsiteX30" fmla="*/ 3151497 w 7777337"/>
                <a:gd name="connsiteY30" fmla="*/ 2285548 h 2285548"/>
                <a:gd name="connsiteX31" fmla="*/ 2458856 w 7777337"/>
                <a:gd name="connsiteY31" fmla="*/ 2285548 h 2285548"/>
                <a:gd name="connsiteX32" fmla="*/ 1683098 w 7777337"/>
                <a:gd name="connsiteY32" fmla="*/ 2285548 h 2285548"/>
                <a:gd name="connsiteX33" fmla="*/ 1032015 w 7777337"/>
                <a:gd name="connsiteY33" fmla="*/ 2285548 h 2285548"/>
                <a:gd name="connsiteX34" fmla="*/ 380932 w 7777337"/>
                <a:gd name="connsiteY34" fmla="*/ 2285548 h 2285548"/>
                <a:gd name="connsiteX35" fmla="*/ 0 w 7777337"/>
                <a:gd name="connsiteY35" fmla="*/ 1904616 h 2285548"/>
                <a:gd name="connsiteX36" fmla="*/ 0 w 7777337"/>
                <a:gd name="connsiteY36" fmla="*/ 1904623 h 2285548"/>
                <a:gd name="connsiteX37" fmla="*/ 0 w 7777337"/>
                <a:gd name="connsiteY37" fmla="*/ 1333236 h 2285548"/>
                <a:gd name="connsiteX38" fmla="*/ 0 w 7777337"/>
                <a:gd name="connsiteY38" fmla="*/ 1333236 h 2285548"/>
                <a:gd name="connsiteX39" fmla="*/ 0 w 7777337"/>
                <a:gd name="connsiteY39" fmla="*/ 847561 h 2285548"/>
                <a:gd name="connsiteX40" fmla="*/ 0 w 7777337"/>
                <a:gd name="connsiteY40" fmla="*/ 380932 h 228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777337" h="2285548" fill="none" extrusionOk="0">
                  <a:moveTo>
                    <a:pt x="0" y="380932"/>
                  </a:moveTo>
                  <a:cubicBezTo>
                    <a:pt x="-21456" y="143479"/>
                    <a:pt x="145513" y="20583"/>
                    <a:pt x="380932" y="0"/>
                  </a:cubicBezTo>
                  <a:cubicBezTo>
                    <a:pt x="537497" y="11812"/>
                    <a:pt x="769594" y="11863"/>
                    <a:pt x="990456" y="0"/>
                  </a:cubicBezTo>
                  <a:cubicBezTo>
                    <a:pt x="1211318" y="-11863"/>
                    <a:pt x="1274725" y="-6101"/>
                    <a:pt x="1558422" y="0"/>
                  </a:cubicBezTo>
                  <a:cubicBezTo>
                    <a:pt x="1842119" y="6101"/>
                    <a:pt x="1938719" y="-36133"/>
                    <a:pt x="2292622" y="0"/>
                  </a:cubicBezTo>
                  <a:cubicBezTo>
                    <a:pt x="2646525" y="36133"/>
                    <a:pt x="2773989" y="12307"/>
                    <a:pt x="2985263" y="0"/>
                  </a:cubicBezTo>
                  <a:cubicBezTo>
                    <a:pt x="3196537" y="-12307"/>
                    <a:pt x="3474671" y="-21658"/>
                    <a:pt x="3761022" y="0"/>
                  </a:cubicBezTo>
                  <a:cubicBezTo>
                    <a:pt x="4047373" y="21658"/>
                    <a:pt x="4226072" y="26065"/>
                    <a:pt x="4536780" y="0"/>
                  </a:cubicBezTo>
                  <a:lnTo>
                    <a:pt x="4536780" y="0"/>
                  </a:lnTo>
                  <a:cubicBezTo>
                    <a:pt x="4800827" y="-33564"/>
                    <a:pt x="4978491" y="-13020"/>
                    <a:pt x="5223778" y="0"/>
                  </a:cubicBezTo>
                  <a:cubicBezTo>
                    <a:pt x="5469065" y="13020"/>
                    <a:pt x="5768353" y="-13546"/>
                    <a:pt x="5910776" y="0"/>
                  </a:cubicBezTo>
                  <a:cubicBezTo>
                    <a:pt x="6053199" y="13546"/>
                    <a:pt x="6269746" y="10033"/>
                    <a:pt x="6481114" y="0"/>
                  </a:cubicBezTo>
                  <a:cubicBezTo>
                    <a:pt x="6576536" y="21026"/>
                    <a:pt x="6785788" y="-13701"/>
                    <a:pt x="6938760" y="0"/>
                  </a:cubicBezTo>
                  <a:cubicBezTo>
                    <a:pt x="7091732" y="13701"/>
                    <a:pt x="7216869" y="19713"/>
                    <a:pt x="7396405" y="0"/>
                  </a:cubicBezTo>
                  <a:cubicBezTo>
                    <a:pt x="7606299" y="8698"/>
                    <a:pt x="7764730" y="217533"/>
                    <a:pt x="7777337" y="380932"/>
                  </a:cubicBezTo>
                  <a:cubicBezTo>
                    <a:pt x="7788215" y="599735"/>
                    <a:pt x="7799176" y="677486"/>
                    <a:pt x="7777337" y="838038"/>
                  </a:cubicBezTo>
                  <a:cubicBezTo>
                    <a:pt x="7755498" y="998590"/>
                    <a:pt x="7784480" y="1184986"/>
                    <a:pt x="7777337" y="1333236"/>
                  </a:cubicBezTo>
                  <a:lnTo>
                    <a:pt x="7777337" y="1333236"/>
                  </a:lnTo>
                  <a:cubicBezTo>
                    <a:pt x="7796651" y="1508403"/>
                    <a:pt x="7753902" y="1718421"/>
                    <a:pt x="7777337" y="1904623"/>
                  </a:cubicBezTo>
                  <a:lnTo>
                    <a:pt x="7777337" y="1904616"/>
                  </a:lnTo>
                  <a:cubicBezTo>
                    <a:pt x="7782692" y="2140458"/>
                    <a:pt x="7590773" y="2331524"/>
                    <a:pt x="7396405" y="2285548"/>
                  </a:cubicBezTo>
                  <a:cubicBezTo>
                    <a:pt x="7218484" y="2268270"/>
                    <a:pt x="7091681" y="2280438"/>
                    <a:pt x="6947912" y="2285548"/>
                  </a:cubicBezTo>
                  <a:cubicBezTo>
                    <a:pt x="6804143" y="2290658"/>
                    <a:pt x="6584684" y="2278405"/>
                    <a:pt x="6481114" y="2285548"/>
                  </a:cubicBezTo>
                  <a:cubicBezTo>
                    <a:pt x="6535346" y="2347546"/>
                    <a:pt x="6613898" y="2453106"/>
                    <a:pt x="6728566" y="2577214"/>
                  </a:cubicBezTo>
                  <a:cubicBezTo>
                    <a:pt x="6843234" y="2701322"/>
                    <a:pt x="6905951" y="2773974"/>
                    <a:pt x="6956983" y="2846444"/>
                  </a:cubicBezTo>
                  <a:cubicBezTo>
                    <a:pt x="6764994" y="2791368"/>
                    <a:pt x="6614303" y="2797574"/>
                    <a:pt x="6376134" y="2711829"/>
                  </a:cubicBezTo>
                  <a:cubicBezTo>
                    <a:pt x="6137965" y="2626084"/>
                    <a:pt x="5978676" y="2638778"/>
                    <a:pt x="5771084" y="2571605"/>
                  </a:cubicBezTo>
                  <a:cubicBezTo>
                    <a:pt x="5563492" y="2504432"/>
                    <a:pt x="5344882" y="2442132"/>
                    <a:pt x="5141831" y="2425772"/>
                  </a:cubicBezTo>
                  <a:cubicBezTo>
                    <a:pt x="4938780" y="2409412"/>
                    <a:pt x="4724065" y="2313530"/>
                    <a:pt x="4536780" y="2285548"/>
                  </a:cubicBezTo>
                  <a:cubicBezTo>
                    <a:pt x="4271986" y="2291337"/>
                    <a:pt x="4061397" y="2249002"/>
                    <a:pt x="3761022" y="2285548"/>
                  </a:cubicBezTo>
                  <a:cubicBezTo>
                    <a:pt x="3460647" y="2322094"/>
                    <a:pt x="3394110" y="2269776"/>
                    <a:pt x="3151497" y="2285548"/>
                  </a:cubicBezTo>
                  <a:cubicBezTo>
                    <a:pt x="2908884" y="2301320"/>
                    <a:pt x="2760824" y="2297518"/>
                    <a:pt x="2458856" y="2285548"/>
                  </a:cubicBezTo>
                  <a:cubicBezTo>
                    <a:pt x="2156888" y="2273578"/>
                    <a:pt x="2058960" y="2305539"/>
                    <a:pt x="1683098" y="2285548"/>
                  </a:cubicBezTo>
                  <a:cubicBezTo>
                    <a:pt x="1307236" y="2265557"/>
                    <a:pt x="1225207" y="2313690"/>
                    <a:pt x="1032015" y="2285548"/>
                  </a:cubicBezTo>
                  <a:cubicBezTo>
                    <a:pt x="838823" y="2257406"/>
                    <a:pt x="613608" y="2270212"/>
                    <a:pt x="380932" y="2285548"/>
                  </a:cubicBezTo>
                  <a:cubicBezTo>
                    <a:pt x="150266" y="2317584"/>
                    <a:pt x="-28439" y="2106858"/>
                    <a:pt x="0" y="1904616"/>
                  </a:cubicBezTo>
                  <a:lnTo>
                    <a:pt x="0" y="1904623"/>
                  </a:lnTo>
                  <a:cubicBezTo>
                    <a:pt x="17873" y="1628589"/>
                    <a:pt x="-22028" y="1518109"/>
                    <a:pt x="0" y="1333236"/>
                  </a:cubicBezTo>
                  <a:lnTo>
                    <a:pt x="0" y="1333236"/>
                  </a:lnTo>
                  <a:cubicBezTo>
                    <a:pt x="10291" y="1108341"/>
                    <a:pt x="23312" y="968891"/>
                    <a:pt x="0" y="847561"/>
                  </a:cubicBezTo>
                  <a:cubicBezTo>
                    <a:pt x="-23312" y="726232"/>
                    <a:pt x="20128" y="572250"/>
                    <a:pt x="0" y="380932"/>
                  </a:cubicBezTo>
                  <a:close/>
                </a:path>
                <a:path w="7777337" h="2285548" stroke="0" extrusionOk="0">
                  <a:moveTo>
                    <a:pt x="0" y="380932"/>
                  </a:moveTo>
                  <a:cubicBezTo>
                    <a:pt x="-8047" y="184309"/>
                    <a:pt x="189144" y="-12576"/>
                    <a:pt x="380932" y="0"/>
                  </a:cubicBezTo>
                  <a:cubicBezTo>
                    <a:pt x="645539" y="-3237"/>
                    <a:pt x="836744" y="22125"/>
                    <a:pt x="1115132" y="0"/>
                  </a:cubicBezTo>
                  <a:cubicBezTo>
                    <a:pt x="1393520" y="-22125"/>
                    <a:pt x="1541796" y="29903"/>
                    <a:pt x="1807773" y="0"/>
                  </a:cubicBezTo>
                  <a:cubicBezTo>
                    <a:pt x="2073750" y="-29903"/>
                    <a:pt x="2325800" y="26674"/>
                    <a:pt x="2500414" y="0"/>
                  </a:cubicBezTo>
                  <a:cubicBezTo>
                    <a:pt x="2675028" y="-26674"/>
                    <a:pt x="2948080" y="6900"/>
                    <a:pt x="3193056" y="0"/>
                  </a:cubicBezTo>
                  <a:cubicBezTo>
                    <a:pt x="3438032" y="-6900"/>
                    <a:pt x="3661688" y="29292"/>
                    <a:pt x="3885697" y="0"/>
                  </a:cubicBezTo>
                  <a:cubicBezTo>
                    <a:pt x="4109706" y="-29292"/>
                    <a:pt x="4390926" y="-27116"/>
                    <a:pt x="4536780" y="0"/>
                  </a:cubicBezTo>
                  <a:lnTo>
                    <a:pt x="4536780" y="0"/>
                  </a:lnTo>
                  <a:cubicBezTo>
                    <a:pt x="4702832" y="-16989"/>
                    <a:pt x="4843254" y="-4302"/>
                    <a:pt x="5126561" y="0"/>
                  </a:cubicBezTo>
                  <a:cubicBezTo>
                    <a:pt x="5409868" y="4302"/>
                    <a:pt x="5471895" y="-2182"/>
                    <a:pt x="5794116" y="0"/>
                  </a:cubicBezTo>
                  <a:cubicBezTo>
                    <a:pt x="6116338" y="2182"/>
                    <a:pt x="6191708" y="-16991"/>
                    <a:pt x="6481114" y="0"/>
                  </a:cubicBezTo>
                  <a:cubicBezTo>
                    <a:pt x="6681745" y="-22091"/>
                    <a:pt x="6750166" y="-9945"/>
                    <a:pt x="6947912" y="0"/>
                  </a:cubicBezTo>
                  <a:cubicBezTo>
                    <a:pt x="7145658" y="9945"/>
                    <a:pt x="7241796" y="18442"/>
                    <a:pt x="7396405" y="0"/>
                  </a:cubicBezTo>
                  <a:cubicBezTo>
                    <a:pt x="7568328" y="19743"/>
                    <a:pt x="7748856" y="213062"/>
                    <a:pt x="7777337" y="380932"/>
                  </a:cubicBezTo>
                  <a:cubicBezTo>
                    <a:pt x="7773739" y="519380"/>
                    <a:pt x="7788098" y="722901"/>
                    <a:pt x="7777337" y="857084"/>
                  </a:cubicBezTo>
                  <a:cubicBezTo>
                    <a:pt x="7766576" y="991267"/>
                    <a:pt x="7758769" y="1212325"/>
                    <a:pt x="7777337" y="1333236"/>
                  </a:cubicBezTo>
                  <a:lnTo>
                    <a:pt x="7777337" y="1333236"/>
                  </a:lnTo>
                  <a:cubicBezTo>
                    <a:pt x="7800504" y="1584195"/>
                    <a:pt x="7772559" y="1705712"/>
                    <a:pt x="7777337" y="1904623"/>
                  </a:cubicBezTo>
                  <a:lnTo>
                    <a:pt x="7777337" y="1904616"/>
                  </a:lnTo>
                  <a:cubicBezTo>
                    <a:pt x="7822435" y="2139409"/>
                    <a:pt x="7586956" y="2293523"/>
                    <a:pt x="7396405" y="2285548"/>
                  </a:cubicBezTo>
                  <a:cubicBezTo>
                    <a:pt x="7301499" y="2274976"/>
                    <a:pt x="7148284" y="2273932"/>
                    <a:pt x="6929607" y="2285548"/>
                  </a:cubicBezTo>
                  <a:cubicBezTo>
                    <a:pt x="6710930" y="2297164"/>
                    <a:pt x="6626204" y="2297233"/>
                    <a:pt x="6481114" y="2285548"/>
                  </a:cubicBezTo>
                  <a:cubicBezTo>
                    <a:pt x="6550612" y="2381699"/>
                    <a:pt x="6635529" y="2487861"/>
                    <a:pt x="6704772" y="2549169"/>
                  </a:cubicBezTo>
                  <a:cubicBezTo>
                    <a:pt x="6774015" y="2610477"/>
                    <a:pt x="6858699" y="2707547"/>
                    <a:pt x="6956983" y="2846444"/>
                  </a:cubicBezTo>
                  <a:cubicBezTo>
                    <a:pt x="6783116" y="2804743"/>
                    <a:pt x="6583715" y="2773632"/>
                    <a:pt x="6327730" y="2700611"/>
                  </a:cubicBezTo>
                  <a:cubicBezTo>
                    <a:pt x="6071745" y="2627590"/>
                    <a:pt x="5948244" y="2631321"/>
                    <a:pt x="5771084" y="2571605"/>
                  </a:cubicBezTo>
                  <a:cubicBezTo>
                    <a:pt x="5593924" y="2511890"/>
                    <a:pt x="5302733" y="2464761"/>
                    <a:pt x="5166033" y="2431381"/>
                  </a:cubicBezTo>
                  <a:cubicBezTo>
                    <a:pt x="5029333" y="2398001"/>
                    <a:pt x="4840546" y="2359471"/>
                    <a:pt x="4536780" y="2285548"/>
                  </a:cubicBezTo>
                  <a:cubicBezTo>
                    <a:pt x="4261688" y="2270480"/>
                    <a:pt x="4021278" y="2268601"/>
                    <a:pt x="3844139" y="2285548"/>
                  </a:cubicBezTo>
                  <a:cubicBezTo>
                    <a:pt x="3667000" y="2302495"/>
                    <a:pt x="3339598" y="2310052"/>
                    <a:pt x="3109939" y="2285548"/>
                  </a:cubicBezTo>
                  <a:cubicBezTo>
                    <a:pt x="2880280" y="2261044"/>
                    <a:pt x="2707926" y="2266426"/>
                    <a:pt x="2417298" y="2285548"/>
                  </a:cubicBezTo>
                  <a:cubicBezTo>
                    <a:pt x="2126670" y="2304670"/>
                    <a:pt x="1927893" y="2286703"/>
                    <a:pt x="1641539" y="2285548"/>
                  </a:cubicBezTo>
                  <a:cubicBezTo>
                    <a:pt x="1355185" y="2284393"/>
                    <a:pt x="1227997" y="2256075"/>
                    <a:pt x="990456" y="2285548"/>
                  </a:cubicBezTo>
                  <a:cubicBezTo>
                    <a:pt x="752915" y="2315021"/>
                    <a:pt x="565415" y="2264034"/>
                    <a:pt x="380932" y="2285548"/>
                  </a:cubicBezTo>
                  <a:cubicBezTo>
                    <a:pt x="206253" y="2298231"/>
                    <a:pt x="-21644" y="2100937"/>
                    <a:pt x="0" y="1904616"/>
                  </a:cubicBezTo>
                  <a:lnTo>
                    <a:pt x="0" y="1904623"/>
                  </a:lnTo>
                  <a:cubicBezTo>
                    <a:pt x="24201" y="1718291"/>
                    <a:pt x="-1068" y="1521502"/>
                    <a:pt x="0" y="1333236"/>
                  </a:cubicBezTo>
                  <a:lnTo>
                    <a:pt x="0" y="1333236"/>
                  </a:lnTo>
                  <a:cubicBezTo>
                    <a:pt x="23232" y="1207475"/>
                    <a:pt x="22164" y="1039289"/>
                    <a:pt x="0" y="857084"/>
                  </a:cubicBezTo>
                  <a:cubicBezTo>
                    <a:pt x="-22164" y="674879"/>
                    <a:pt x="-4988" y="599849"/>
                    <a:pt x="0" y="380932"/>
                  </a:cubicBezTo>
                  <a:close/>
                </a:path>
              </a:pathLst>
            </a:custGeom>
            <a:solidFill>
              <a:srgbClr val="FFF4E1"/>
            </a:solidFill>
            <a:ln w="38100">
              <a:solidFill>
                <a:srgbClr val="FF6600"/>
              </a:solidFill>
              <a:extLst>
                <a:ext uri="{C807C97D-BFC1-408E-A445-0C87EB9F89A2}">
                  <ask:lineSketchStyleProps xmln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004385" y="2183468"/>
              <a:ext cx="4210121" cy="954107"/>
            </a:xfrm>
            <a:prstGeom prst="rect">
              <a:avLst/>
            </a:prstGeom>
          </p:spPr>
          <p:txBody>
            <a:bodyPr wrap="square">
              <a:spAutoFit/>
            </a:bodyPr>
            <a:lstStyle/>
            <a:p>
              <a:pPr lvl="0" algn="ctr" eaLnBrk="0" fontAlgn="base" hangingPunct="0">
                <a:spcBef>
                  <a:spcPct val="0"/>
                </a:spcBef>
                <a:spcAft>
                  <a:spcPct val="0"/>
                </a:spcAft>
              </a:pPr>
              <a:r>
                <a:rPr lang="en-US" altLang="en-US" sz="2800" smtClean="0">
                  <a:solidFill>
                    <a:srgbClr val="000000"/>
                  </a:solidFill>
                  <a:latin typeface="Times New Roman" panose="02020603050405020304" pitchFamily="18" charset="0"/>
                  <a:cs typeface="Times New Roman" panose="02020603050405020304" pitchFamily="18" charset="0"/>
                </a:rPr>
                <a:t>Nhờ đâu mà vật có thể biến đổi về vị trí và hình dáng?</a:t>
              </a:r>
              <a:endParaRPr lang="en-US" altLang="en-US" sz="1400">
                <a:latin typeface="Times New Roman" panose="02020603050405020304" pitchFamily="18" charset="0"/>
                <a:cs typeface="Times New Roman" panose="02020603050405020304" pitchFamily="18" charset="0"/>
              </a:endParaRPr>
            </a:p>
          </p:txBody>
        </p:sp>
      </p:grpSp>
      <p:grpSp>
        <p:nvGrpSpPr>
          <p:cNvPr id="6" name="Group 5"/>
          <p:cNvGrpSpPr/>
          <p:nvPr/>
        </p:nvGrpSpPr>
        <p:grpSpPr>
          <a:xfrm>
            <a:off x="837708" y="3900570"/>
            <a:ext cx="7376160" cy="1540110"/>
            <a:chOff x="4245192" y="4053840"/>
            <a:chExt cx="7376160" cy="1996440"/>
          </a:xfrm>
        </p:grpSpPr>
        <p:sp>
          <p:nvSpPr>
            <p:cNvPr id="7" name="Rounded Rectangle 6"/>
            <p:cNvSpPr/>
            <p:nvPr/>
          </p:nvSpPr>
          <p:spPr>
            <a:xfrm>
              <a:off x="4245192" y="4053840"/>
              <a:ext cx="7376160" cy="199644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4245192" y="4418619"/>
              <a:ext cx="7151018" cy="954107"/>
            </a:xfrm>
            <a:prstGeom prst="rect">
              <a:avLst/>
            </a:prstGeom>
          </p:spPr>
          <p:txBody>
            <a:bodyPr wrap="square">
              <a:spAutoFit/>
            </a:bodyPr>
            <a:lstStyle/>
            <a:p>
              <a:pPr marL="457200" lvl="0" indent="-457200" eaLnBrk="0" fontAlgn="base" hangingPunct="0">
                <a:spcBef>
                  <a:spcPct val="0"/>
                </a:spcBef>
                <a:spcAft>
                  <a:spcPct val="0"/>
                </a:spcAft>
                <a:buFont typeface="Arial" panose="020B0604020202020204" pitchFamily="34" charset="0"/>
                <a:buChar char="•"/>
              </a:pPr>
              <a:r>
                <a:rPr lang="en-GB" sz="2800" smtClean="0">
                  <a:solidFill>
                    <a:srgbClr val="002060"/>
                  </a:solidFill>
                  <a:latin typeface="Times New Roman" panose="02020603050405020304" pitchFamily="18" charset="0"/>
                  <a:cs typeface="Times New Roman" panose="02020603050405020304" pitchFamily="18" charset="0"/>
                </a:rPr>
                <a:t>Nhờ được cung cấp năng lượng mà vật có thể biến đổi vị trí và hình dáng.</a:t>
              </a:r>
              <a:endParaRPr lang="en-US" altLang="en-US" sz="1400">
                <a:solidFill>
                  <a:srgbClr val="002060"/>
                </a:solidFill>
                <a:latin typeface="Times New Roman" panose="02020603050405020304" pitchFamily="18" charset="0"/>
                <a:cs typeface="Times New Roman" panose="02020603050405020304" pitchFamily="18" charset="0"/>
              </a:endParaRPr>
            </a:p>
          </p:txBody>
        </p:sp>
      </p:grpSp>
      <p:sp>
        <p:nvSpPr>
          <p:cNvPr id="2" name="Right Brace 1"/>
          <p:cNvSpPr/>
          <p:nvPr/>
        </p:nvSpPr>
        <p:spPr>
          <a:xfrm>
            <a:off x="8446850" y="1254595"/>
            <a:ext cx="1264920" cy="47194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p:cNvSpPr txBox="1"/>
          <p:nvPr/>
        </p:nvSpPr>
        <p:spPr>
          <a:xfrm>
            <a:off x="9711770" y="1598402"/>
            <a:ext cx="2073308" cy="4031873"/>
          </a:xfrm>
          <a:prstGeom prst="rect">
            <a:avLst/>
          </a:prstGeom>
          <a:noFill/>
        </p:spPr>
        <p:txBody>
          <a:bodyPr wrap="square" rtlCol="0">
            <a:spAutoFit/>
          </a:bodyPr>
          <a:lstStyle/>
          <a:p>
            <a:pPr algn="ctr"/>
            <a:r>
              <a:rPr lang="en-GB" sz="3200" b="1" smtClean="0">
                <a:solidFill>
                  <a:srgbClr val="FF0000"/>
                </a:solidFill>
                <a:latin typeface="Times New Roman" panose="02020603050405020304" pitchFamily="18" charset="0"/>
                <a:cs typeface="Times New Roman" panose="02020603050405020304" pitchFamily="18" charset="0"/>
              </a:rPr>
              <a:t>Muốn làm cho các vật xung quanh biến đổi cần có năng lượng</a:t>
            </a:r>
            <a:endParaRPr lang="en-GB" sz="32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1550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up)">
                                      <p:cBhvr>
                                        <p:cTn id="23" dur="500"/>
                                        <p:tgtEl>
                                          <p:spTgt spid="2"/>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randombar(horizont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879676" y="943897"/>
            <a:ext cx="4758034" cy="584775"/>
          </a:xfrm>
          <a:prstGeom prst="rect">
            <a:avLst/>
          </a:prstGeom>
          <a:noFill/>
        </p:spPr>
        <p:txBody>
          <a:bodyPr wrap="none" rtlCol="0">
            <a:spAutoFit/>
          </a:bodyPr>
          <a:lstStyle/>
          <a:p>
            <a:r>
              <a:rPr lang="en-GB" sz="3200" smtClean="0">
                <a:latin typeface="#9Slide03 Arima Madurai Bold" panose="00000800000000000000" pitchFamily="2" charset="0"/>
                <a:cs typeface="#9Slide03 Arima Madurai Bold" panose="00000800000000000000" pitchFamily="2" charset="0"/>
              </a:rPr>
              <a:t>2. Vai trò của năng lượng</a:t>
            </a:r>
            <a:endParaRPr lang="en-GB" sz="3200">
              <a:latin typeface="#9Slide03 Arima Madurai Bold" panose="00000800000000000000" pitchFamily="2" charset="0"/>
              <a:cs typeface="#9Slide03 Arima Madurai Bold" panose="00000800000000000000" pitchFamily="2" charset="0"/>
            </a:endParaRPr>
          </a:p>
        </p:txBody>
      </p:sp>
      <p:pic>
        <p:nvPicPr>
          <p:cNvPr id="2" name="Picture 1"/>
          <p:cNvPicPr>
            <a:picLocks noChangeAspect="1"/>
          </p:cNvPicPr>
          <p:nvPr/>
        </p:nvPicPr>
        <p:blipFill rotWithShape="1">
          <a:blip r:embed="rId3"/>
          <a:srcRect l="51583" t="60519" r="25916" b="23629"/>
          <a:stretch/>
        </p:blipFill>
        <p:spPr>
          <a:xfrm>
            <a:off x="6106996" y="4358640"/>
            <a:ext cx="5576131" cy="2209800"/>
          </a:xfrm>
          <a:prstGeom prst="rect">
            <a:avLst/>
          </a:prstGeom>
        </p:spPr>
      </p:pic>
      <p:pic>
        <p:nvPicPr>
          <p:cNvPr id="4" name="Picture 3"/>
          <p:cNvPicPr>
            <a:picLocks noChangeAspect="1"/>
          </p:cNvPicPr>
          <p:nvPr/>
        </p:nvPicPr>
        <p:blipFill rotWithShape="1">
          <a:blip r:embed="rId4"/>
          <a:srcRect l="51250" t="30593" r="25250" b="39778"/>
          <a:stretch/>
        </p:blipFill>
        <p:spPr>
          <a:xfrm>
            <a:off x="6333886" y="285136"/>
            <a:ext cx="5485779" cy="3890624"/>
          </a:xfrm>
          <a:prstGeom prst="snip2DiagRect">
            <a:avLst/>
          </a:prstGeom>
        </p:spPr>
      </p:pic>
      <p:sp>
        <p:nvSpPr>
          <p:cNvPr id="5" name="Rectangle 4"/>
          <p:cNvSpPr/>
          <p:nvPr/>
        </p:nvSpPr>
        <p:spPr>
          <a:xfrm>
            <a:off x="502920" y="1810880"/>
            <a:ext cx="5604076" cy="1384995"/>
          </a:xfrm>
          <a:prstGeom prst="rect">
            <a:avLst/>
          </a:prstGeom>
        </p:spPr>
        <p:txBody>
          <a:bodyPr wrap="square">
            <a:spAutoFit/>
          </a:bodyPr>
          <a:lstStyle/>
          <a:p>
            <a:r>
              <a:rPr lang="vi-VN" sz="2800" b="1">
                <a:solidFill>
                  <a:srgbClr val="008000"/>
                </a:solidFill>
                <a:latin typeface="+mj-lt"/>
              </a:rPr>
              <a:t>Hãy nói tên một số nguồn cung cấp năng lượng cho hoạt động của con người, động vật, máy móc,…</a:t>
            </a:r>
            <a:endParaRPr lang="en-GB" sz="2800">
              <a:latin typeface="+mj-lt"/>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7030" y="3478084"/>
            <a:ext cx="5403326" cy="3090356"/>
          </a:xfrm>
          <a:prstGeom prst="rect">
            <a:avLst/>
          </a:prstGeom>
        </p:spPr>
      </p:pic>
    </p:spTree>
    <p:extLst>
      <p:ext uri="{BB962C8B-B14F-4D97-AF65-F5344CB8AC3E}">
        <p14:creationId xmlns:p14="http://schemas.microsoft.com/office/powerpoint/2010/main" val="2958325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Box 2"/>
          <p:cNvSpPr txBox="1"/>
          <p:nvPr/>
        </p:nvSpPr>
        <p:spPr>
          <a:xfrm>
            <a:off x="590116" y="1102954"/>
            <a:ext cx="47580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rPr>
              <a:t>2. Vai trò của năng lượng</a:t>
            </a:r>
            <a:endParaRPr kumimoji="0" lang="en-GB" sz="3200" b="0" i="0" u="none" strike="noStrike" kern="1200" cap="none" spc="0" normalizeH="0" baseline="0" noProof="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endParaRPr>
          </a:p>
        </p:txBody>
      </p:sp>
      <p:pic>
        <p:nvPicPr>
          <p:cNvPr id="4" name="Picture 3"/>
          <p:cNvPicPr>
            <a:picLocks noChangeAspect="1"/>
          </p:cNvPicPr>
          <p:nvPr/>
        </p:nvPicPr>
        <p:blipFill rotWithShape="1">
          <a:blip r:embed="rId3"/>
          <a:srcRect l="51250" t="30593" r="25250" b="39778"/>
          <a:stretch/>
        </p:blipFill>
        <p:spPr>
          <a:xfrm>
            <a:off x="5577348" y="442868"/>
            <a:ext cx="5786617" cy="4103984"/>
          </a:xfrm>
          <a:prstGeom prst="snip2DiagRect">
            <a:avLst/>
          </a:prstGeom>
        </p:spPr>
      </p:pic>
      <p:sp>
        <p:nvSpPr>
          <p:cNvPr id="5" name="Rectangle 4"/>
          <p:cNvSpPr/>
          <p:nvPr/>
        </p:nvSpPr>
        <p:spPr>
          <a:xfrm>
            <a:off x="716386" y="1846787"/>
            <a:ext cx="4860962" cy="20621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8000"/>
                </a:solidFill>
                <a:effectLst/>
                <a:uLnTx/>
                <a:uFillTx/>
                <a:latin typeface="Times New Roman" panose="02020603050405020304" pitchFamily="18" charset="0"/>
                <a:ea typeface="+mn-ea"/>
                <a:cs typeface="+mn-cs"/>
              </a:rPr>
              <a:t>Hãy nói tên một số nguồn cung cấp năng lượng cho hoạt động của con người, động vật, máy móc,…</a:t>
            </a:r>
            <a:endParaRPr kumimoji="0" lang="en-GB" sz="3200" b="0" i="0" u="none" strike="noStrike" kern="1200" cap="none" spc="0" normalizeH="0" baseline="0" noProof="0">
              <a:ln>
                <a:noFill/>
              </a:ln>
              <a:solidFill>
                <a:prstClr val="black"/>
              </a:solidFill>
              <a:effectLst/>
              <a:uLnTx/>
              <a:uFillTx/>
              <a:latin typeface="等线 Light" panose="020F0302020204030204"/>
              <a:ea typeface="+mn-ea"/>
              <a:cs typeface="+mn-cs"/>
            </a:endParaRPr>
          </a:p>
        </p:txBody>
      </p:sp>
      <p:graphicFrame>
        <p:nvGraphicFramePr>
          <p:cNvPr id="6" name="Table 5"/>
          <p:cNvGraphicFramePr>
            <a:graphicFrameLocks noGrp="1"/>
          </p:cNvGraphicFramePr>
          <p:nvPr/>
        </p:nvGraphicFramePr>
        <p:xfrm>
          <a:off x="1859280" y="4620475"/>
          <a:ext cx="9174480" cy="1628054"/>
        </p:xfrm>
        <a:graphic>
          <a:graphicData uri="http://schemas.openxmlformats.org/drawingml/2006/table">
            <a:tbl>
              <a:tblPr firstRow="1" bandRow="1">
                <a:tableStyleId>{5C22544A-7EE6-4342-B048-85BDC9FD1C3A}</a:tableStyleId>
              </a:tblPr>
              <a:tblGrid>
                <a:gridCol w="4023360">
                  <a:extLst>
                    <a:ext uri="{9D8B030D-6E8A-4147-A177-3AD203B41FA5}">
                      <a16:colId xmlns:a16="http://schemas.microsoft.com/office/drawing/2014/main" xmlns="" val="2869214482"/>
                    </a:ext>
                  </a:extLst>
                </a:gridCol>
                <a:gridCol w="5151120">
                  <a:extLst>
                    <a:ext uri="{9D8B030D-6E8A-4147-A177-3AD203B41FA5}">
                      <a16:colId xmlns:a16="http://schemas.microsoft.com/office/drawing/2014/main" xmlns="" val="2707247169"/>
                    </a:ext>
                  </a:extLst>
                </a:gridCol>
              </a:tblGrid>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79780493"/>
                  </a:ext>
                </a:extLst>
              </a:tr>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48365536"/>
                  </a:ext>
                </a:extLst>
              </a:tr>
            </a:tbl>
          </a:graphicData>
        </a:graphic>
      </p:graphicFrame>
      <p:sp>
        <p:nvSpPr>
          <p:cNvPr id="8" name="Oval 7"/>
          <p:cNvSpPr/>
          <p:nvPr/>
        </p:nvSpPr>
        <p:spPr>
          <a:xfrm>
            <a:off x="9845040" y="1395341"/>
            <a:ext cx="1325880" cy="159169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2861770" y="4726832"/>
            <a:ext cx="1906291" cy="584775"/>
          </a:xfrm>
          <a:prstGeom prst="rect">
            <a:avLst/>
          </a:prstGeom>
          <a:noFill/>
        </p:spPr>
        <p:txBody>
          <a:bodyPr wrap="none" rtlCol="0">
            <a:spAutoFit/>
          </a:bodyPr>
          <a:lstStyle/>
          <a:p>
            <a:r>
              <a:rPr lang="en-GB" sz="3200" smtClean="0">
                <a:latin typeface="Times New Roman" panose="02020603050405020304" pitchFamily="18" charset="0"/>
                <a:cs typeface="Times New Roman" panose="02020603050405020304" pitchFamily="18" charset="0"/>
              </a:rPr>
              <a:t>Hoạt động</a:t>
            </a:r>
            <a:endParaRPr lang="en-GB" sz="3200">
              <a:latin typeface="Times New Roman" panose="02020603050405020304" pitchFamily="18" charset="0"/>
              <a:cs typeface="Times New Roman" panose="02020603050405020304" pitchFamily="18" charset="0"/>
            </a:endParaRPr>
          </a:p>
        </p:txBody>
      </p:sp>
      <p:sp>
        <p:nvSpPr>
          <p:cNvPr id="11" name="TextBox 10"/>
          <p:cNvSpPr txBox="1"/>
          <p:nvPr/>
        </p:nvSpPr>
        <p:spPr>
          <a:xfrm>
            <a:off x="6906237" y="4726832"/>
            <a:ext cx="3268844" cy="584775"/>
          </a:xfrm>
          <a:prstGeom prst="rect">
            <a:avLst/>
          </a:prstGeom>
          <a:noFill/>
        </p:spPr>
        <p:txBody>
          <a:bodyPr wrap="none" rtlCol="0">
            <a:spAutoFit/>
          </a:bodyPr>
          <a:lstStyle/>
          <a:p>
            <a:r>
              <a:rPr lang="en-GB" sz="3200" smtClean="0">
                <a:latin typeface="Times New Roman" panose="02020603050405020304" pitchFamily="18" charset="0"/>
                <a:cs typeface="Times New Roman" panose="02020603050405020304" pitchFamily="18" charset="0"/>
              </a:rPr>
              <a:t>Nguồn năng lượng</a:t>
            </a:r>
            <a:endParaRPr lang="en-GB" sz="3200">
              <a:latin typeface="Times New Roman" panose="02020603050405020304" pitchFamily="18" charset="0"/>
              <a:cs typeface="Times New Roman" panose="02020603050405020304" pitchFamily="18" charset="0"/>
            </a:endParaRPr>
          </a:p>
        </p:txBody>
      </p:sp>
      <p:sp>
        <p:nvSpPr>
          <p:cNvPr id="12" name="TextBox 11"/>
          <p:cNvSpPr txBox="1"/>
          <p:nvPr/>
        </p:nvSpPr>
        <p:spPr>
          <a:xfrm>
            <a:off x="2106526" y="5499972"/>
            <a:ext cx="3470822"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Bác nông dân gánh lúa</a:t>
            </a:r>
            <a:endParaRPr lang="en-GB" sz="2800">
              <a:latin typeface="Times New Roman" panose="02020603050405020304" pitchFamily="18" charset="0"/>
              <a:cs typeface="Times New Roman" panose="02020603050405020304" pitchFamily="18" charset="0"/>
            </a:endParaRPr>
          </a:p>
        </p:txBody>
      </p:sp>
      <p:sp>
        <p:nvSpPr>
          <p:cNvPr id="13" name="TextBox 12"/>
          <p:cNvSpPr txBox="1"/>
          <p:nvPr/>
        </p:nvSpPr>
        <p:spPr>
          <a:xfrm>
            <a:off x="6191298" y="5567570"/>
            <a:ext cx="4698722"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Thức ăn, nước uống, không khí</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832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Box 2"/>
          <p:cNvSpPr txBox="1"/>
          <p:nvPr/>
        </p:nvSpPr>
        <p:spPr>
          <a:xfrm>
            <a:off x="590116" y="1102954"/>
            <a:ext cx="47580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rPr>
              <a:t>2. Vai trò của năng lượng</a:t>
            </a:r>
            <a:endParaRPr kumimoji="0" lang="en-GB" sz="3200" b="0" i="0" u="none" strike="noStrike" kern="1200" cap="none" spc="0" normalizeH="0" baseline="0" noProof="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endParaRPr>
          </a:p>
        </p:txBody>
      </p:sp>
      <p:pic>
        <p:nvPicPr>
          <p:cNvPr id="4" name="Picture 3"/>
          <p:cNvPicPr>
            <a:picLocks noChangeAspect="1"/>
          </p:cNvPicPr>
          <p:nvPr/>
        </p:nvPicPr>
        <p:blipFill rotWithShape="1">
          <a:blip r:embed="rId3"/>
          <a:srcRect l="51250" t="30593" r="25250" b="39778"/>
          <a:stretch/>
        </p:blipFill>
        <p:spPr>
          <a:xfrm>
            <a:off x="5577348" y="442868"/>
            <a:ext cx="5786617" cy="4103984"/>
          </a:xfrm>
          <a:prstGeom prst="snip2DiagRect">
            <a:avLst/>
          </a:prstGeom>
        </p:spPr>
      </p:pic>
      <p:sp>
        <p:nvSpPr>
          <p:cNvPr id="5" name="Rectangle 4"/>
          <p:cNvSpPr/>
          <p:nvPr/>
        </p:nvSpPr>
        <p:spPr>
          <a:xfrm>
            <a:off x="716386" y="1846787"/>
            <a:ext cx="4860962" cy="20621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8000"/>
                </a:solidFill>
                <a:effectLst/>
                <a:uLnTx/>
                <a:uFillTx/>
                <a:latin typeface="Times New Roman" panose="02020603050405020304" pitchFamily="18" charset="0"/>
                <a:ea typeface="+mn-ea"/>
                <a:cs typeface="+mn-cs"/>
              </a:rPr>
              <a:t>Hãy nói tên một số nguồn cung cấp năng lượng cho hoạt động của con người, động vật, máy móc,…</a:t>
            </a:r>
            <a:endParaRPr kumimoji="0" lang="en-GB" sz="3200" b="0" i="0" u="none" strike="noStrike" kern="1200" cap="none" spc="0" normalizeH="0" baseline="0" noProof="0">
              <a:ln>
                <a:noFill/>
              </a:ln>
              <a:solidFill>
                <a:prstClr val="black"/>
              </a:solidFill>
              <a:effectLst/>
              <a:uLnTx/>
              <a:uFillTx/>
              <a:latin typeface="等线 Light" panose="020F0302020204030204"/>
              <a:ea typeface="+mn-ea"/>
              <a:cs typeface="+mn-cs"/>
            </a:endParaRPr>
          </a:p>
        </p:txBody>
      </p:sp>
      <p:graphicFrame>
        <p:nvGraphicFramePr>
          <p:cNvPr id="6" name="Table 5"/>
          <p:cNvGraphicFramePr>
            <a:graphicFrameLocks noGrp="1"/>
          </p:cNvGraphicFramePr>
          <p:nvPr/>
        </p:nvGraphicFramePr>
        <p:xfrm>
          <a:off x="1859280" y="4620475"/>
          <a:ext cx="9174480" cy="1628054"/>
        </p:xfrm>
        <a:graphic>
          <a:graphicData uri="http://schemas.openxmlformats.org/drawingml/2006/table">
            <a:tbl>
              <a:tblPr firstRow="1" bandRow="1">
                <a:tableStyleId>{5C22544A-7EE6-4342-B048-85BDC9FD1C3A}</a:tableStyleId>
              </a:tblPr>
              <a:tblGrid>
                <a:gridCol w="4023360">
                  <a:extLst>
                    <a:ext uri="{9D8B030D-6E8A-4147-A177-3AD203B41FA5}">
                      <a16:colId xmlns:a16="http://schemas.microsoft.com/office/drawing/2014/main" xmlns="" val="2869214482"/>
                    </a:ext>
                  </a:extLst>
                </a:gridCol>
                <a:gridCol w="5151120">
                  <a:extLst>
                    <a:ext uri="{9D8B030D-6E8A-4147-A177-3AD203B41FA5}">
                      <a16:colId xmlns:a16="http://schemas.microsoft.com/office/drawing/2014/main" xmlns="" val="2707247169"/>
                    </a:ext>
                  </a:extLst>
                </a:gridCol>
              </a:tblGrid>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79780493"/>
                  </a:ext>
                </a:extLst>
              </a:tr>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48365536"/>
                  </a:ext>
                </a:extLst>
              </a:tr>
            </a:tbl>
          </a:graphicData>
        </a:graphic>
      </p:graphicFrame>
      <p:sp>
        <p:nvSpPr>
          <p:cNvPr id="8" name="Oval 7"/>
          <p:cNvSpPr/>
          <p:nvPr/>
        </p:nvSpPr>
        <p:spPr>
          <a:xfrm>
            <a:off x="8305800" y="1365086"/>
            <a:ext cx="1325880" cy="159169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2861770" y="4726832"/>
            <a:ext cx="1906291" cy="584775"/>
          </a:xfrm>
          <a:prstGeom prst="rect">
            <a:avLst/>
          </a:prstGeom>
          <a:noFill/>
        </p:spPr>
        <p:txBody>
          <a:bodyPr wrap="none" rtlCol="0">
            <a:spAutoFit/>
          </a:bodyPr>
          <a:lstStyle/>
          <a:p>
            <a:r>
              <a:rPr lang="en-GB" sz="3200" smtClean="0">
                <a:latin typeface="Times New Roman" panose="02020603050405020304" pitchFamily="18" charset="0"/>
                <a:cs typeface="Times New Roman" panose="02020603050405020304" pitchFamily="18" charset="0"/>
              </a:rPr>
              <a:t>Hoạt động</a:t>
            </a:r>
            <a:endParaRPr lang="en-GB" sz="3200">
              <a:latin typeface="Times New Roman" panose="02020603050405020304" pitchFamily="18" charset="0"/>
              <a:cs typeface="Times New Roman" panose="02020603050405020304" pitchFamily="18" charset="0"/>
            </a:endParaRPr>
          </a:p>
        </p:txBody>
      </p:sp>
      <p:sp>
        <p:nvSpPr>
          <p:cNvPr id="11" name="TextBox 10"/>
          <p:cNvSpPr txBox="1"/>
          <p:nvPr/>
        </p:nvSpPr>
        <p:spPr>
          <a:xfrm>
            <a:off x="6906237" y="4726832"/>
            <a:ext cx="3268844" cy="584775"/>
          </a:xfrm>
          <a:prstGeom prst="rect">
            <a:avLst/>
          </a:prstGeom>
          <a:noFill/>
        </p:spPr>
        <p:txBody>
          <a:bodyPr wrap="none" rtlCol="0">
            <a:spAutoFit/>
          </a:bodyPr>
          <a:lstStyle/>
          <a:p>
            <a:r>
              <a:rPr lang="en-GB" sz="3200" smtClean="0">
                <a:latin typeface="Times New Roman" panose="02020603050405020304" pitchFamily="18" charset="0"/>
                <a:cs typeface="Times New Roman" panose="02020603050405020304" pitchFamily="18" charset="0"/>
              </a:rPr>
              <a:t>Nguồn năng lượng</a:t>
            </a:r>
            <a:endParaRPr lang="en-GB" sz="3200">
              <a:latin typeface="Times New Roman" panose="02020603050405020304" pitchFamily="18" charset="0"/>
              <a:cs typeface="Times New Roman" panose="02020603050405020304" pitchFamily="18" charset="0"/>
            </a:endParaRPr>
          </a:p>
        </p:txBody>
      </p:sp>
      <p:sp>
        <p:nvSpPr>
          <p:cNvPr id="12" name="TextBox 11"/>
          <p:cNvSpPr txBox="1"/>
          <p:nvPr/>
        </p:nvSpPr>
        <p:spPr>
          <a:xfrm>
            <a:off x="2776811" y="5499972"/>
            <a:ext cx="2076209"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Xe máy chạy</a:t>
            </a:r>
            <a:endParaRPr lang="en-GB" sz="2800">
              <a:latin typeface="Times New Roman" panose="02020603050405020304" pitchFamily="18" charset="0"/>
              <a:cs typeface="Times New Roman" panose="02020603050405020304" pitchFamily="18" charset="0"/>
            </a:endParaRPr>
          </a:p>
        </p:txBody>
      </p:sp>
      <p:sp>
        <p:nvSpPr>
          <p:cNvPr id="13" name="TextBox 12"/>
          <p:cNvSpPr txBox="1"/>
          <p:nvPr/>
        </p:nvSpPr>
        <p:spPr>
          <a:xfrm>
            <a:off x="8059597" y="5518458"/>
            <a:ext cx="962123"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Xăng</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50586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Box 2"/>
          <p:cNvSpPr txBox="1"/>
          <p:nvPr/>
        </p:nvSpPr>
        <p:spPr>
          <a:xfrm>
            <a:off x="590116" y="1102954"/>
            <a:ext cx="47580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rPr>
              <a:t>2. Vai trò của năng lượng</a:t>
            </a:r>
            <a:endParaRPr kumimoji="0" lang="en-GB" sz="3200" b="0" i="0" u="none" strike="noStrike" kern="1200" cap="none" spc="0" normalizeH="0" baseline="0" noProof="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endParaRPr>
          </a:p>
        </p:txBody>
      </p:sp>
      <p:pic>
        <p:nvPicPr>
          <p:cNvPr id="4" name="Picture 3"/>
          <p:cNvPicPr>
            <a:picLocks noChangeAspect="1"/>
          </p:cNvPicPr>
          <p:nvPr/>
        </p:nvPicPr>
        <p:blipFill rotWithShape="1">
          <a:blip r:embed="rId3"/>
          <a:srcRect l="51250" t="30593" r="25250" b="39778"/>
          <a:stretch/>
        </p:blipFill>
        <p:spPr>
          <a:xfrm>
            <a:off x="5577348" y="442868"/>
            <a:ext cx="5786617" cy="4103984"/>
          </a:xfrm>
          <a:prstGeom prst="snip2DiagRect">
            <a:avLst/>
          </a:prstGeom>
        </p:spPr>
      </p:pic>
      <p:sp>
        <p:nvSpPr>
          <p:cNvPr id="5" name="Rectangle 4"/>
          <p:cNvSpPr/>
          <p:nvPr/>
        </p:nvSpPr>
        <p:spPr>
          <a:xfrm>
            <a:off x="716386" y="1846787"/>
            <a:ext cx="4860962" cy="20621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8000"/>
                </a:solidFill>
                <a:effectLst/>
                <a:uLnTx/>
                <a:uFillTx/>
                <a:latin typeface="Times New Roman" panose="02020603050405020304" pitchFamily="18" charset="0"/>
                <a:ea typeface="+mn-ea"/>
                <a:cs typeface="+mn-cs"/>
              </a:rPr>
              <a:t>Hãy nói tên một số nguồn cung cấp năng lượng cho hoạt động của con người, động vật, máy móc,…</a:t>
            </a:r>
            <a:endParaRPr kumimoji="0" lang="en-GB" sz="3200" b="0" i="0" u="none" strike="noStrike" kern="1200" cap="none" spc="0" normalizeH="0" baseline="0" noProof="0">
              <a:ln>
                <a:noFill/>
              </a:ln>
              <a:solidFill>
                <a:prstClr val="black"/>
              </a:solidFill>
              <a:effectLst/>
              <a:uLnTx/>
              <a:uFillTx/>
              <a:latin typeface="等线 Light" panose="020F0302020204030204"/>
              <a:ea typeface="+mn-ea"/>
              <a:cs typeface="+mn-cs"/>
            </a:endParaRPr>
          </a:p>
        </p:txBody>
      </p:sp>
      <p:graphicFrame>
        <p:nvGraphicFramePr>
          <p:cNvPr id="6" name="Table 5"/>
          <p:cNvGraphicFramePr>
            <a:graphicFrameLocks noGrp="1"/>
          </p:cNvGraphicFramePr>
          <p:nvPr/>
        </p:nvGraphicFramePr>
        <p:xfrm>
          <a:off x="1859280" y="4620475"/>
          <a:ext cx="9174480" cy="1628054"/>
        </p:xfrm>
        <a:graphic>
          <a:graphicData uri="http://schemas.openxmlformats.org/drawingml/2006/table">
            <a:tbl>
              <a:tblPr firstRow="1" bandRow="1">
                <a:tableStyleId>{5C22544A-7EE6-4342-B048-85BDC9FD1C3A}</a:tableStyleId>
              </a:tblPr>
              <a:tblGrid>
                <a:gridCol w="4023360">
                  <a:extLst>
                    <a:ext uri="{9D8B030D-6E8A-4147-A177-3AD203B41FA5}">
                      <a16:colId xmlns:a16="http://schemas.microsoft.com/office/drawing/2014/main" xmlns="" val="2869214482"/>
                    </a:ext>
                  </a:extLst>
                </a:gridCol>
                <a:gridCol w="5151120">
                  <a:extLst>
                    <a:ext uri="{9D8B030D-6E8A-4147-A177-3AD203B41FA5}">
                      <a16:colId xmlns:a16="http://schemas.microsoft.com/office/drawing/2014/main" xmlns="" val="2707247169"/>
                    </a:ext>
                  </a:extLst>
                </a:gridCol>
              </a:tblGrid>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79780493"/>
                  </a:ext>
                </a:extLst>
              </a:tr>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48365536"/>
                  </a:ext>
                </a:extLst>
              </a:tr>
            </a:tbl>
          </a:graphicData>
        </a:graphic>
      </p:graphicFrame>
      <p:sp>
        <p:nvSpPr>
          <p:cNvPr id="8" name="Oval 7"/>
          <p:cNvSpPr/>
          <p:nvPr/>
        </p:nvSpPr>
        <p:spPr>
          <a:xfrm>
            <a:off x="7339780" y="2772813"/>
            <a:ext cx="1682300" cy="159169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TextBox 8"/>
          <p:cNvSpPr txBox="1"/>
          <p:nvPr/>
        </p:nvSpPr>
        <p:spPr>
          <a:xfrm>
            <a:off x="2861770" y="4726832"/>
            <a:ext cx="190629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Hoạt động</a:t>
            </a:r>
            <a:endParaRPr kumimoji="0" lang="en-GB"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TextBox 10"/>
          <p:cNvSpPr txBox="1"/>
          <p:nvPr/>
        </p:nvSpPr>
        <p:spPr>
          <a:xfrm>
            <a:off x="6906237" y="4726832"/>
            <a:ext cx="326884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Nguồn năng lượng</a:t>
            </a:r>
            <a:endParaRPr kumimoji="0" lang="en-GB"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TextBox 11"/>
          <p:cNvSpPr txBox="1"/>
          <p:nvPr/>
        </p:nvSpPr>
        <p:spPr>
          <a:xfrm>
            <a:off x="2106526" y="5499972"/>
            <a:ext cx="336983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Máy</a:t>
            </a:r>
            <a:r>
              <a:rPr kumimoji="0" lang="en-GB" sz="2800" b="0"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cày đang làm đất</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7532418" y="5518458"/>
            <a:ext cx="165942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Xăng</a:t>
            </a:r>
            <a:r>
              <a:rPr lang="en-GB" sz="2800" smtClean="0">
                <a:solidFill>
                  <a:prstClr val="black"/>
                </a:solidFill>
                <a:latin typeface="Times New Roman" panose="02020603050405020304" pitchFamily="18" charset="0"/>
                <a:cs typeface="Times New Roman" panose="02020603050405020304" pitchFamily="18" charset="0"/>
              </a:rPr>
              <a:t>, dầu</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227049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5FE7F01F-EA89-456E-ABF4-BD1A17D12C4E}"/>
              </a:ext>
            </a:extLst>
          </p:cNvPr>
          <p:cNvPicPr>
            <a:picLocks noChangeAspect="1"/>
          </p:cNvPicPr>
          <p:nvPr/>
        </p:nvPicPr>
        <p:blipFill rotWithShape="1">
          <a:blip r:embed="rId3">
            <a:extLst>
              <a:ext uri="{28A0092B-C50C-407E-A947-70E740481C1C}">
                <a14:useLocalDpi xmlns:a14="http://schemas.microsoft.com/office/drawing/2010/main" val="0"/>
              </a:ext>
            </a:extLst>
          </a:blip>
          <a:srcRect t="1739" r="16704" b="373"/>
          <a:stretch/>
        </p:blipFill>
        <p:spPr>
          <a:xfrm rot="16200000">
            <a:off x="1627204" y="-1653099"/>
            <a:ext cx="6883896" cy="10138301"/>
          </a:xfrm>
          <a:prstGeom prst="rect">
            <a:avLst/>
          </a:prstGeom>
        </p:spPr>
      </p:pic>
      <p:pic>
        <p:nvPicPr>
          <p:cNvPr id="15" name="图片 14">
            <a:extLst>
              <a:ext uri="{FF2B5EF4-FFF2-40B4-BE49-F238E27FC236}">
                <a16:creationId xmlns:a16="http://schemas.microsoft.com/office/drawing/2014/main" xmlns=""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7723944" y="2389942"/>
            <a:ext cx="6883896" cy="2052219"/>
          </a:xfrm>
          <a:prstGeom prst="rect">
            <a:avLst/>
          </a:prstGeom>
        </p:spPr>
      </p:pic>
      <p:grpSp>
        <p:nvGrpSpPr>
          <p:cNvPr id="2" name="Group 1"/>
          <p:cNvGrpSpPr/>
          <p:nvPr/>
        </p:nvGrpSpPr>
        <p:grpSpPr>
          <a:xfrm>
            <a:off x="5479653" y="1825657"/>
            <a:ext cx="6011307" cy="1107996"/>
            <a:chOff x="5479653" y="1825657"/>
            <a:chExt cx="6011307" cy="1107996"/>
          </a:xfrm>
        </p:grpSpPr>
        <p:sp>
          <p:nvSpPr>
            <p:cNvPr id="8" name="文本框 7">
              <a:extLst>
                <a:ext uri="{FF2B5EF4-FFF2-40B4-BE49-F238E27FC236}">
                  <a16:creationId xmlns:a16="http://schemas.microsoft.com/office/drawing/2014/main" xmlns="" id="{D2C6AB5D-2AD1-41AF-AE70-758BB58345F2}"/>
                </a:ext>
              </a:extLst>
            </p:cNvPr>
            <p:cNvSpPr txBox="1"/>
            <p:nvPr/>
          </p:nvSpPr>
          <p:spPr>
            <a:xfrm>
              <a:off x="5479653" y="1930783"/>
              <a:ext cx="1133112" cy="646331"/>
            </a:xfrm>
            <a:prstGeom prst="rect">
              <a:avLst/>
            </a:prstGeom>
            <a:solidFill>
              <a:srgbClr val="287D60"/>
            </a:solidFill>
            <a:ln w="28575">
              <a:solidFill>
                <a:schemeClr val="bg1"/>
              </a:solidFill>
            </a:ln>
            <a:effectLst>
              <a:outerShdw blurRad="50800" dist="38100" dir="5400000" algn="t" rotWithShape="0">
                <a:prstClr val="black">
                  <a:alpha val="40000"/>
                </a:prstClr>
              </a:out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字魂58号-创中黑" panose="00000500000000000000" pitchFamily="2" charset="-122"/>
                  <a:ea typeface="字魂58号-创中黑" panose="00000500000000000000" pitchFamily="2" charset="-122"/>
                  <a:cs typeface="+mn-cs"/>
                  <a:sym typeface="字魂58号-创中黑" panose="00000500000000000000" pitchFamily="2" charset="-122"/>
                </a:rPr>
                <a:t>1</a:t>
              </a:r>
              <a:endParaRPr kumimoji="0" lang="zh-CN" altLang="en-US" sz="3600" b="1" i="0" u="none" strike="noStrike" kern="1200" cap="none" spc="0" normalizeH="0" baseline="0" noProof="0" dirty="0">
                <a:ln>
                  <a:noFill/>
                </a:ln>
                <a:solidFill>
                  <a:prstClr val="white"/>
                </a:solidFill>
                <a:effectLst/>
                <a:uLnTx/>
                <a:uFillTx/>
                <a:latin typeface="字魂58号-创中黑" panose="00000500000000000000" pitchFamily="2" charset="-122"/>
                <a:ea typeface="字魂58号-创中黑" panose="00000500000000000000" pitchFamily="2" charset="-122"/>
                <a:cs typeface="+mn-cs"/>
                <a:sym typeface="字魂58号-创中黑" panose="00000500000000000000" pitchFamily="2" charset="-122"/>
              </a:endParaRPr>
            </a:p>
          </p:txBody>
        </p:sp>
        <p:sp>
          <p:nvSpPr>
            <p:cNvPr id="12" name="文本框 11">
              <a:extLst>
                <a:ext uri="{FF2B5EF4-FFF2-40B4-BE49-F238E27FC236}">
                  <a16:creationId xmlns:a16="http://schemas.microsoft.com/office/drawing/2014/main" xmlns="" id="{0B2FBC46-3710-41BC-97B5-A43DCD61466E}"/>
                </a:ext>
              </a:extLst>
            </p:cNvPr>
            <p:cNvSpPr txBox="1"/>
            <p:nvPr/>
          </p:nvSpPr>
          <p:spPr>
            <a:xfrm>
              <a:off x="6690824" y="1825657"/>
              <a:ext cx="4800136"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200" b="0" i="0" u="none" strike="noStrike" kern="1200" cap="none" spc="0" normalizeH="0" baseline="0" noProof="0" smtClean="0">
                  <a:ln>
                    <a:noFill/>
                  </a:ln>
                  <a:solidFill>
                    <a:prstClr val="black">
                      <a:lumMod val="85000"/>
                      <a:lumOff val="15000"/>
                    </a:prstClr>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Hiểu</a:t>
              </a:r>
              <a:r>
                <a:rPr kumimoji="0" lang="en-US" altLang="zh-CN" sz="2200" b="0" i="0" u="none" strike="noStrike" kern="1200" cap="none" spc="0" normalizeH="0" noProof="0" smtClean="0">
                  <a:ln>
                    <a:noFill/>
                  </a:ln>
                  <a:solidFill>
                    <a:prstClr val="black">
                      <a:lumMod val="85000"/>
                      <a:lumOff val="15000"/>
                    </a:prstClr>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 các vật có biến đổi vị trí, hình dạng, nhiệt độ,… nhờ được cung cấp năng lượng</a:t>
              </a:r>
              <a:endParaRPr kumimoji="0" lang="zh-CN" altLang="en-US" sz="2200" b="0" i="0" u="none" strike="noStrike" kern="1200" cap="none" spc="0" normalizeH="0" baseline="0" noProof="0" dirty="0">
                <a:ln>
                  <a:noFill/>
                </a:ln>
                <a:solidFill>
                  <a:prstClr val="black">
                    <a:lumMod val="85000"/>
                    <a:lumOff val="15000"/>
                  </a:prstClr>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endParaRPr>
            </a:p>
          </p:txBody>
        </p:sp>
      </p:grpSp>
      <p:grpSp>
        <p:nvGrpSpPr>
          <p:cNvPr id="3" name="Group 2"/>
          <p:cNvGrpSpPr/>
          <p:nvPr/>
        </p:nvGrpSpPr>
        <p:grpSpPr>
          <a:xfrm>
            <a:off x="5479652" y="3308627"/>
            <a:ext cx="6194188" cy="1446550"/>
            <a:chOff x="5479652" y="3308627"/>
            <a:chExt cx="6194188" cy="1446550"/>
          </a:xfrm>
        </p:grpSpPr>
        <p:sp>
          <p:nvSpPr>
            <p:cNvPr id="9" name="文本框 8">
              <a:extLst>
                <a:ext uri="{FF2B5EF4-FFF2-40B4-BE49-F238E27FC236}">
                  <a16:creationId xmlns:a16="http://schemas.microsoft.com/office/drawing/2014/main" xmlns="" id="{A70FDCC3-BD37-40AC-8B3A-83BF31D0CDF0}"/>
                </a:ext>
              </a:extLst>
            </p:cNvPr>
            <p:cNvSpPr txBox="1"/>
            <p:nvPr/>
          </p:nvSpPr>
          <p:spPr>
            <a:xfrm>
              <a:off x="5479652" y="3565733"/>
              <a:ext cx="1133113" cy="646331"/>
            </a:xfrm>
            <a:prstGeom prst="rect">
              <a:avLst/>
            </a:prstGeom>
            <a:solidFill>
              <a:srgbClr val="287D60"/>
            </a:solidFill>
            <a:ln w="28575">
              <a:solidFill>
                <a:schemeClr val="bg1"/>
              </a:solidFill>
            </a:ln>
            <a:effectLst>
              <a:outerShdw blurRad="50800" dist="38100" dir="5400000" algn="t" rotWithShape="0">
                <a:prstClr val="black">
                  <a:alpha val="40000"/>
                </a:prstClr>
              </a:out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字魂58号-创中黑" panose="00000500000000000000" pitchFamily="2" charset="-122"/>
                  <a:ea typeface="字魂58号-创中黑" panose="00000500000000000000" pitchFamily="2" charset="-122"/>
                  <a:cs typeface="+mn-cs"/>
                  <a:sym typeface="字魂58号-创中黑" panose="00000500000000000000" pitchFamily="2" charset="-122"/>
                </a:rPr>
                <a:t>2</a:t>
              </a:r>
              <a:endParaRPr kumimoji="0" lang="zh-CN" altLang="en-US" sz="3600" b="1" i="0" u="none" strike="noStrike" kern="1200" cap="none" spc="0" normalizeH="0" baseline="0" noProof="0" dirty="0">
                <a:ln>
                  <a:noFill/>
                </a:ln>
                <a:solidFill>
                  <a:prstClr val="white"/>
                </a:solidFill>
                <a:effectLst/>
                <a:uLnTx/>
                <a:uFillTx/>
                <a:latin typeface="字魂58号-创中黑" panose="00000500000000000000" pitchFamily="2" charset="-122"/>
                <a:ea typeface="字魂58号-创中黑" panose="00000500000000000000" pitchFamily="2" charset="-122"/>
                <a:cs typeface="+mn-cs"/>
                <a:sym typeface="字魂58号-创中黑" panose="00000500000000000000" pitchFamily="2" charset="-122"/>
              </a:endParaRPr>
            </a:p>
          </p:txBody>
        </p:sp>
        <p:sp>
          <p:nvSpPr>
            <p:cNvPr id="14" name="文本框 13">
              <a:extLst>
                <a:ext uri="{FF2B5EF4-FFF2-40B4-BE49-F238E27FC236}">
                  <a16:creationId xmlns:a16="http://schemas.microsoft.com/office/drawing/2014/main" xmlns="" id="{05EFF0F0-413A-4CE8-B22F-DE8024B68A01}"/>
                </a:ext>
              </a:extLst>
            </p:cNvPr>
            <p:cNvSpPr txBox="1"/>
            <p:nvPr/>
          </p:nvSpPr>
          <p:spPr>
            <a:xfrm>
              <a:off x="6690824" y="3308627"/>
              <a:ext cx="4983016"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200" b="0" i="0" u="none" strike="noStrike" kern="1200" cap="none" spc="0" normalizeH="0" baseline="0" noProof="0" smtClean="0">
                  <a:ln>
                    <a:noFill/>
                  </a:ln>
                  <a:solidFill>
                    <a:prstClr val="black">
                      <a:lumMod val="85000"/>
                      <a:lumOff val="15000"/>
                    </a:prstClr>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Nêu</a:t>
              </a:r>
              <a:r>
                <a:rPr kumimoji="0" lang="en-US" altLang="zh-CN" sz="2200" b="0" i="0" u="none" strike="noStrike" kern="1200" cap="none" spc="0" normalizeH="0" noProof="0" smtClean="0">
                  <a:ln>
                    <a:noFill/>
                  </a:ln>
                  <a:solidFill>
                    <a:prstClr val="black">
                      <a:lumMod val="85000"/>
                      <a:lumOff val="15000"/>
                    </a:prstClr>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 được ví dụ hoặc làm thí nghiệm đơn giản về các vật có biến đổi vị trí, hình dạng, nhiệt độ… nhờ được cung cấp năng lượng</a:t>
              </a:r>
              <a:endParaRPr kumimoji="0" lang="zh-CN" altLang="en-US" sz="2200" b="0" i="0" u="none" strike="noStrike" kern="1200" cap="none" spc="0" normalizeH="0" baseline="0" noProof="0" dirty="0">
                <a:ln>
                  <a:noFill/>
                </a:ln>
                <a:solidFill>
                  <a:prstClr val="black">
                    <a:lumMod val="85000"/>
                    <a:lumOff val="15000"/>
                  </a:prstClr>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endParaRPr>
            </a:p>
          </p:txBody>
        </p:sp>
      </p:grpSp>
      <p:grpSp>
        <p:nvGrpSpPr>
          <p:cNvPr id="4" name="Group 3"/>
          <p:cNvGrpSpPr/>
          <p:nvPr/>
        </p:nvGrpSpPr>
        <p:grpSpPr>
          <a:xfrm>
            <a:off x="5479653" y="4959261"/>
            <a:ext cx="6194187" cy="1446550"/>
            <a:chOff x="5479653" y="4959261"/>
            <a:chExt cx="6194187" cy="1446550"/>
          </a:xfrm>
        </p:grpSpPr>
        <p:sp>
          <p:nvSpPr>
            <p:cNvPr id="10" name="文本框 9">
              <a:extLst>
                <a:ext uri="{FF2B5EF4-FFF2-40B4-BE49-F238E27FC236}">
                  <a16:creationId xmlns:a16="http://schemas.microsoft.com/office/drawing/2014/main" xmlns="" id="{D6F185B4-07FF-4CA5-82EF-A0F1974CAA4C}"/>
                </a:ext>
              </a:extLst>
            </p:cNvPr>
            <p:cNvSpPr txBox="1"/>
            <p:nvPr/>
          </p:nvSpPr>
          <p:spPr>
            <a:xfrm>
              <a:off x="5479653" y="5342251"/>
              <a:ext cx="1133112" cy="646331"/>
            </a:xfrm>
            <a:prstGeom prst="rect">
              <a:avLst/>
            </a:prstGeom>
            <a:solidFill>
              <a:srgbClr val="287D60"/>
            </a:solidFill>
            <a:ln w="28575">
              <a:solidFill>
                <a:schemeClr val="bg1"/>
              </a:solidFill>
            </a:ln>
            <a:effectLst>
              <a:outerShdw blurRad="50800" dist="38100" dir="5400000" algn="t" rotWithShape="0">
                <a:prstClr val="black">
                  <a:alpha val="40000"/>
                </a:prstClr>
              </a:out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字魂58号-创中黑" panose="00000500000000000000" pitchFamily="2" charset="-122"/>
                  <a:ea typeface="字魂58号-创中黑" panose="00000500000000000000" pitchFamily="2" charset="-122"/>
                  <a:cs typeface="+mn-cs"/>
                  <a:sym typeface="字魂58号-创中黑" panose="00000500000000000000" pitchFamily="2" charset="-122"/>
                </a:rPr>
                <a:t>3</a:t>
              </a:r>
              <a:endParaRPr kumimoji="0" lang="zh-CN" altLang="en-US" sz="3600" b="1" i="0" u="none" strike="noStrike" kern="1200" cap="none" spc="0" normalizeH="0" baseline="0" noProof="0" dirty="0">
                <a:ln>
                  <a:noFill/>
                </a:ln>
                <a:solidFill>
                  <a:prstClr val="white"/>
                </a:solidFill>
                <a:effectLst/>
                <a:uLnTx/>
                <a:uFillTx/>
                <a:latin typeface="字魂58号-创中黑" panose="00000500000000000000" pitchFamily="2" charset="-122"/>
                <a:ea typeface="字魂58号-创中黑" panose="00000500000000000000" pitchFamily="2" charset="-122"/>
                <a:cs typeface="+mn-cs"/>
                <a:sym typeface="字魂58号-创中黑" panose="00000500000000000000" pitchFamily="2" charset="-122"/>
              </a:endParaRPr>
            </a:p>
          </p:txBody>
        </p:sp>
        <p:sp>
          <p:nvSpPr>
            <p:cNvPr id="16" name="文本框 15">
              <a:extLst>
                <a:ext uri="{FF2B5EF4-FFF2-40B4-BE49-F238E27FC236}">
                  <a16:creationId xmlns:a16="http://schemas.microsoft.com/office/drawing/2014/main" xmlns="" id="{C5DC595F-E9B4-44A2-8A19-FAC141C20621}"/>
                </a:ext>
              </a:extLst>
            </p:cNvPr>
            <p:cNvSpPr txBox="1"/>
            <p:nvPr/>
          </p:nvSpPr>
          <p:spPr>
            <a:xfrm>
              <a:off x="6731179" y="4959261"/>
              <a:ext cx="4942661"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200" b="0" i="0" u="none" strike="noStrike" kern="1200" cap="none" spc="0" normalizeH="0" baseline="0" noProof="0" smtClean="0">
                  <a:ln>
                    <a:noFill/>
                  </a:ln>
                  <a:solidFill>
                    <a:prstClr val="black">
                      <a:lumMod val="85000"/>
                      <a:lumOff val="15000"/>
                    </a:prstClr>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Nêu</a:t>
              </a:r>
              <a:r>
                <a:rPr kumimoji="0" lang="en-US" altLang="zh-CN" sz="2200" b="0" i="0" u="none" strike="noStrike" kern="1200" cap="none" spc="0" normalizeH="0" noProof="0" smtClean="0">
                  <a:ln>
                    <a:noFill/>
                  </a:ln>
                  <a:solidFill>
                    <a:prstClr val="black">
                      <a:lumMod val="85000"/>
                      <a:lumOff val="15000"/>
                    </a:prstClr>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rPr>
                <a:t> ví dụ về hoạt động của con người, động vật, phương tiện máy móc và chỉ ra nguồn năng lượng cho các hoạt động đó.</a:t>
              </a:r>
              <a:endParaRPr kumimoji="0" lang="zh-CN" altLang="en-US" sz="2200" b="0" i="0" u="none" strike="noStrike" kern="1200" cap="none" spc="0" normalizeH="0" baseline="0" noProof="0" dirty="0">
                <a:ln>
                  <a:noFill/>
                </a:ln>
                <a:solidFill>
                  <a:prstClr val="black">
                    <a:lumMod val="85000"/>
                    <a:lumOff val="15000"/>
                  </a:prstClr>
                </a:solidFill>
                <a:effectLst/>
                <a:uLnTx/>
                <a:uFillTx/>
                <a:latin typeface="#9Slide03 Arima Madurai Bold" panose="00000800000000000000" pitchFamily="2" charset="0"/>
                <a:ea typeface="字魂58号-创中黑" panose="00000500000000000000" pitchFamily="2" charset="-122"/>
                <a:cs typeface="#9Slide03 Arima Madurai Bold" panose="00000800000000000000" pitchFamily="2" charset="0"/>
                <a:sym typeface="字魂58号-创中黑" panose="00000500000000000000" pitchFamily="2" charset="-122"/>
              </a:endParaRPr>
            </a:p>
          </p:txBody>
        </p:sp>
      </p:grpSp>
    </p:spTree>
    <p:extLst>
      <p:ext uri="{BB962C8B-B14F-4D97-AF65-F5344CB8AC3E}">
        <p14:creationId xmlns:p14="http://schemas.microsoft.com/office/powerpoint/2010/main" val="29160935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par>
                          <p:cTn id="15" fill="hold">
                            <p:stCondLst>
                              <p:cond delay="1000"/>
                            </p:stCondLst>
                            <p:childTnLst>
                              <p:par>
                                <p:cTn id="16" presetID="25"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21" dur="1000" fill="hold"/>
                                        <p:tgtEl>
                                          <p:spTgt spid="3"/>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3"/>
                                        </p:tgtEl>
                                      </p:cBhvr>
                                    </p:animEffect>
                                  </p:childTnLst>
                                </p:cTn>
                              </p:par>
                            </p:childTnLst>
                          </p:cTn>
                        </p:par>
                        <p:par>
                          <p:cTn id="26" fill="hold">
                            <p:stCondLst>
                              <p:cond delay="2000"/>
                            </p:stCondLst>
                            <p:childTnLst>
                              <p:par>
                                <p:cTn id="27" presetID="25"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Box 2"/>
          <p:cNvSpPr txBox="1"/>
          <p:nvPr/>
        </p:nvSpPr>
        <p:spPr>
          <a:xfrm>
            <a:off x="590116" y="1102954"/>
            <a:ext cx="47580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rPr>
              <a:t>2. Vai trò của năng lượng</a:t>
            </a:r>
            <a:endParaRPr kumimoji="0" lang="en-GB" sz="3200" b="0" i="0" u="none" strike="noStrike" kern="1200" cap="none" spc="0" normalizeH="0" baseline="0" noProof="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endParaRPr>
          </a:p>
        </p:txBody>
      </p:sp>
      <p:pic>
        <p:nvPicPr>
          <p:cNvPr id="4" name="Picture 3"/>
          <p:cNvPicPr>
            <a:picLocks noChangeAspect="1"/>
          </p:cNvPicPr>
          <p:nvPr/>
        </p:nvPicPr>
        <p:blipFill rotWithShape="1">
          <a:blip r:embed="rId3"/>
          <a:srcRect l="51250" t="30593" r="25250" b="39778"/>
          <a:stretch/>
        </p:blipFill>
        <p:spPr>
          <a:xfrm>
            <a:off x="5577348" y="442868"/>
            <a:ext cx="5786617" cy="4103984"/>
          </a:xfrm>
          <a:prstGeom prst="snip2DiagRect">
            <a:avLst/>
          </a:prstGeom>
        </p:spPr>
      </p:pic>
      <p:sp>
        <p:nvSpPr>
          <p:cNvPr id="5" name="Rectangle 4"/>
          <p:cNvSpPr/>
          <p:nvPr/>
        </p:nvSpPr>
        <p:spPr>
          <a:xfrm>
            <a:off x="716386" y="1846787"/>
            <a:ext cx="4860962" cy="20621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8000"/>
                </a:solidFill>
                <a:effectLst/>
                <a:uLnTx/>
                <a:uFillTx/>
                <a:latin typeface="Times New Roman" panose="02020603050405020304" pitchFamily="18" charset="0"/>
                <a:ea typeface="+mn-ea"/>
                <a:cs typeface="+mn-cs"/>
              </a:rPr>
              <a:t>Hãy nói tên một số nguồn cung cấp năng lượng cho hoạt động của con người, động vật, máy móc,…</a:t>
            </a:r>
            <a:endParaRPr kumimoji="0" lang="en-GB" sz="3200" b="0" i="0" u="none" strike="noStrike" kern="1200" cap="none" spc="0" normalizeH="0" baseline="0" noProof="0">
              <a:ln>
                <a:noFill/>
              </a:ln>
              <a:solidFill>
                <a:prstClr val="black"/>
              </a:solidFill>
              <a:effectLst/>
              <a:uLnTx/>
              <a:uFillTx/>
              <a:latin typeface="等线 Light" panose="020F0302020204030204"/>
              <a:ea typeface="+mn-ea"/>
              <a:cs typeface="+mn-cs"/>
            </a:endParaRPr>
          </a:p>
        </p:txBody>
      </p:sp>
      <p:graphicFrame>
        <p:nvGraphicFramePr>
          <p:cNvPr id="6" name="Table 5"/>
          <p:cNvGraphicFramePr>
            <a:graphicFrameLocks noGrp="1"/>
          </p:cNvGraphicFramePr>
          <p:nvPr/>
        </p:nvGraphicFramePr>
        <p:xfrm>
          <a:off x="1859280" y="4620475"/>
          <a:ext cx="9174480" cy="1628054"/>
        </p:xfrm>
        <a:graphic>
          <a:graphicData uri="http://schemas.openxmlformats.org/drawingml/2006/table">
            <a:tbl>
              <a:tblPr firstRow="1" bandRow="1">
                <a:tableStyleId>{5C22544A-7EE6-4342-B048-85BDC9FD1C3A}</a:tableStyleId>
              </a:tblPr>
              <a:tblGrid>
                <a:gridCol w="4023360">
                  <a:extLst>
                    <a:ext uri="{9D8B030D-6E8A-4147-A177-3AD203B41FA5}">
                      <a16:colId xmlns:a16="http://schemas.microsoft.com/office/drawing/2014/main" xmlns="" val="2869214482"/>
                    </a:ext>
                  </a:extLst>
                </a:gridCol>
                <a:gridCol w="5151120">
                  <a:extLst>
                    <a:ext uri="{9D8B030D-6E8A-4147-A177-3AD203B41FA5}">
                      <a16:colId xmlns:a16="http://schemas.microsoft.com/office/drawing/2014/main" xmlns="" val="2707247169"/>
                    </a:ext>
                  </a:extLst>
                </a:gridCol>
              </a:tblGrid>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79780493"/>
                  </a:ext>
                </a:extLst>
              </a:tr>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48365536"/>
                  </a:ext>
                </a:extLst>
              </a:tr>
            </a:tbl>
          </a:graphicData>
        </a:graphic>
      </p:graphicFrame>
      <p:sp>
        <p:nvSpPr>
          <p:cNvPr id="8" name="Oval 7"/>
          <p:cNvSpPr/>
          <p:nvPr/>
        </p:nvSpPr>
        <p:spPr>
          <a:xfrm>
            <a:off x="8883232" y="369246"/>
            <a:ext cx="1144688" cy="13184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TextBox 8"/>
          <p:cNvSpPr txBox="1"/>
          <p:nvPr/>
        </p:nvSpPr>
        <p:spPr>
          <a:xfrm>
            <a:off x="2861770" y="4726832"/>
            <a:ext cx="190629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Hoạt động</a:t>
            </a:r>
            <a:endParaRPr kumimoji="0" lang="en-GB"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TextBox 10"/>
          <p:cNvSpPr txBox="1"/>
          <p:nvPr/>
        </p:nvSpPr>
        <p:spPr>
          <a:xfrm>
            <a:off x="6906237" y="4726832"/>
            <a:ext cx="326884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Nguồn năng lượng</a:t>
            </a:r>
            <a:endParaRPr kumimoji="0" lang="en-GB"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TextBox 11"/>
          <p:cNvSpPr txBox="1"/>
          <p:nvPr/>
        </p:nvSpPr>
        <p:spPr>
          <a:xfrm>
            <a:off x="2626929" y="5599628"/>
            <a:ext cx="23759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Chim đang</a:t>
            </a:r>
            <a:r>
              <a:rPr kumimoji="0" lang="en-GB" sz="2800" b="0"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bay</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6191298" y="5567570"/>
            <a:ext cx="469872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Thức ăn, nước uống, không khí</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85008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Box 2"/>
          <p:cNvSpPr txBox="1"/>
          <p:nvPr/>
        </p:nvSpPr>
        <p:spPr>
          <a:xfrm>
            <a:off x="590116" y="1102954"/>
            <a:ext cx="47580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rPr>
              <a:t>2. Vai trò của năng lượng</a:t>
            </a:r>
            <a:endParaRPr kumimoji="0" lang="en-GB" sz="3200" b="0" i="0" u="none" strike="noStrike" kern="1200" cap="none" spc="0" normalizeH="0" baseline="0" noProof="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endParaRPr>
          </a:p>
        </p:txBody>
      </p:sp>
      <p:sp>
        <p:nvSpPr>
          <p:cNvPr id="5" name="Rectangle 4"/>
          <p:cNvSpPr/>
          <p:nvPr/>
        </p:nvSpPr>
        <p:spPr>
          <a:xfrm>
            <a:off x="716386" y="1846787"/>
            <a:ext cx="4860962" cy="20621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8000"/>
                </a:solidFill>
                <a:effectLst/>
                <a:uLnTx/>
                <a:uFillTx/>
                <a:latin typeface="Times New Roman" panose="02020603050405020304" pitchFamily="18" charset="0"/>
                <a:ea typeface="+mn-ea"/>
                <a:cs typeface="+mn-cs"/>
              </a:rPr>
              <a:t>Hãy nói tên một số nguồn cung cấp năng lượng cho hoạt động của con người, động vật, máy móc,…</a:t>
            </a:r>
            <a:endParaRPr kumimoji="0" lang="en-GB" sz="3200" b="0" i="0" u="none" strike="noStrike" kern="1200" cap="none" spc="0" normalizeH="0" baseline="0" noProof="0">
              <a:ln>
                <a:noFill/>
              </a:ln>
              <a:solidFill>
                <a:prstClr val="black"/>
              </a:solidFill>
              <a:effectLst/>
              <a:uLnTx/>
              <a:uFillTx/>
              <a:latin typeface="等线 Light" panose="020F0302020204030204"/>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121674843"/>
              </p:ext>
            </p:extLst>
          </p:nvPr>
        </p:nvGraphicFramePr>
        <p:xfrm>
          <a:off x="1264920" y="4620475"/>
          <a:ext cx="9768840" cy="1628054"/>
        </p:xfrm>
        <a:graphic>
          <a:graphicData uri="http://schemas.openxmlformats.org/drawingml/2006/table">
            <a:tbl>
              <a:tblPr firstRow="1" bandRow="1">
                <a:tableStyleId>{5C22544A-7EE6-4342-B048-85BDC9FD1C3A}</a:tableStyleId>
              </a:tblPr>
              <a:tblGrid>
                <a:gridCol w="4861560">
                  <a:extLst>
                    <a:ext uri="{9D8B030D-6E8A-4147-A177-3AD203B41FA5}">
                      <a16:colId xmlns:a16="http://schemas.microsoft.com/office/drawing/2014/main" xmlns="" val="2869214482"/>
                    </a:ext>
                  </a:extLst>
                </a:gridCol>
                <a:gridCol w="4907280">
                  <a:extLst>
                    <a:ext uri="{9D8B030D-6E8A-4147-A177-3AD203B41FA5}">
                      <a16:colId xmlns:a16="http://schemas.microsoft.com/office/drawing/2014/main" xmlns="" val="2707247169"/>
                    </a:ext>
                  </a:extLst>
                </a:gridCol>
              </a:tblGrid>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79780493"/>
                  </a:ext>
                </a:extLst>
              </a:tr>
              <a:tr h="81402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48365536"/>
                  </a:ext>
                </a:extLst>
              </a:tr>
            </a:tbl>
          </a:graphicData>
        </a:graphic>
      </p:graphicFrame>
      <p:sp>
        <p:nvSpPr>
          <p:cNvPr id="9" name="TextBox 8"/>
          <p:cNvSpPr txBox="1"/>
          <p:nvPr/>
        </p:nvSpPr>
        <p:spPr>
          <a:xfrm>
            <a:off x="2861770" y="4726832"/>
            <a:ext cx="1906291" cy="584775"/>
          </a:xfrm>
          <a:prstGeom prst="rect">
            <a:avLst/>
          </a:prstGeom>
          <a:noFill/>
        </p:spPr>
        <p:txBody>
          <a:bodyPr wrap="none" rtlCol="0">
            <a:spAutoFit/>
          </a:bodyPr>
          <a:lstStyle/>
          <a:p>
            <a:r>
              <a:rPr lang="en-GB" sz="3200" smtClean="0">
                <a:latin typeface="Times New Roman" panose="02020603050405020304" pitchFamily="18" charset="0"/>
                <a:cs typeface="Times New Roman" panose="02020603050405020304" pitchFamily="18" charset="0"/>
              </a:rPr>
              <a:t>Hoạt động</a:t>
            </a:r>
            <a:endParaRPr lang="en-GB" sz="3200">
              <a:latin typeface="Times New Roman" panose="02020603050405020304" pitchFamily="18" charset="0"/>
              <a:cs typeface="Times New Roman" panose="02020603050405020304" pitchFamily="18" charset="0"/>
            </a:endParaRPr>
          </a:p>
        </p:txBody>
      </p:sp>
      <p:sp>
        <p:nvSpPr>
          <p:cNvPr id="11" name="TextBox 10"/>
          <p:cNvSpPr txBox="1"/>
          <p:nvPr/>
        </p:nvSpPr>
        <p:spPr>
          <a:xfrm>
            <a:off x="6906237" y="4726832"/>
            <a:ext cx="3268844" cy="584775"/>
          </a:xfrm>
          <a:prstGeom prst="rect">
            <a:avLst/>
          </a:prstGeom>
          <a:noFill/>
        </p:spPr>
        <p:txBody>
          <a:bodyPr wrap="none" rtlCol="0">
            <a:spAutoFit/>
          </a:bodyPr>
          <a:lstStyle/>
          <a:p>
            <a:r>
              <a:rPr lang="en-GB" sz="3200" smtClean="0">
                <a:latin typeface="Times New Roman" panose="02020603050405020304" pitchFamily="18" charset="0"/>
                <a:cs typeface="Times New Roman" panose="02020603050405020304" pitchFamily="18" charset="0"/>
              </a:rPr>
              <a:t>Nguồn năng lượng</a:t>
            </a:r>
            <a:endParaRPr lang="en-GB" sz="3200">
              <a:latin typeface="Times New Roman" panose="02020603050405020304" pitchFamily="18" charset="0"/>
              <a:cs typeface="Times New Roman" panose="02020603050405020304" pitchFamily="18" charset="0"/>
            </a:endParaRPr>
          </a:p>
        </p:txBody>
      </p:sp>
      <p:sp>
        <p:nvSpPr>
          <p:cNvPr id="12" name="TextBox 11"/>
          <p:cNvSpPr txBox="1"/>
          <p:nvPr/>
        </p:nvSpPr>
        <p:spPr>
          <a:xfrm>
            <a:off x="1485348" y="5567570"/>
            <a:ext cx="4485523"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Các em học sinh đang học bài</a:t>
            </a:r>
            <a:endParaRPr lang="en-GB" sz="2800">
              <a:latin typeface="Times New Roman" panose="02020603050405020304" pitchFamily="18" charset="0"/>
              <a:cs typeface="Times New Roman" panose="02020603050405020304" pitchFamily="18" charset="0"/>
            </a:endParaRPr>
          </a:p>
        </p:txBody>
      </p:sp>
      <p:sp>
        <p:nvSpPr>
          <p:cNvPr id="13" name="TextBox 12"/>
          <p:cNvSpPr txBox="1"/>
          <p:nvPr/>
        </p:nvSpPr>
        <p:spPr>
          <a:xfrm>
            <a:off x="6191298" y="5567570"/>
            <a:ext cx="4698722"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Thức ăn, nước uống, không khí</a:t>
            </a:r>
            <a:endParaRPr lang="en-GB" sz="280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rotWithShape="1">
          <a:blip r:embed="rId3"/>
          <a:srcRect l="51583" t="60519" r="37884" b="23629"/>
          <a:stretch/>
        </p:blipFill>
        <p:spPr>
          <a:xfrm>
            <a:off x="6446520" y="454586"/>
            <a:ext cx="4663440" cy="3947950"/>
          </a:xfrm>
          <a:prstGeom prst="rect">
            <a:avLst/>
          </a:prstGeom>
        </p:spPr>
      </p:pic>
    </p:spTree>
    <p:extLst>
      <p:ext uri="{BB962C8B-B14F-4D97-AF65-F5344CB8AC3E}">
        <p14:creationId xmlns:p14="http://schemas.microsoft.com/office/powerpoint/2010/main" val="4103429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a:srcRect l="62116" t="60519" r="25916" b="23629"/>
          <a:stretch/>
        </p:blipFill>
        <p:spPr>
          <a:xfrm>
            <a:off x="5843453" y="604404"/>
            <a:ext cx="5046567" cy="3760108"/>
          </a:xfrm>
          <a:prstGeom prst="rect">
            <a:avLst/>
          </a:prstGeom>
        </p:spPr>
      </p:pic>
      <p:graphicFrame>
        <p:nvGraphicFramePr>
          <p:cNvPr id="16" name="Table 15"/>
          <p:cNvGraphicFramePr>
            <a:graphicFrameLocks noGrp="1"/>
          </p:cNvGraphicFramePr>
          <p:nvPr>
            <p:extLst>
              <p:ext uri="{D42A27DB-BD31-4B8C-83A1-F6EECF244321}">
                <p14:modId xmlns:p14="http://schemas.microsoft.com/office/powerpoint/2010/main" val="4268587547"/>
              </p:ext>
            </p:extLst>
          </p:nvPr>
        </p:nvGraphicFramePr>
        <p:xfrm>
          <a:off x="1306878" y="4164851"/>
          <a:ext cx="9833562" cy="1881986"/>
        </p:xfrm>
        <a:graphic>
          <a:graphicData uri="http://schemas.openxmlformats.org/drawingml/2006/table">
            <a:tbl>
              <a:tblPr firstRow="1" bandRow="1">
                <a:tableStyleId>{5C22544A-7EE6-4342-B048-85BDC9FD1C3A}</a:tableStyleId>
              </a:tblPr>
              <a:tblGrid>
                <a:gridCol w="4893770">
                  <a:extLst>
                    <a:ext uri="{9D8B030D-6E8A-4147-A177-3AD203B41FA5}">
                      <a16:colId xmlns:a16="http://schemas.microsoft.com/office/drawing/2014/main" xmlns="" val="2869214482"/>
                    </a:ext>
                  </a:extLst>
                </a:gridCol>
                <a:gridCol w="4939792">
                  <a:extLst>
                    <a:ext uri="{9D8B030D-6E8A-4147-A177-3AD203B41FA5}">
                      <a16:colId xmlns:a16="http://schemas.microsoft.com/office/drawing/2014/main" xmlns="" val="2707247169"/>
                    </a:ext>
                  </a:extLst>
                </a:gridCol>
              </a:tblGrid>
              <a:tr h="696709">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79780493"/>
                  </a:ext>
                </a:extLst>
              </a:tr>
              <a:tr h="1185277">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48365536"/>
                  </a:ext>
                </a:extLst>
              </a:tr>
            </a:tbl>
          </a:graphicData>
        </a:graphic>
      </p:graphicFrame>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Box 2"/>
          <p:cNvSpPr txBox="1"/>
          <p:nvPr/>
        </p:nvSpPr>
        <p:spPr>
          <a:xfrm>
            <a:off x="590116" y="1102954"/>
            <a:ext cx="47580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rPr>
              <a:t>2. Vai trò của năng lượng</a:t>
            </a:r>
            <a:endParaRPr kumimoji="0" lang="en-GB" sz="3200" b="0" i="0" u="none" strike="noStrike" kern="1200" cap="none" spc="0" normalizeH="0" baseline="0" noProof="0">
              <a:ln>
                <a:noFill/>
              </a:ln>
              <a:solidFill>
                <a:prstClr val="black"/>
              </a:solidFill>
              <a:effectLst/>
              <a:uLnTx/>
              <a:uFillTx/>
              <a:latin typeface="#9Slide03 Arima Madurai Bold" panose="00000800000000000000" pitchFamily="2" charset="0"/>
              <a:ea typeface="+mn-ea"/>
              <a:cs typeface="#9Slide03 Arima Madurai Bold" panose="00000800000000000000" pitchFamily="2" charset="0"/>
            </a:endParaRPr>
          </a:p>
        </p:txBody>
      </p:sp>
      <p:sp>
        <p:nvSpPr>
          <p:cNvPr id="5" name="Rectangle 4"/>
          <p:cNvSpPr/>
          <p:nvPr/>
        </p:nvSpPr>
        <p:spPr>
          <a:xfrm>
            <a:off x="716386" y="1846787"/>
            <a:ext cx="4860962" cy="20621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8000"/>
                </a:solidFill>
                <a:effectLst/>
                <a:uLnTx/>
                <a:uFillTx/>
                <a:latin typeface="Times New Roman" panose="02020603050405020304" pitchFamily="18" charset="0"/>
                <a:ea typeface="+mn-ea"/>
                <a:cs typeface="+mn-cs"/>
              </a:rPr>
              <a:t>Hãy nói tên một số nguồn cung cấp năng lượng cho hoạt động của con người, động vật, máy móc,…</a:t>
            </a:r>
            <a:endParaRPr kumimoji="0" lang="en-GB" sz="3200" b="0" i="0" u="none" strike="noStrike" kern="1200" cap="none" spc="0" normalizeH="0" baseline="0" noProof="0">
              <a:ln>
                <a:noFill/>
              </a:ln>
              <a:solidFill>
                <a:prstClr val="black"/>
              </a:solidFill>
              <a:effectLst/>
              <a:uLnTx/>
              <a:uFillTx/>
              <a:latin typeface="等线 Light" panose="020F0302020204030204"/>
              <a:ea typeface="+mn-ea"/>
              <a:cs typeface="+mn-cs"/>
            </a:endParaRPr>
          </a:p>
        </p:txBody>
      </p:sp>
      <p:sp>
        <p:nvSpPr>
          <p:cNvPr id="9" name="TextBox 8"/>
          <p:cNvSpPr txBox="1"/>
          <p:nvPr/>
        </p:nvSpPr>
        <p:spPr>
          <a:xfrm>
            <a:off x="2861770" y="4211956"/>
            <a:ext cx="1906291" cy="584775"/>
          </a:xfrm>
          <a:prstGeom prst="rect">
            <a:avLst/>
          </a:prstGeom>
          <a:noFill/>
        </p:spPr>
        <p:txBody>
          <a:bodyPr wrap="none" rtlCol="0">
            <a:spAutoFit/>
          </a:bodyPr>
          <a:lstStyle/>
          <a:p>
            <a:r>
              <a:rPr lang="en-GB" sz="3200" smtClean="0">
                <a:latin typeface="Times New Roman" panose="02020603050405020304" pitchFamily="18" charset="0"/>
                <a:cs typeface="Times New Roman" panose="02020603050405020304" pitchFamily="18" charset="0"/>
              </a:rPr>
              <a:t>Hoạt động</a:t>
            </a:r>
            <a:endParaRPr lang="en-GB" sz="3200">
              <a:latin typeface="Times New Roman" panose="02020603050405020304" pitchFamily="18" charset="0"/>
              <a:cs typeface="Times New Roman" panose="02020603050405020304" pitchFamily="18" charset="0"/>
            </a:endParaRPr>
          </a:p>
        </p:txBody>
      </p:sp>
      <p:sp>
        <p:nvSpPr>
          <p:cNvPr id="11" name="TextBox 10"/>
          <p:cNvSpPr txBox="1"/>
          <p:nvPr/>
        </p:nvSpPr>
        <p:spPr>
          <a:xfrm>
            <a:off x="7028157" y="4221942"/>
            <a:ext cx="3268844" cy="584775"/>
          </a:xfrm>
          <a:prstGeom prst="rect">
            <a:avLst/>
          </a:prstGeom>
          <a:noFill/>
        </p:spPr>
        <p:txBody>
          <a:bodyPr wrap="none" rtlCol="0">
            <a:spAutoFit/>
          </a:bodyPr>
          <a:lstStyle/>
          <a:p>
            <a:r>
              <a:rPr lang="en-GB" sz="3200" smtClean="0">
                <a:latin typeface="Times New Roman" panose="02020603050405020304" pitchFamily="18" charset="0"/>
                <a:cs typeface="Times New Roman" panose="02020603050405020304" pitchFamily="18" charset="0"/>
              </a:rPr>
              <a:t>Nguồn năng lượng</a:t>
            </a:r>
            <a:endParaRPr lang="en-GB" sz="3200">
              <a:latin typeface="Times New Roman" panose="02020603050405020304" pitchFamily="18" charset="0"/>
              <a:cs typeface="Times New Roman" panose="02020603050405020304" pitchFamily="18" charset="0"/>
            </a:endParaRPr>
          </a:p>
        </p:txBody>
      </p:sp>
      <p:sp>
        <p:nvSpPr>
          <p:cNvPr id="12" name="TextBox 11"/>
          <p:cNvSpPr txBox="1"/>
          <p:nvPr/>
        </p:nvSpPr>
        <p:spPr>
          <a:xfrm>
            <a:off x="1306879" y="5005367"/>
            <a:ext cx="4884420" cy="954107"/>
          </a:xfrm>
          <a:prstGeom prst="rect">
            <a:avLst/>
          </a:prstGeom>
          <a:noFill/>
        </p:spPr>
        <p:txBody>
          <a:bodyPr wrap="square" rtlCol="0">
            <a:spAutoFit/>
          </a:bodyPr>
          <a:lstStyle/>
          <a:p>
            <a:r>
              <a:rPr lang="en-GB" sz="2800" smtClean="0">
                <a:latin typeface="Times New Roman" panose="02020603050405020304" pitchFamily="18" charset="0"/>
                <a:cs typeface="Times New Roman" panose="02020603050405020304" pitchFamily="18" charset="0"/>
              </a:rPr>
              <a:t>Các em học sinh đang tập đá bóng, thể dục, chạy bộ.</a:t>
            </a:r>
            <a:endParaRPr lang="en-GB" sz="2800">
              <a:latin typeface="Times New Roman" panose="02020603050405020304" pitchFamily="18" charset="0"/>
              <a:cs typeface="Times New Roman" panose="02020603050405020304" pitchFamily="18" charset="0"/>
            </a:endParaRPr>
          </a:p>
        </p:txBody>
      </p:sp>
      <p:sp>
        <p:nvSpPr>
          <p:cNvPr id="13" name="TextBox 12"/>
          <p:cNvSpPr txBox="1"/>
          <p:nvPr/>
        </p:nvSpPr>
        <p:spPr>
          <a:xfrm>
            <a:off x="6313218" y="5062678"/>
            <a:ext cx="4698722"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Thức ăn, nước uống, không khí</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7853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1063374" y="943897"/>
            <a:ext cx="10229466" cy="4771103"/>
            <a:chOff x="1063374" y="943897"/>
            <a:chExt cx="10229466" cy="4771103"/>
          </a:xfrm>
        </p:grpSpPr>
        <p:sp>
          <p:nvSpPr>
            <p:cNvPr id="3" name="MH_Entry_1">
              <a:extLst>
                <a:ext uri="{FF2B5EF4-FFF2-40B4-BE49-F238E27FC236}">
                  <a16:creationId xmlns:a16="http://schemas.microsoft.com/office/drawing/2014/main" xmlns="" id="{5A41C0ED-6A1E-4F6B-A7E6-0B647303DE26}"/>
                </a:ext>
              </a:extLst>
            </p:cNvPr>
            <p:cNvSpPr/>
            <p:nvPr>
              <p:custDataLst>
                <p:tags r:id="rId1"/>
              </p:custDataLst>
            </p:nvPr>
          </p:nvSpPr>
          <p:spPr>
            <a:xfrm>
              <a:off x="1063374" y="943897"/>
              <a:ext cx="6343268" cy="1354217"/>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marL="0" marR="0" lvl="0" indent="0" algn="l" defTabSz="852086" rtl="0" eaLnBrk="1" fontAlgn="base" latinLnBrk="0" hangingPunct="1">
                <a:lnSpc>
                  <a:spcPct val="100000"/>
                </a:lnSpc>
                <a:spcBef>
                  <a:spcPct val="0"/>
                </a:spcBef>
                <a:spcAft>
                  <a:spcPct val="0"/>
                </a:spcAft>
                <a:buClrTx/>
                <a:buSzTx/>
                <a:buFontTx/>
                <a:buNone/>
                <a:tabLst/>
                <a:defRPr/>
              </a:pPr>
              <a:r>
                <a:rPr kumimoji="0" lang="en-US" altLang="zh-CN" sz="8800" b="1" i="0" u="none" strike="noStrike" kern="1200" cap="none" spc="0" normalizeH="0" baseline="0" noProof="0" smtClean="0">
                  <a:ln>
                    <a:noFill/>
                  </a:ln>
                  <a:solidFill>
                    <a:prstClr val="black">
                      <a:lumMod val="85000"/>
                      <a:lumOff val="15000"/>
                    </a:prstClr>
                  </a:solidFill>
                  <a:effectLst/>
                  <a:uLnTx/>
                  <a:uFillTx/>
                  <a:latin typeface="SVN-Comic Sans MS" panose="02040603050506020204" pitchFamily="18" charset="0"/>
                  <a:ea typeface="字魂58号-创中黑" panose="00000500000000000000" pitchFamily="2" charset="-122"/>
                  <a:sym typeface="字魂58号-创中黑" panose="00000500000000000000" pitchFamily="2" charset="-122"/>
                </a:rPr>
                <a:t>KẾT</a:t>
              </a:r>
              <a:r>
                <a:rPr kumimoji="0" lang="en-US" altLang="zh-CN" sz="8800" b="1" i="0" u="none" strike="noStrike" kern="1200" cap="none" spc="0" normalizeH="0" noProof="0" smtClean="0">
                  <a:ln>
                    <a:noFill/>
                  </a:ln>
                  <a:solidFill>
                    <a:prstClr val="black">
                      <a:lumMod val="85000"/>
                      <a:lumOff val="15000"/>
                    </a:prstClr>
                  </a:solidFill>
                  <a:effectLst/>
                  <a:uLnTx/>
                  <a:uFillTx/>
                  <a:latin typeface="SVN-Comic Sans MS" panose="02040603050506020204" pitchFamily="18" charset="0"/>
                  <a:ea typeface="字魂58号-创中黑" panose="00000500000000000000" pitchFamily="2" charset="-122"/>
                  <a:sym typeface="字魂58号-创中黑" panose="00000500000000000000" pitchFamily="2" charset="-122"/>
                </a:rPr>
                <a:t> LUẬN</a:t>
              </a:r>
              <a:endParaRPr kumimoji="0" lang="en-US" altLang="zh-CN" sz="8800" b="1" i="0" u="none" strike="noStrike" kern="1200" cap="none" spc="0" normalizeH="0" baseline="0" noProof="0" dirty="0">
                <a:ln>
                  <a:noFill/>
                </a:ln>
                <a:solidFill>
                  <a:prstClr val="black">
                    <a:lumMod val="85000"/>
                    <a:lumOff val="15000"/>
                  </a:prstClr>
                </a:solidFill>
                <a:effectLst/>
                <a:uLnTx/>
                <a:uFillTx/>
                <a:latin typeface="SVN-Comic Sans MS" panose="02040603050506020204" pitchFamily="18" charset="0"/>
                <a:ea typeface="字魂58号-创中黑" panose="00000500000000000000" pitchFamily="2" charset="-122"/>
                <a:sym typeface="字魂58号-创中黑" panose="00000500000000000000" pitchFamily="2" charset="-122"/>
              </a:endParaRPr>
            </a:p>
          </p:txBody>
        </p:sp>
        <p:sp>
          <p:nvSpPr>
            <p:cNvPr id="2" name="Rounded Rectangle 1"/>
            <p:cNvSpPr/>
            <p:nvPr/>
          </p:nvSpPr>
          <p:spPr>
            <a:xfrm>
              <a:off x="1063374" y="2560320"/>
              <a:ext cx="10229466" cy="31546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1423227" y="3246120"/>
              <a:ext cx="9509760" cy="1569660"/>
            </a:xfrm>
            <a:prstGeom prst="rect">
              <a:avLst/>
            </a:prstGeom>
            <a:noFill/>
          </p:spPr>
          <p:txBody>
            <a:bodyPr wrap="square" rtlCol="0">
              <a:spAutoFit/>
            </a:bodyPr>
            <a:lstStyle/>
            <a:p>
              <a:r>
                <a:rPr lang="en-GB" sz="3200" smtClean="0">
                  <a:latin typeface="Times New Roman" panose="02020603050405020304" pitchFamily="18" charset="0"/>
                  <a:cs typeface="Times New Roman" panose="02020603050405020304" pitchFamily="18" charset="0"/>
                </a:rPr>
                <a:t>Như vậy bất kì một hoạt nào người ta cũng cần có năng lượng. Trong tự nhiên chúng ta cũng sử dụng năng lượng  để làm vật di chuyển hoặc hoạt động. </a:t>
              </a:r>
              <a:endParaRPr lang="en-GB" sz="320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4111966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MH_Entry_1">
            <a:extLst>
              <a:ext uri="{FF2B5EF4-FFF2-40B4-BE49-F238E27FC236}">
                <a16:creationId xmlns:a16="http://schemas.microsoft.com/office/drawing/2014/main" xmlns="" id="{5A41C0ED-6A1E-4F6B-A7E6-0B647303DE26}"/>
              </a:ext>
            </a:extLst>
          </p:cNvPr>
          <p:cNvSpPr/>
          <p:nvPr>
            <p:custDataLst>
              <p:tags r:id="rId1"/>
            </p:custDataLst>
          </p:nvPr>
        </p:nvSpPr>
        <p:spPr>
          <a:xfrm>
            <a:off x="1063374" y="943897"/>
            <a:ext cx="6343268" cy="1354217"/>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marL="0" marR="0" lvl="0" indent="0" algn="l" defTabSz="852086" rtl="0" eaLnBrk="1" fontAlgn="base" latinLnBrk="0" hangingPunct="1">
              <a:lnSpc>
                <a:spcPct val="100000"/>
              </a:lnSpc>
              <a:spcBef>
                <a:spcPct val="0"/>
              </a:spcBef>
              <a:spcAft>
                <a:spcPct val="0"/>
              </a:spcAft>
              <a:buClrTx/>
              <a:buSzTx/>
              <a:buFontTx/>
              <a:buNone/>
              <a:tabLst/>
              <a:defRPr/>
            </a:pPr>
            <a:r>
              <a:rPr kumimoji="0" lang="en-US" altLang="zh-CN" sz="8800" b="1" i="0" u="none" strike="noStrike" kern="1200" cap="none" spc="0" normalizeH="0" baseline="0" noProof="0" smtClean="0">
                <a:ln>
                  <a:noFill/>
                </a:ln>
                <a:solidFill>
                  <a:prstClr val="black">
                    <a:lumMod val="85000"/>
                    <a:lumOff val="15000"/>
                  </a:prstClr>
                </a:solidFill>
                <a:effectLst/>
                <a:uLnTx/>
                <a:uFillTx/>
                <a:latin typeface="SVN-Comic Sans MS" panose="02040603050506020204" pitchFamily="18" charset="0"/>
                <a:ea typeface="字魂58号-创中黑" panose="00000500000000000000" pitchFamily="2" charset="-122"/>
                <a:sym typeface="字魂58号-创中黑" panose="00000500000000000000" pitchFamily="2" charset="-122"/>
              </a:rPr>
              <a:t>KẾT</a:t>
            </a:r>
            <a:r>
              <a:rPr kumimoji="0" lang="en-US" altLang="zh-CN" sz="8800" b="1" i="0" u="none" strike="noStrike" kern="1200" cap="none" spc="0" normalizeH="0" noProof="0" smtClean="0">
                <a:ln>
                  <a:noFill/>
                </a:ln>
                <a:solidFill>
                  <a:prstClr val="black">
                    <a:lumMod val="85000"/>
                    <a:lumOff val="15000"/>
                  </a:prstClr>
                </a:solidFill>
                <a:effectLst/>
                <a:uLnTx/>
                <a:uFillTx/>
                <a:latin typeface="SVN-Comic Sans MS" panose="02040603050506020204" pitchFamily="18" charset="0"/>
                <a:ea typeface="字魂58号-创中黑" panose="00000500000000000000" pitchFamily="2" charset="-122"/>
                <a:sym typeface="字魂58号-创中黑" panose="00000500000000000000" pitchFamily="2" charset="-122"/>
              </a:rPr>
              <a:t> LUẬN</a:t>
            </a:r>
            <a:endParaRPr kumimoji="0" lang="en-US" altLang="zh-CN" sz="8800" b="1" i="0" u="none" strike="noStrike" kern="1200" cap="none" spc="0" normalizeH="0" baseline="0" noProof="0" dirty="0">
              <a:ln>
                <a:noFill/>
              </a:ln>
              <a:solidFill>
                <a:prstClr val="black">
                  <a:lumMod val="85000"/>
                  <a:lumOff val="15000"/>
                </a:prstClr>
              </a:solidFill>
              <a:effectLst/>
              <a:uLnTx/>
              <a:uFillTx/>
              <a:latin typeface="SVN-Comic Sans MS" panose="02040603050506020204" pitchFamily="18" charset="0"/>
              <a:ea typeface="字魂58号-创中黑" panose="00000500000000000000" pitchFamily="2" charset="-122"/>
              <a:sym typeface="字魂58号-创中黑" panose="00000500000000000000" pitchFamily="2" charset="-122"/>
            </a:endParaRPr>
          </a:p>
        </p:txBody>
      </p:sp>
      <p:sp>
        <p:nvSpPr>
          <p:cNvPr id="2" name="Rounded Rectangle 1"/>
          <p:cNvSpPr/>
          <p:nvPr/>
        </p:nvSpPr>
        <p:spPr>
          <a:xfrm>
            <a:off x="1063374" y="2560320"/>
            <a:ext cx="10229466" cy="3810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187008" y="2831634"/>
            <a:ext cx="10105832" cy="3785652"/>
          </a:xfrm>
          <a:prstGeom prst="rect">
            <a:avLst/>
          </a:prstGeom>
        </p:spPr>
        <p:txBody>
          <a:bodyPr wrap="square">
            <a:spAutoFit/>
          </a:bodyPr>
          <a:lstStyle/>
          <a:p>
            <a:r>
              <a:rPr lang="vi-VN" sz="3000">
                <a:solidFill>
                  <a:schemeClr val="tx1">
                    <a:lumMod val="95000"/>
                    <a:lumOff val="5000"/>
                  </a:schemeClr>
                </a:solidFill>
                <a:latin typeface="+mj-lt"/>
              </a:rPr>
              <a:t>Trong mọi hoạt động của con người, động vật, máy móc,… đều có sự biến đổi. Vì vậy, bất kì hoạt động nào cũng cần dùng năng lượng. </a:t>
            </a:r>
            <a:endParaRPr lang="en-GB" sz="3000" smtClean="0">
              <a:solidFill>
                <a:schemeClr val="tx1">
                  <a:lumMod val="95000"/>
                  <a:lumOff val="5000"/>
                </a:schemeClr>
              </a:solidFill>
              <a:latin typeface="+mj-lt"/>
            </a:endParaRPr>
          </a:p>
          <a:p>
            <a:r>
              <a:rPr lang="vi-VN" sz="3000" smtClean="0">
                <a:solidFill>
                  <a:schemeClr val="tx1">
                    <a:lumMod val="95000"/>
                    <a:lumOff val="5000"/>
                  </a:schemeClr>
                </a:solidFill>
                <a:latin typeface="+mj-lt"/>
              </a:rPr>
              <a:t>Muốn </a:t>
            </a:r>
            <a:r>
              <a:rPr lang="vi-VN" sz="3000">
                <a:solidFill>
                  <a:schemeClr val="tx1">
                    <a:lumMod val="95000"/>
                    <a:lumOff val="5000"/>
                  </a:schemeClr>
                </a:solidFill>
                <a:latin typeface="+mj-lt"/>
              </a:rPr>
              <a:t>có năng lượng để thực hiện các hoạt động như cày, cấy, trồng </a:t>
            </a:r>
            <a:r>
              <a:rPr lang="vi-VN" sz="3000" smtClean="0">
                <a:solidFill>
                  <a:schemeClr val="tx1">
                    <a:lumMod val="95000"/>
                    <a:lumOff val="5000"/>
                  </a:schemeClr>
                </a:solidFill>
                <a:latin typeface="+mj-lt"/>
              </a:rPr>
              <a:t>trọt</a:t>
            </a:r>
            <a:r>
              <a:rPr lang="en-GB" sz="3000" smtClean="0">
                <a:solidFill>
                  <a:schemeClr val="tx1">
                    <a:lumMod val="95000"/>
                    <a:lumOff val="5000"/>
                  </a:schemeClr>
                </a:solidFill>
                <a:latin typeface="+mj-lt"/>
              </a:rPr>
              <a:t>, </a:t>
            </a:r>
            <a:r>
              <a:rPr lang="en-GB" sz="3000" smtClean="0">
                <a:solidFill>
                  <a:schemeClr val="tx1">
                    <a:lumMod val="95000"/>
                    <a:lumOff val="5000"/>
                  </a:schemeClr>
                </a:solidFill>
                <a:latin typeface="Times New Roman" panose="02020603050405020304" pitchFamily="18" charset="0"/>
                <a:cs typeface="Times New Roman" panose="02020603050405020304" pitchFamily="18" charset="0"/>
              </a:rPr>
              <a:t>học tập </a:t>
            </a:r>
            <a:r>
              <a:rPr lang="vi-VN" sz="3000" smtClean="0">
                <a:solidFill>
                  <a:schemeClr val="tx1">
                    <a:lumMod val="95000"/>
                    <a:lumOff val="5000"/>
                  </a:schemeClr>
                </a:solidFill>
                <a:latin typeface="+mj-lt"/>
              </a:rPr>
              <a:t>,… </a:t>
            </a:r>
            <a:r>
              <a:rPr lang="vi-VN" sz="3000">
                <a:solidFill>
                  <a:schemeClr val="tx1">
                    <a:lumMod val="95000"/>
                    <a:lumOff val="5000"/>
                  </a:schemeClr>
                </a:solidFill>
                <a:latin typeface="+mj-lt"/>
              </a:rPr>
              <a:t>con người phải ăn, uống và hít thở. Thức ăn là nguồn cung cấp năng lượng cho các hoạt động của con người.</a:t>
            </a:r>
            <a:br>
              <a:rPr lang="vi-VN" sz="3000">
                <a:solidFill>
                  <a:schemeClr val="tx1">
                    <a:lumMod val="95000"/>
                    <a:lumOff val="5000"/>
                  </a:schemeClr>
                </a:solidFill>
                <a:latin typeface="+mj-lt"/>
              </a:rPr>
            </a:br>
            <a:endParaRPr lang="en-GB" sz="3000">
              <a:solidFill>
                <a:schemeClr val="tx1">
                  <a:lumMod val="95000"/>
                  <a:lumOff val="5000"/>
                </a:schemeClr>
              </a:solidFill>
              <a:latin typeface="+mj-lt"/>
            </a:endParaRPr>
          </a:p>
        </p:txBody>
      </p:sp>
    </p:spTree>
    <p:extLst>
      <p:ext uri="{BB962C8B-B14F-4D97-AF65-F5344CB8AC3E}">
        <p14:creationId xmlns:p14="http://schemas.microsoft.com/office/powerpoint/2010/main" val="29424134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5FE7F01F-EA89-456E-ABF4-BD1A17D12C4E}"/>
              </a:ext>
            </a:extLst>
          </p:cNvPr>
          <p:cNvPicPr>
            <a:picLocks noChangeAspect="1"/>
          </p:cNvPicPr>
          <p:nvPr/>
        </p:nvPicPr>
        <p:blipFill rotWithShape="1">
          <a:blip r:embed="rId3">
            <a:extLst>
              <a:ext uri="{28A0092B-C50C-407E-A947-70E740481C1C}">
                <a14:useLocalDpi xmlns:a14="http://schemas.microsoft.com/office/drawing/2010/main" val="0"/>
              </a:ext>
            </a:extLst>
          </a:blip>
          <a:srcRect t="1739" r="16704" b="373"/>
          <a:stretch/>
        </p:blipFill>
        <p:spPr>
          <a:xfrm rot="16200000">
            <a:off x="1627204" y="-1653099"/>
            <a:ext cx="6883896" cy="10138301"/>
          </a:xfrm>
          <a:prstGeom prst="rect">
            <a:avLst/>
          </a:prstGeom>
        </p:spPr>
      </p:pic>
      <p:pic>
        <p:nvPicPr>
          <p:cNvPr id="15" name="图片 14">
            <a:extLst>
              <a:ext uri="{FF2B5EF4-FFF2-40B4-BE49-F238E27FC236}">
                <a16:creationId xmlns:a16="http://schemas.microsoft.com/office/drawing/2014/main" xmlns=""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7723944" y="2389942"/>
            <a:ext cx="6883896" cy="2052219"/>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3993" y="3941682"/>
            <a:ext cx="3414823" cy="3124200"/>
          </a:xfrm>
          <a:prstGeom prst="rect">
            <a:avLst/>
          </a:prstGeom>
        </p:spPr>
      </p:pic>
      <p:pic>
        <p:nvPicPr>
          <p:cNvPr id="3" name="Picture 2"/>
          <p:cNvPicPr>
            <a:picLocks noChangeAspect="1"/>
          </p:cNvPicPr>
          <p:nvPr/>
        </p:nvPicPr>
        <p:blipFill>
          <a:blip r:embed="rId5"/>
          <a:stretch>
            <a:fillRect/>
          </a:stretch>
        </p:blipFill>
        <p:spPr>
          <a:xfrm>
            <a:off x="5845514" y="1375044"/>
            <a:ext cx="6346486" cy="2566638"/>
          </a:xfrm>
          <a:prstGeom prst="rect">
            <a:avLst/>
          </a:prstGeom>
        </p:spPr>
      </p:pic>
    </p:spTree>
    <p:extLst>
      <p:ext uri="{BB962C8B-B14F-4D97-AF65-F5344CB8AC3E}">
        <p14:creationId xmlns:p14="http://schemas.microsoft.com/office/powerpoint/2010/main" val="16867708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2873854" y="865390"/>
            <a:ext cx="8403745" cy="1200329"/>
          </a:xfrm>
          <a:prstGeom prst="rect">
            <a:avLst/>
          </a:prstGeom>
          <a:noFill/>
        </p:spPr>
        <p:txBody>
          <a:bodyPr wrap="square" rtlCol="0">
            <a:spAutoFit/>
          </a:bodyPr>
          <a:lstStyle/>
          <a:p>
            <a:r>
              <a:rPr lang="en-GB" sz="3600" smtClean="0">
                <a:latin typeface="Times New Roman" panose="02020603050405020304" pitchFamily="18" charset="0"/>
                <a:cs typeface="Times New Roman" panose="02020603050405020304" pitchFamily="18" charset="0"/>
              </a:rPr>
              <a:t>Quan sát các hình và video sau để nêu nguồn năng lượng được sử dụng?</a:t>
            </a:r>
            <a:endParaRPr lang="en-GB" sz="36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5"/>
          <a:stretch>
            <a:fillRect/>
          </a:stretch>
        </p:blipFill>
        <p:spPr>
          <a:xfrm>
            <a:off x="219408" y="452776"/>
            <a:ext cx="2654447" cy="2488544"/>
          </a:xfrm>
          <a:prstGeom prst="rect">
            <a:avLst/>
          </a:prstGeom>
        </p:spPr>
      </p:pic>
      <p:pic>
        <p:nvPicPr>
          <p:cNvPr id="4" name="VIDEO MỞ RỘNG_BÀI NĂNG LƯỢ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873854" y="2222090"/>
            <a:ext cx="7157884" cy="4026310"/>
          </a:xfrm>
          <a:prstGeom prst="rect">
            <a:avLst/>
          </a:prstGeom>
        </p:spPr>
      </p:pic>
    </p:spTree>
    <p:extLst>
      <p:ext uri="{BB962C8B-B14F-4D97-AF65-F5344CB8AC3E}">
        <p14:creationId xmlns:p14="http://schemas.microsoft.com/office/powerpoint/2010/main" val="8880875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3"/>
          <a:stretch>
            <a:fillRect/>
          </a:stretch>
        </p:blipFill>
        <p:spPr>
          <a:xfrm>
            <a:off x="1270635" y="425737"/>
            <a:ext cx="4286250" cy="2857500"/>
          </a:xfrm>
          <a:prstGeom prst="rect">
            <a:avLst/>
          </a:prstGeom>
        </p:spPr>
      </p:pic>
      <p:pic>
        <p:nvPicPr>
          <p:cNvPr id="3" name="Picture 2"/>
          <p:cNvPicPr>
            <a:picLocks noChangeAspect="1"/>
          </p:cNvPicPr>
          <p:nvPr/>
        </p:nvPicPr>
        <p:blipFill>
          <a:blip r:embed="rId4"/>
          <a:stretch>
            <a:fillRect/>
          </a:stretch>
        </p:blipFill>
        <p:spPr>
          <a:xfrm>
            <a:off x="6050772" y="425737"/>
            <a:ext cx="4240696" cy="2857500"/>
          </a:xfrm>
          <a:prstGeom prst="rect">
            <a:avLst/>
          </a:prstGeom>
        </p:spPr>
      </p:pic>
      <p:pic>
        <p:nvPicPr>
          <p:cNvPr id="4" name="Picture 3"/>
          <p:cNvPicPr>
            <a:picLocks noChangeAspect="1"/>
          </p:cNvPicPr>
          <p:nvPr/>
        </p:nvPicPr>
        <p:blipFill>
          <a:blip r:embed="rId5"/>
          <a:stretch>
            <a:fillRect/>
          </a:stretch>
        </p:blipFill>
        <p:spPr>
          <a:xfrm>
            <a:off x="1270635" y="3583305"/>
            <a:ext cx="4286250" cy="2619375"/>
          </a:xfrm>
          <a:prstGeom prst="rect">
            <a:avLst/>
          </a:prstGeom>
        </p:spPr>
      </p:pic>
      <p:grpSp>
        <p:nvGrpSpPr>
          <p:cNvPr id="9" name="Group 8"/>
          <p:cNvGrpSpPr/>
          <p:nvPr/>
        </p:nvGrpSpPr>
        <p:grpSpPr>
          <a:xfrm>
            <a:off x="5385927" y="3283237"/>
            <a:ext cx="6098187" cy="1329690"/>
            <a:chOff x="5385927" y="3283237"/>
            <a:chExt cx="6098187" cy="1329690"/>
          </a:xfrm>
        </p:grpSpPr>
        <p:sp>
          <p:nvSpPr>
            <p:cNvPr id="5" name="TextBox 4"/>
            <p:cNvSpPr txBox="1"/>
            <p:nvPr/>
          </p:nvSpPr>
          <p:spPr>
            <a:xfrm>
              <a:off x="6386052" y="3725761"/>
              <a:ext cx="5098062"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Tua pin chạy bằng năng lượng gió</a:t>
              </a:r>
              <a:endParaRPr lang="en-GB" sz="280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5927" y="3283237"/>
              <a:ext cx="1329690" cy="1329690"/>
            </a:xfrm>
            <a:prstGeom prst="rect">
              <a:avLst/>
            </a:prstGeom>
          </p:spPr>
        </p:pic>
      </p:grpSp>
      <p:grpSp>
        <p:nvGrpSpPr>
          <p:cNvPr id="12" name="Group 11"/>
          <p:cNvGrpSpPr/>
          <p:nvPr/>
        </p:nvGrpSpPr>
        <p:grpSpPr>
          <a:xfrm>
            <a:off x="5385927" y="4078113"/>
            <a:ext cx="6160512" cy="1329690"/>
            <a:chOff x="5385927" y="4078113"/>
            <a:chExt cx="6160512" cy="1329690"/>
          </a:xfrm>
        </p:grpSpPr>
        <p:sp>
          <p:nvSpPr>
            <p:cNvPr id="7" name="TextBox 6"/>
            <p:cNvSpPr txBox="1"/>
            <p:nvPr/>
          </p:nvSpPr>
          <p:spPr>
            <a:xfrm>
              <a:off x="6386052" y="4453174"/>
              <a:ext cx="5160387"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Pin chạy bằng năng lượng mặt trời</a:t>
              </a:r>
              <a:endParaRPr lang="en-GB" sz="280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5927" y="4078113"/>
              <a:ext cx="1329690" cy="1329690"/>
            </a:xfrm>
            <a:prstGeom prst="rect">
              <a:avLst/>
            </a:prstGeom>
          </p:spPr>
        </p:pic>
      </p:grpSp>
      <p:grpSp>
        <p:nvGrpSpPr>
          <p:cNvPr id="13" name="Group 12"/>
          <p:cNvGrpSpPr/>
          <p:nvPr/>
        </p:nvGrpSpPr>
        <p:grpSpPr>
          <a:xfrm>
            <a:off x="5385927" y="5009080"/>
            <a:ext cx="5861193" cy="1329690"/>
            <a:chOff x="5385927" y="5009080"/>
            <a:chExt cx="5861193" cy="1329690"/>
          </a:xfrm>
        </p:grpSpPr>
        <p:sp>
          <p:nvSpPr>
            <p:cNvPr id="8" name="TextBox 7"/>
            <p:cNvSpPr txBox="1"/>
            <p:nvPr/>
          </p:nvSpPr>
          <p:spPr>
            <a:xfrm>
              <a:off x="6386052" y="5248573"/>
              <a:ext cx="4861068" cy="954107"/>
            </a:xfrm>
            <a:prstGeom prst="rect">
              <a:avLst/>
            </a:prstGeom>
            <a:noFill/>
          </p:spPr>
          <p:txBody>
            <a:bodyPr wrap="square" rtlCol="0">
              <a:spAutoFit/>
            </a:bodyPr>
            <a:lstStyle/>
            <a:p>
              <a:r>
                <a:rPr lang="en-GB" sz="2800" smtClean="0">
                  <a:latin typeface="Times New Roman" panose="02020603050405020304" pitchFamily="18" charset="0"/>
                  <a:cs typeface="Times New Roman" panose="02020603050405020304" pitchFamily="18" charset="0"/>
                </a:rPr>
                <a:t>Guồng nước chạy bằng năng lượng nước chảy</a:t>
              </a:r>
              <a:endParaRPr lang="en-GB" sz="280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5927" y="5009080"/>
              <a:ext cx="1329690" cy="1329690"/>
            </a:xfrm>
            <a:prstGeom prst="rect">
              <a:avLst/>
            </a:prstGeom>
          </p:spPr>
        </p:pic>
      </p:grpSp>
    </p:spTree>
    <p:extLst>
      <p:ext uri="{BB962C8B-B14F-4D97-AF65-F5344CB8AC3E}">
        <p14:creationId xmlns:p14="http://schemas.microsoft.com/office/powerpoint/2010/main" val="658962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2606286" y="676088"/>
            <a:ext cx="8275074" cy="949657"/>
            <a:chOff x="1828800" y="683553"/>
            <a:chExt cx="8275074" cy="949657"/>
          </a:xfrm>
        </p:grpSpPr>
        <p:sp>
          <p:nvSpPr>
            <p:cNvPr id="6" name="Pentagon 5"/>
            <p:cNvSpPr/>
            <p:nvPr/>
          </p:nvSpPr>
          <p:spPr>
            <a:xfrm>
              <a:off x="1828800" y="683553"/>
              <a:ext cx="7635240" cy="949657"/>
            </a:xfrm>
            <a:prstGeom prst="homePlate">
              <a:avLst/>
            </a:prstGeom>
            <a:solidFill>
              <a:srgbClr val="FF898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1829046" y="911990"/>
              <a:ext cx="8274828" cy="523220"/>
            </a:xfrm>
            <a:prstGeom prst="rect">
              <a:avLst/>
            </a:prstGeom>
            <a:noFill/>
          </p:spPr>
          <p:txBody>
            <a:bodyPr wrap="square" rtlCol="0">
              <a:spAutoFit/>
            </a:bodyPr>
            <a:lstStyle/>
            <a:p>
              <a:r>
                <a:rPr lang="en-GB" sz="2800" smtClean="0">
                  <a:latin typeface="Times New Roman" panose="02020603050405020304" pitchFamily="18" charset="0"/>
                  <a:cs typeface="Times New Roman" panose="02020603050405020304" pitchFamily="18" charset="0"/>
                </a:rPr>
                <a:t>Muốn vật hoạt động, biến đổi cần có điều kiện gì?</a:t>
              </a:r>
              <a:endParaRPr lang="en-GB" sz="2800">
                <a:latin typeface="Times New Roman" panose="02020603050405020304" pitchFamily="18" charset="0"/>
                <a:cs typeface="Times New Roman" panose="02020603050405020304" pitchFamily="18" charset="0"/>
              </a:endParaRPr>
            </a:p>
          </p:txBody>
        </p:sp>
      </p:grpSp>
      <p:grpSp>
        <p:nvGrpSpPr>
          <p:cNvPr id="9" name="Group 8"/>
          <p:cNvGrpSpPr/>
          <p:nvPr/>
        </p:nvGrpSpPr>
        <p:grpSpPr>
          <a:xfrm>
            <a:off x="2606286" y="1962276"/>
            <a:ext cx="8275074" cy="949657"/>
            <a:chOff x="1828800" y="1969741"/>
            <a:chExt cx="8275074" cy="949657"/>
          </a:xfrm>
        </p:grpSpPr>
        <p:sp>
          <p:nvSpPr>
            <p:cNvPr id="8" name="Pentagon 7"/>
            <p:cNvSpPr/>
            <p:nvPr/>
          </p:nvSpPr>
          <p:spPr>
            <a:xfrm>
              <a:off x="1828800" y="1969741"/>
              <a:ext cx="7635240" cy="949657"/>
            </a:xfrm>
            <a:prstGeom prst="homePlate">
              <a:avLst/>
            </a:prstGeom>
            <a:solidFill>
              <a:srgbClr val="FFE48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1829046" y="2211996"/>
              <a:ext cx="8274828" cy="523220"/>
            </a:xfrm>
            <a:prstGeom prst="rect">
              <a:avLst/>
            </a:prstGeom>
            <a:noFill/>
          </p:spPr>
          <p:txBody>
            <a:bodyPr wrap="square" rtlCol="0">
              <a:spAutoFit/>
            </a:bodyPr>
            <a:lstStyle/>
            <a:p>
              <a:r>
                <a:rPr lang="en-GB" sz="2800" smtClean="0">
                  <a:latin typeface="Times New Roman" panose="02020603050405020304" pitchFamily="18" charset="0"/>
                  <a:cs typeface="Times New Roman" panose="02020603050405020304" pitchFamily="18" charset="0"/>
                </a:rPr>
                <a:t>Muốn vật hoạt động, biến đổi cần có năng lượng</a:t>
              </a:r>
              <a:endParaRPr lang="en-GB" sz="2800">
                <a:latin typeface="Times New Roman" panose="02020603050405020304" pitchFamily="18" charset="0"/>
                <a:cs typeface="Times New Roman" panose="02020603050405020304" pitchFamily="18" charset="0"/>
              </a:endParaRPr>
            </a:p>
          </p:txBody>
        </p:sp>
      </p:grpSp>
      <p:grpSp>
        <p:nvGrpSpPr>
          <p:cNvPr id="11" name="Group 10"/>
          <p:cNvGrpSpPr/>
          <p:nvPr/>
        </p:nvGrpSpPr>
        <p:grpSpPr>
          <a:xfrm>
            <a:off x="1051560" y="3191173"/>
            <a:ext cx="9829800" cy="2968586"/>
            <a:chOff x="1051560" y="3191173"/>
            <a:chExt cx="9829800" cy="2968586"/>
          </a:xfrm>
        </p:grpSpPr>
        <p:sp>
          <p:nvSpPr>
            <p:cNvPr id="2" name="Rounded Rectangle 1"/>
            <p:cNvSpPr/>
            <p:nvPr/>
          </p:nvSpPr>
          <p:spPr>
            <a:xfrm>
              <a:off x="1051560" y="3191173"/>
              <a:ext cx="9829800" cy="296858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280283" y="3398193"/>
              <a:ext cx="9372354" cy="2554545"/>
            </a:xfrm>
            <a:prstGeom prst="rect">
              <a:avLst/>
            </a:prstGeom>
            <a:noFill/>
          </p:spPr>
          <p:txBody>
            <a:bodyPr wrap="square" rtlCol="0">
              <a:spAutoFit/>
            </a:bodyPr>
            <a:lstStyle/>
            <a:p>
              <a:pPr algn="just"/>
              <a:r>
                <a:rPr lang="en-GB" sz="3200" smtClean="0">
                  <a:latin typeface="Times New Roman" panose="02020603050405020304" pitchFamily="18" charset="0"/>
                  <a:cs typeface="Times New Roman" panose="02020603050405020304" pitchFamily="18" charset="0"/>
                </a:rPr>
                <a:t>Vậy khi sử dụng năng lượng chúng ta nên sử dụng tiết kiệm, tránh lãng phí vì các nguồn năng lượng như than, dầu, xăng… đều có hạn. Chúng ta cũng nên tang cường sử dụng nguồn năng lượng sạch như gió, nước chạy, năng lượng mặt trời để tránh làm ô nhiễm môi trường.</a:t>
              </a:r>
              <a:endParaRPr lang="en-GB" sz="3200">
                <a:latin typeface="Times New Roman" panose="02020603050405020304" pitchFamily="18" charset="0"/>
                <a:cs typeface="Times New Roman" panose="02020603050405020304" pitchFamily="18" charset="0"/>
              </a:endParaRPr>
            </a:p>
          </p:txBody>
        </p:sp>
      </p:gr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017" y="676088"/>
            <a:ext cx="2204531" cy="2204531"/>
          </a:xfrm>
          <a:prstGeom prst="rect">
            <a:avLst/>
          </a:prstGeom>
        </p:spPr>
      </p:pic>
    </p:spTree>
    <p:extLst>
      <p:ext uri="{BB962C8B-B14F-4D97-AF65-F5344CB8AC3E}">
        <p14:creationId xmlns:p14="http://schemas.microsoft.com/office/powerpoint/2010/main" val="34454960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5FE7F01F-EA89-456E-ABF4-BD1A17D12C4E}"/>
              </a:ext>
            </a:extLst>
          </p:cNvPr>
          <p:cNvPicPr>
            <a:picLocks noChangeAspect="1"/>
          </p:cNvPicPr>
          <p:nvPr/>
        </p:nvPicPr>
        <p:blipFill rotWithShape="1">
          <a:blip r:embed="rId3">
            <a:extLst>
              <a:ext uri="{28A0092B-C50C-407E-A947-70E740481C1C}">
                <a14:useLocalDpi xmlns:a14="http://schemas.microsoft.com/office/drawing/2010/main" val="0"/>
              </a:ext>
            </a:extLst>
          </a:blip>
          <a:srcRect t="1739" r="16704" b="373"/>
          <a:stretch/>
        </p:blipFill>
        <p:spPr>
          <a:xfrm rot="16200000">
            <a:off x="1627204" y="-1653099"/>
            <a:ext cx="6883896" cy="10138301"/>
          </a:xfrm>
          <a:prstGeom prst="rect">
            <a:avLst/>
          </a:prstGeom>
        </p:spPr>
      </p:pic>
      <p:pic>
        <p:nvPicPr>
          <p:cNvPr id="15" name="图片 14">
            <a:extLst>
              <a:ext uri="{FF2B5EF4-FFF2-40B4-BE49-F238E27FC236}">
                <a16:creationId xmlns:a16="http://schemas.microsoft.com/office/drawing/2014/main" xmlns=""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7723944" y="2389942"/>
            <a:ext cx="6883896" cy="2052219"/>
          </a:xfrm>
          <a:prstGeom prst="rect">
            <a:avLst/>
          </a:prstGeom>
        </p:spPr>
      </p:pic>
      <p:sp>
        <p:nvSpPr>
          <p:cNvPr id="2" name="Rounded Rectangle 1"/>
          <p:cNvSpPr/>
          <p:nvPr/>
        </p:nvSpPr>
        <p:spPr>
          <a:xfrm>
            <a:off x="6019800" y="3078480"/>
            <a:ext cx="5836920" cy="3276600"/>
          </a:xfrm>
          <a:prstGeom prst="roundRect">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p:cNvGrpSpPr/>
          <p:nvPr/>
        </p:nvGrpSpPr>
        <p:grpSpPr>
          <a:xfrm>
            <a:off x="5926146" y="3498940"/>
            <a:ext cx="4755756" cy="1082956"/>
            <a:chOff x="5926146" y="3498940"/>
            <a:chExt cx="4755756" cy="1082956"/>
          </a:xfrm>
        </p:grpSpPr>
        <p:sp>
          <p:nvSpPr>
            <p:cNvPr id="4" name="TextBox 3"/>
            <p:cNvSpPr txBox="1"/>
            <p:nvPr/>
          </p:nvSpPr>
          <p:spPr>
            <a:xfrm>
              <a:off x="7009102" y="3687726"/>
              <a:ext cx="3672800" cy="646331"/>
            </a:xfrm>
            <a:prstGeom prst="rect">
              <a:avLst/>
            </a:prstGeom>
            <a:noFill/>
          </p:spPr>
          <p:txBody>
            <a:bodyPr wrap="none" rtlCol="0">
              <a:spAutoFit/>
            </a:bodyPr>
            <a:lstStyle/>
            <a:p>
              <a:r>
                <a:rPr lang="en-GB" sz="3600" smtClean="0">
                  <a:latin typeface="Times New Roman" panose="02020603050405020304" pitchFamily="18" charset="0"/>
                  <a:cs typeface="Times New Roman" panose="02020603050405020304" pitchFamily="18" charset="0"/>
                </a:rPr>
                <a:t>Về nhà xem lại bài</a:t>
              </a:r>
              <a:endParaRPr lang="en-GB" sz="360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6146" y="3498940"/>
              <a:ext cx="1082956" cy="1082956"/>
            </a:xfrm>
            <a:prstGeom prst="rect">
              <a:avLst/>
            </a:prstGeom>
          </p:spPr>
        </p:pic>
      </p:grpSp>
      <p:grpSp>
        <p:nvGrpSpPr>
          <p:cNvPr id="10" name="Group 9"/>
          <p:cNvGrpSpPr/>
          <p:nvPr/>
        </p:nvGrpSpPr>
        <p:grpSpPr>
          <a:xfrm>
            <a:off x="5926146" y="4768553"/>
            <a:ext cx="5473902" cy="1200329"/>
            <a:chOff x="5926146" y="4768553"/>
            <a:chExt cx="5473902" cy="1200329"/>
          </a:xfrm>
        </p:grpSpPr>
        <p:sp>
          <p:nvSpPr>
            <p:cNvPr id="9" name="TextBox 8"/>
            <p:cNvSpPr txBox="1"/>
            <p:nvPr/>
          </p:nvSpPr>
          <p:spPr>
            <a:xfrm>
              <a:off x="7009102" y="4768553"/>
              <a:ext cx="4390946" cy="1200329"/>
            </a:xfrm>
            <a:prstGeom prst="rect">
              <a:avLst/>
            </a:prstGeom>
            <a:noFill/>
          </p:spPr>
          <p:txBody>
            <a:bodyPr wrap="none" rtlCol="0">
              <a:spAutoFit/>
            </a:bodyPr>
            <a:lstStyle/>
            <a:p>
              <a:r>
                <a:rPr lang="en-GB" sz="3600" smtClean="0">
                  <a:latin typeface="Times New Roman" panose="02020603050405020304" pitchFamily="18" charset="0"/>
                  <a:cs typeface="Times New Roman" panose="02020603050405020304" pitchFamily="18" charset="0"/>
                </a:rPr>
                <a:t>Chuẩn bị bài tiếp theo:</a:t>
              </a:r>
            </a:p>
            <a:p>
              <a:r>
                <a:rPr lang="en-GB" sz="3600" smtClean="0">
                  <a:latin typeface="Times New Roman" panose="02020603050405020304" pitchFamily="18" charset="0"/>
                  <a:cs typeface="Times New Roman" panose="02020603050405020304" pitchFamily="18" charset="0"/>
                </a:rPr>
                <a:t>Năng lượng mặt trời</a:t>
              </a:r>
              <a:endParaRPr lang="en-GB" sz="360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6146" y="4810553"/>
              <a:ext cx="1082956" cy="1082956"/>
            </a:xfrm>
            <a:prstGeom prst="rect">
              <a:avLst/>
            </a:prstGeom>
          </p:spPr>
        </p:pic>
      </p:grpSp>
      <p:pic>
        <p:nvPicPr>
          <p:cNvPr id="12" name="Picture 11"/>
          <p:cNvPicPr>
            <a:picLocks noChangeAspect="1"/>
          </p:cNvPicPr>
          <p:nvPr/>
        </p:nvPicPr>
        <p:blipFill>
          <a:blip r:embed="rId5"/>
          <a:stretch>
            <a:fillRect/>
          </a:stretch>
        </p:blipFill>
        <p:spPr>
          <a:xfrm>
            <a:off x="6321248" y="997266"/>
            <a:ext cx="7017104" cy="2353260"/>
          </a:xfrm>
          <a:prstGeom prst="rect">
            <a:avLst/>
          </a:prstGeom>
        </p:spPr>
      </p:pic>
    </p:spTree>
    <p:extLst>
      <p:ext uri="{BB962C8B-B14F-4D97-AF65-F5344CB8AC3E}">
        <p14:creationId xmlns:p14="http://schemas.microsoft.com/office/powerpoint/2010/main" val="42479653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par>
                                <p:cTn id="13" presetID="14"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5FE7F01F-EA89-456E-ABF4-BD1A17D12C4E}"/>
              </a:ext>
            </a:extLst>
          </p:cNvPr>
          <p:cNvPicPr>
            <a:picLocks noChangeAspect="1"/>
          </p:cNvPicPr>
          <p:nvPr/>
        </p:nvPicPr>
        <p:blipFill rotWithShape="1">
          <a:blip r:embed="rId3">
            <a:extLst>
              <a:ext uri="{28A0092B-C50C-407E-A947-70E740481C1C}">
                <a14:useLocalDpi xmlns:a14="http://schemas.microsoft.com/office/drawing/2010/main" val="0"/>
              </a:ext>
            </a:extLst>
          </a:blip>
          <a:srcRect t="1739" r="16704" b="373"/>
          <a:stretch/>
        </p:blipFill>
        <p:spPr>
          <a:xfrm rot="16200000">
            <a:off x="1627204" y="-1653099"/>
            <a:ext cx="6883896" cy="10138301"/>
          </a:xfrm>
          <a:prstGeom prst="rect">
            <a:avLst/>
          </a:prstGeom>
        </p:spPr>
      </p:pic>
      <p:pic>
        <p:nvPicPr>
          <p:cNvPr id="15" name="图片 14">
            <a:extLst>
              <a:ext uri="{FF2B5EF4-FFF2-40B4-BE49-F238E27FC236}">
                <a16:creationId xmlns:a16="http://schemas.microsoft.com/office/drawing/2014/main" xmlns=""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7723944" y="2389942"/>
            <a:ext cx="6883896" cy="2052219"/>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3993" y="3941682"/>
            <a:ext cx="3414823" cy="3124200"/>
          </a:xfrm>
          <a:prstGeom prst="rect">
            <a:avLst/>
          </a:prstGeom>
        </p:spPr>
      </p:pic>
      <p:pic>
        <p:nvPicPr>
          <p:cNvPr id="4" name="Picture 3"/>
          <p:cNvPicPr>
            <a:picLocks noChangeAspect="1"/>
          </p:cNvPicPr>
          <p:nvPr/>
        </p:nvPicPr>
        <p:blipFill>
          <a:blip r:embed="rId5"/>
          <a:stretch>
            <a:fillRect/>
          </a:stretch>
        </p:blipFill>
        <p:spPr>
          <a:xfrm>
            <a:off x="5406848" y="1917090"/>
            <a:ext cx="7017104" cy="2353260"/>
          </a:xfrm>
          <a:prstGeom prst="rect">
            <a:avLst/>
          </a:prstGeom>
        </p:spPr>
      </p:pic>
    </p:spTree>
    <p:extLst>
      <p:ext uri="{BB962C8B-B14F-4D97-AF65-F5344CB8AC3E}">
        <p14:creationId xmlns:p14="http://schemas.microsoft.com/office/powerpoint/2010/main" val="14305038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28" name="Picture 4" descr="Cái Hòm Hình ảnh | Định dạng hình ảnh PNG 400203570| vn.lovepik.com"/>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7323274" y="3634945"/>
            <a:ext cx="4243886" cy="3553022"/>
          </a:xfrm>
          <a:prstGeom prst="rect">
            <a:avLst/>
          </a:prstGeom>
          <a:noFill/>
          <a:extLst>
            <a:ext uri="{909E8E84-426E-40DD-AFC4-6F175D3DCCD1}">
              <a14:hiddenFill xmlns:a14="http://schemas.microsoft.com/office/drawing/2010/main">
                <a:solidFill>
                  <a:srgbClr val="FFFFFF"/>
                </a:solidFill>
              </a14:hiddenFill>
            </a:ext>
          </a:extLst>
        </p:spPr>
      </p:pic>
      <p:pic>
        <p:nvPicPr>
          <p:cNvPr id="12" name="Am-than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871807" y="-875094"/>
            <a:ext cx="487363" cy="487363"/>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019" y="2784808"/>
            <a:ext cx="5059151" cy="5314234"/>
          </a:xfrm>
          <a:prstGeom prst="rect">
            <a:avLst/>
          </a:prstGeom>
        </p:spPr>
      </p:pic>
      <p:grpSp>
        <p:nvGrpSpPr>
          <p:cNvPr id="4" name="Group 3"/>
          <p:cNvGrpSpPr/>
          <p:nvPr/>
        </p:nvGrpSpPr>
        <p:grpSpPr>
          <a:xfrm>
            <a:off x="1358945" y="832236"/>
            <a:ext cx="9918655" cy="3541644"/>
            <a:chOff x="1358945" y="832236"/>
            <a:chExt cx="9918655" cy="3541644"/>
          </a:xfrm>
        </p:grpSpPr>
        <p:grpSp>
          <p:nvGrpSpPr>
            <p:cNvPr id="8" name="Group 7"/>
            <p:cNvGrpSpPr/>
            <p:nvPr/>
          </p:nvGrpSpPr>
          <p:grpSpPr>
            <a:xfrm>
              <a:off x="1358945" y="832236"/>
              <a:ext cx="9918655" cy="3541644"/>
              <a:chOff x="1186069" y="1881808"/>
              <a:chExt cx="10369826" cy="3617844"/>
            </a:xfrm>
          </p:grpSpPr>
          <p:sp>
            <p:nvSpPr>
              <p:cNvPr id="9" name="Rectangle: Rounded Corners 2"/>
              <p:cNvSpPr/>
              <p:nvPr/>
            </p:nvSpPr>
            <p:spPr>
              <a:xfrm>
                <a:off x="1186069" y="1881808"/>
                <a:ext cx="10369826" cy="36178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3"/>
              <p:cNvSpPr/>
              <p:nvPr/>
            </p:nvSpPr>
            <p:spPr>
              <a:xfrm>
                <a:off x="1285462" y="1987824"/>
                <a:ext cx="10151164" cy="3394347"/>
              </a:xfrm>
              <a:prstGeom prst="roundRect">
                <a:avLst/>
              </a:prstGeom>
              <a:noFill/>
              <a:ln w="38100">
                <a:solidFill>
                  <a:srgbClr val="985C0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p:cNvPicPr>
              <a:picLocks noChangeAspect="1"/>
            </p:cNvPicPr>
            <p:nvPr/>
          </p:nvPicPr>
          <p:blipFill>
            <a:blip r:embed="rId9"/>
            <a:stretch>
              <a:fillRect/>
            </a:stretch>
          </p:blipFill>
          <p:spPr>
            <a:xfrm>
              <a:off x="2581310" y="1461058"/>
              <a:ext cx="7974259" cy="2237426"/>
            </a:xfrm>
            <a:prstGeom prst="rect">
              <a:avLst/>
            </a:prstGeom>
          </p:spPr>
        </p:pic>
      </p:grpSp>
    </p:spTree>
    <p:extLst>
      <p:ext uri="{BB962C8B-B14F-4D97-AF65-F5344CB8AC3E}">
        <p14:creationId xmlns:p14="http://schemas.microsoft.com/office/powerpoint/2010/main" val="352213058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028"/>
                                        </p:tgtEl>
                                        <p:attrNameLst>
                                          <p:attrName>r</p:attrName>
                                        </p:attrNameLst>
                                      </p:cBhvr>
                                    </p:animRot>
                                    <p:animRot by="-240000">
                                      <p:cBhvr>
                                        <p:cTn id="10" dur="200" fill="hold">
                                          <p:stCondLst>
                                            <p:cond delay="200"/>
                                          </p:stCondLst>
                                        </p:cTn>
                                        <p:tgtEl>
                                          <p:spTgt spid="1028"/>
                                        </p:tgtEl>
                                        <p:attrNameLst>
                                          <p:attrName>r</p:attrName>
                                        </p:attrNameLst>
                                      </p:cBhvr>
                                    </p:animRot>
                                    <p:animRot by="240000">
                                      <p:cBhvr>
                                        <p:cTn id="11" dur="200" fill="hold">
                                          <p:stCondLst>
                                            <p:cond delay="400"/>
                                          </p:stCondLst>
                                        </p:cTn>
                                        <p:tgtEl>
                                          <p:spTgt spid="1028"/>
                                        </p:tgtEl>
                                        <p:attrNameLst>
                                          <p:attrName>r</p:attrName>
                                        </p:attrNameLst>
                                      </p:cBhvr>
                                    </p:animRot>
                                    <p:animRot by="-240000">
                                      <p:cBhvr>
                                        <p:cTn id="12" dur="200" fill="hold">
                                          <p:stCondLst>
                                            <p:cond delay="600"/>
                                          </p:stCondLst>
                                        </p:cTn>
                                        <p:tgtEl>
                                          <p:spTgt spid="1028"/>
                                        </p:tgtEl>
                                        <p:attrNameLst>
                                          <p:attrName>r</p:attrName>
                                        </p:attrNameLst>
                                      </p:cBhvr>
                                    </p:animRot>
                                    <p:animRot by="120000">
                                      <p:cBhvr>
                                        <p:cTn id="13" dur="200" fill="hold">
                                          <p:stCondLst>
                                            <p:cond delay="800"/>
                                          </p:stCondLst>
                                        </p:cTn>
                                        <p:tgtEl>
                                          <p:spTgt spid="1028"/>
                                        </p:tgtEl>
                                        <p:attrNameLst>
                                          <p:attrName>r</p:attrName>
                                        </p:attrNameLst>
                                      </p:cBhvr>
                                    </p:animRot>
                                  </p:childTnLst>
                                </p:cTn>
                              </p:par>
                              <p:par>
                                <p:cTn id="14" presetID="1" presetClass="mediacall" presetSubtype="0" fill="hold" nodeType="withEffect">
                                  <p:stCondLst>
                                    <p:cond delay="0"/>
                                  </p:stCondLst>
                                  <p:childTnLst>
                                    <p:cmd type="call" cmd="playFrom(0.0)">
                                      <p:cBhvr>
                                        <p:cTn id="15" dur="5276" fill="hold"/>
                                        <p:tgtEl>
                                          <p:spTgt spid="12"/>
                                        </p:tgtEl>
                                      </p:cBhvr>
                                    </p:cmd>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79259" y="3749040"/>
            <a:ext cx="4027033" cy="3383280"/>
          </a:xfrm>
          <a:prstGeom prst="rect">
            <a:avLst/>
          </a:prstGeom>
        </p:spPr>
      </p:pic>
      <p:grpSp>
        <p:nvGrpSpPr>
          <p:cNvPr id="6" name="Group 5"/>
          <p:cNvGrpSpPr/>
          <p:nvPr/>
        </p:nvGrpSpPr>
        <p:grpSpPr>
          <a:xfrm>
            <a:off x="5115935" y="2865120"/>
            <a:ext cx="6573145" cy="3124200"/>
            <a:chOff x="5115935" y="2865120"/>
            <a:chExt cx="6573145" cy="3124200"/>
          </a:xfrm>
        </p:grpSpPr>
        <p:sp>
          <p:nvSpPr>
            <p:cNvPr id="3" name="Rounded Rectangle 2"/>
            <p:cNvSpPr/>
            <p:nvPr/>
          </p:nvSpPr>
          <p:spPr>
            <a:xfrm>
              <a:off x="5115935" y="2865120"/>
              <a:ext cx="6573145" cy="3124200"/>
            </a:xfrm>
            <a:prstGeom prst="roundRect">
              <a:avLst/>
            </a:prstGeom>
            <a:solidFill>
              <a:srgbClr val="92D050"/>
            </a:solidFill>
            <a:ln>
              <a:solidFill>
                <a:srgbClr val="179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5372380" y="3149947"/>
              <a:ext cx="6060253" cy="2554545"/>
            </a:xfrm>
            <a:prstGeom prst="rect">
              <a:avLst/>
            </a:prstGeom>
            <a:solidFill>
              <a:srgbClr val="92D050"/>
            </a:solidFill>
          </p:spPr>
          <p:txBody>
            <a:bodyPr wrap="square" rtlCol="0">
              <a:spAutoFit/>
            </a:bodyPr>
            <a:lstStyle/>
            <a:p>
              <a:pPr algn="just"/>
              <a:r>
                <a:rPr lang="en-GB" sz="3200" smtClean="0">
                  <a:latin typeface="Times New Roman" panose="02020603050405020304" pitchFamily="18" charset="0"/>
                  <a:cs typeface="Times New Roman" panose="02020603050405020304" pitchFamily="18" charset="0"/>
                </a:rPr>
                <a:t>Tôi là Thần cây sống ở nơi đây. Để tìm được kho báu bạn phải vượt qua ngọn núi kia. Hãy trả lời các câu hỏi sau tôi sẽ giúp các bạn vượt qua dãy núi một cách dễ dàng</a:t>
              </a:r>
              <a:endParaRPr lang="en-GB" sz="3200">
                <a:latin typeface="Times New Roman" panose="02020603050405020304" pitchFamily="18" charset="0"/>
                <a:cs typeface="Times New Roman" panose="02020603050405020304" pitchFamily="18" charset="0"/>
              </a:endParaRPr>
            </a:p>
          </p:txBody>
        </p:sp>
      </p:gr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06680"/>
            <a:ext cx="2448935" cy="2448935"/>
          </a:xfrm>
          <a:prstGeom prst="rect">
            <a:avLst/>
          </a:prstGeom>
        </p:spPr>
      </p:pic>
      <p:pic>
        <p:nvPicPr>
          <p:cNvPr id="7" name="Picture 4" descr="Cái Hòm Hình ảnh | Định dạng hình ảnh PNG 400203570| vn.lovepik.com"/>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9853114" y="693625"/>
            <a:ext cx="1082853" cy="90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40901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79259" y="3749040"/>
            <a:ext cx="4027033" cy="3383280"/>
          </a:xfrm>
          <a:prstGeom prst="rect">
            <a:avLst/>
          </a:prstGeom>
        </p:spPr>
      </p:pic>
      <p:grpSp>
        <p:nvGrpSpPr>
          <p:cNvPr id="6" name="Group 5"/>
          <p:cNvGrpSpPr/>
          <p:nvPr/>
        </p:nvGrpSpPr>
        <p:grpSpPr>
          <a:xfrm>
            <a:off x="5115935" y="2865120"/>
            <a:ext cx="6804378" cy="3124200"/>
            <a:chOff x="5115935" y="2865120"/>
            <a:chExt cx="6804378" cy="3124200"/>
          </a:xfrm>
        </p:grpSpPr>
        <p:sp>
          <p:nvSpPr>
            <p:cNvPr id="3" name="Rounded Rectangle 2"/>
            <p:cNvSpPr/>
            <p:nvPr/>
          </p:nvSpPr>
          <p:spPr>
            <a:xfrm>
              <a:off x="5115935" y="2865120"/>
              <a:ext cx="6573145" cy="3124200"/>
            </a:xfrm>
            <a:prstGeom prst="roundRect">
              <a:avLst/>
            </a:prstGeom>
            <a:solidFill>
              <a:srgbClr val="92D050"/>
            </a:solidFill>
            <a:ln>
              <a:solidFill>
                <a:srgbClr val="179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4" name="TextBox 3"/>
            <p:cNvSpPr txBox="1"/>
            <p:nvPr/>
          </p:nvSpPr>
          <p:spPr>
            <a:xfrm>
              <a:off x="5860060" y="3164265"/>
              <a:ext cx="6060253"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smtClean="0">
                  <a:ln>
                    <a:noFill/>
                  </a:ln>
                  <a:solidFill>
                    <a:srgbClr val="FF0000"/>
                  </a:solidFill>
                  <a:effectLst/>
                  <a:uLnTx/>
                  <a:uFillTx/>
                  <a:latin typeface="Times New Roman" panose="02020603050405020304" pitchFamily="18" charset="0"/>
                  <a:ea typeface="+mn-ea"/>
                  <a:cs typeface="Times New Roman" panose="02020603050405020304" pitchFamily="18" charset="0"/>
                </a:rPr>
                <a:t>Sự</a:t>
              </a:r>
              <a:r>
                <a:rPr kumimoji="0" lang="en-GB" sz="4000" b="0" i="0" u="none" strike="noStrike" kern="1200" cap="none" spc="0" normalizeH="0" noProof="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biến đổi lí học là gì?</a:t>
              </a:r>
              <a:endParaRPr kumimoji="0" lang="en-GB" sz="4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06680"/>
            <a:ext cx="2448935" cy="2448935"/>
          </a:xfrm>
          <a:prstGeom prst="rect">
            <a:avLst/>
          </a:prstGeom>
        </p:spPr>
      </p:pic>
      <p:pic>
        <p:nvPicPr>
          <p:cNvPr id="7" name="Picture 4" descr="Cái Hòm Hình ảnh | Định dạng hình ảnh PNG 400203570| vn.lovepik.com"/>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9853114" y="693625"/>
            <a:ext cx="1082853" cy="9065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372380" y="3872151"/>
            <a:ext cx="6060253"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Sự</a:t>
            </a:r>
            <a:r>
              <a:rPr kumimoji="0" lang="en-GB" sz="3200" b="0" i="0" u="none" strike="noStrike" kern="120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biến đổi từ thể này sang thể khác mà tính chất vẫn giữ nguyên gọi là sự biến đổi lí học.</a:t>
            </a:r>
            <a:endParaRPr kumimoji="0" lang="en-GB" sz="32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5267838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ting 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79259" y="3749040"/>
            <a:ext cx="4027033" cy="3383280"/>
          </a:xfrm>
          <a:prstGeom prst="rect">
            <a:avLst/>
          </a:prstGeom>
        </p:spPr>
      </p:pic>
      <p:grpSp>
        <p:nvGrpSpPr>
          <p:cNvPr id="6" name="Group 5"/>
          <p:cNvGrpSpPr/>
          <p:nvPr/>
        </p:nvGrpSpPr>
        <p:grpSpPr>
          <a:xfrm>
            <a:off x="5115935" y="2865120"/>
            <a:ext cx="6682458" cy="3124200"/>
            <a:chOff x="5115935" y="2865120"/>
            <a:chExt cx="6682458" cy="3124200"/>
          </a:xfrm>
        </p:grpSpPr>
        <p:sp>
          <p:nvSpPr>
            <p:cNvPr id="3" name="Rounded Rectangle 2"/>
            <p:cNvSpPr/>
            <p:nvPr/>
          </p:nvSpPr>
          <p:spPr>
            <a:xfrm>
              <a:off x="5115935" y="2865120"/>
              <a:ext cx="6573145" cy="3124200"/>
            </a:xfrm>
            <a:prstGeom prst="roundRect">
              <a:avLst/>
            </a:prstGeom>
            <a:solidFill>
              <a:srgbClr val="92D050"/>
            </a:solidFill>
            <a:ln>
              <a:solidFill>
                <a:srgbClr val="179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4" name="TextBox 3"/>
            <p:cNvSpPr txBox="1"/>
            <p:nvPr/>
          </p:nvSpPr>
          <p:spPr>
            <a:xfrm>
              <a:off x="5738140" y="3207604"/>
              <a:ext cx="6060253"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smtClean="0">
                  <a:ln>
                    <a:noFill/>
                  </a:ln>
                  <a:solidFill>
                    <a:srgbClr val="FF0000"/>
                  </a:solidFill>
                  <a:effectLst/>
                  <a:uLnTx/>
                  <a:uFillTx/>
                  <a:latin typeface="Times New Roman" panose="02020603050405020304" pitchFamily="18" charset="0"/>
                  <a:ea typeface="+mn-ea"/>
                  <a:cs typeface="Times New Roman" panose="02020603050405020304" pitchFamily="18" charset="0"/>
                </a:rPr>
                <a:t>Sự biến đổi hóa học là gì?</a:t>
              </a:r>
              <a:endParaRPr kumimoji="0" lang="en-GB" sz="4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06680"/>
            <a:ext cx="2448935" cy="2448935"/>
          </a:xfrm>
          <a:prstGeom prst="rect">
            <a:avLst/>
          </a:prstGeom>
        </p:spPr>
      </p:pic>
      <p:pic>
        <p:nvPicPr>
          <p:cNvPr id="7" name="Picture 4" descr="Cái Hòm Hình ảnh | Định dạng hình ảnh PNG 400203570| vn.lovepik.com"/>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9853114" y="693625"/>
            <a:ext cx="1082853" cy="9065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372380" y="4059853"/>
            <a:ext cx="6060253"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Sự biến đổi từ chất</a:t>
            </a:r>
            <a:r>
              <a:rPr kumimoji="0" lang="en-GB" sz="3200" b="0" i="0" u="none" strike="noStrike" kern="120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này sang chất khác gọi là sự biến đổi hóa học.</a:t>
            </a:r>
            <a:endParaRPr kumimoji="0" lang="en-GB" sz="32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5754108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ting 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2" name="Am-than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871807" y="-875094"/>
            <a:ext cx="487363" cy="487363"/>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8160" y="2642074"/>
            <a:ext cx="5621748" cy="4383566"/>
          </a:xfrm>
          <a:prstGeom prst="rect">
            <a:avLst/>
          </a:prstGeom>
        </p:spPr>
      </p:pic>
      <p:pic>
        <p:nvPicPr>
          <p:cNvPr id="1028" name="Picture 4" descr="Cái Hòm Hình ảnh | Định dạng hình ảnh PNG 400203570| vn.lovepik.com"/>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5115488" y="2942056"/>
            <a:ext cx="5417366" cy="4535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30009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28"/>
                                        </p:tgtEl>
                                        <p:attrNameLst>
                                          <p:attrName>r</p:attrName>
                                        </p:attrNameLst>
                                      </p:cBhvr>
                                    </p:animRot>
                                    <p:animRot by="-240000">
                                      <p:cBhvr>
                                        <p:cTn id="7" dur="200" fill="hold">
                                          <p:stCondLst>
                                            <p:cond delay="200"/>
                                          </p:stCondLst>
                                        </p:cTn>
                                        <p:tgtEl>
                                          <p:spTgt spid="1028"/>
                                        </p:tgtEl>
                                        <p:attrNameLst>
                                          <p:attrName>r</p:attrName>
                                        </p:attrNameLst>
                                      </p:cBhvr>
                                    </p:animRot>
                                    <p:animRot by="240000">
                                      <p:cBhvr>
                                        <p:cTn id="8" dur="200" fill="hold">
                                          <p:stCondLst>
                                            <p:cond delay="400"/>
                                          </p:stCondLst>
                                        </p:cTn>
                                        <p:tgtEl>
                                          <p:spTgt spid="1028"/>
                                        </p:tgtEl>
                                        <p:attrNameLst>
                                          <p:attrName>r</p:attrName>
                                        </p:attrNameLst>
                                      </p:cBhvr>
                                    </p:animRot>
                                    <p:animRot by="-240000">
                                      <p:cBhvr>
                                        <p:cTn id="9" dur="200" fill="hold">
                                          <p:stCondLst>
                                            <p:cond delay="600"/>
                                          </p:stCondLst>
                                        </p:cTn>
                                        <p:tgtEl>
                                          <p:spTgt spid="1028"/>
                                        </p:tgtEl>
                                        <p:attrNameLst>
                                          <p:attrName>r</p:attrName>
                                        </p:attrNameLst>
                                      </p:cBhvr>
                                    </p:animRot>
                                    <p:animRot by="120000">
                                      <p:cBhvr>
                                        <p:cTn id="10" dur="200" fill="hold">
                                          <p:stCondLst>
                                            <p:cond delay="800"/>
                                          </p:stCondLst>
                                        </p:cTn>
                                        <p:tgtEl>
                                          <p:spTgt spid="1028"/>
                                        </p:tgtEl>
                                        <p:attrNameLst>
                                          <p:attrName>r</p:attrName>
                                        </p:attrNameLst>
                                      </p:cBhvr>
                                    </p:animRot>
                                  </p:childTnLst>
                                </p:cTn>
                              </p:par>
                              <p:par>
                                <p:cTn id="11" presetID="1" presetClass="mediacall" presetSubtype="0" fill="hold" nodeType="withEffect">
                                  <p:stCondLst>
                                    <p:cond delay="0"/>
                                  </p:stCondLst>
                                  <p:childTnLst>
                                    <p:cmd type="call" cmd="playFrom(0.0)">
                                      <p:cBhvr>
                                        <p:cTn id="12" dur="527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5FE7F01F-EA89-456E-ABF4-BD1A17D12C4E}"/>
              </a:ext>
            </a:extLst>
          </p:cNvPr>
          <p:cNvPicPr>
            <a:picLocks noChangeAspect="1"/>
          </p:cNvPicPr>
          <p:nvPr/>
        </p:nvPicPr>
        <p:blipFill rotWithShape="1">
          <a:blip r:embed="rId3">
            <a:extLst>
              <a:ext uri="{28A0092B-C50C-407E-A947-70E740481C1C}">
                <a14:useLocalDpi xmlns:a14="http://schemas.microsoft.com/office/drawing/2010/main" val="0"/>
              </a:ext>
            </a:extLst>
          </a:blip>
          <a:srcRect t="1739" r="16704" b="373"/>
          <a:stretch/>
        </p:blipFill>
        <p:spPr>
          <a:xfrm rot="16200000">
            <a:off x="1627204" y="-1653099"/>
            <a:ext cx="6883896" cy="10138301"/>
          </a:xfrm>
          <a:prstGeom prst="rect">
            <a:avLst/>
          </a:prstGeom>
        </p:spPr>
      </p:pic>
      <p:pic>
        <p:nvPicPr>
          <p:cNvPr id="15" name="图片 14">
            <a:extLst>
              <a:ext uri="{FF2B5EF4-FFF2-40B4-BE49-F238E27FC236}">
                <a16:creationId xmlns:a16="http://schemas.microsoft.com/office/drawing/2014/main" xmlns=""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7723944" y="2389942"/>
            <a:ext cx="6883896" cy="205221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7735" y="3416051"/>
            <a:ext cx="4222030" cy="4434905"/>
          </a:xfrm>
          <a:prstGeom prst="rect">
            <a:avLst/>
          </a:prstGeom>
        </p:spPr>
      </p:pic>
      <p:pic>
        <p:nvPicPr>
          <p:cNvPr id="3" name="Picture 2"/>
          <p:cNvPicPr>
            <a:picLocks noChangeAspect="1"/>
          </p:cNvPicPr>
          <p:nvPr/>
        </p:nvPicPr>
        <p:blipFill>
          <a:blip r:embed="rId5"/>
          <a:stretch>
            <a:fillRect/>
          </a:stretch>
        </p:blipFill>
        <p:spPr>
          <a:xfrm>
            <a:off x="4949715" y="1844739"/>
            <a:ext cx="7078069" cy="2566638"/>
          </a:xfrm>
          <a:prstGeom prst="rect">
            <a:avLst/>
          </a:prstGeom>
        </p:spPr>
      </p:pic>
    </p:spTree>
    <p:extLst>
      <p:ext uri="{BB962C8B-B14F-4D97-AF65-F5344CB8AC3E}">
        <p14:creationId xmlns:p14="http://schemas.microsoft.com/office/powerpoint/2010/main" val="25121182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heme/theme1.xml><?xml version="1.0" encoding="utf-8"?>
<a:theme xmlns:a="http://schemas.openxmlformats.org/drawingml/2006/main" name="千图网海量PPT模板www.58pic.com ​​">
  <a:themeElements>
    <a:clrScheme name="自定义 2903">
      <a:dk1>
        <a:sysClr val="windowText" lastClr="000000"/>
      </a:dk1>
      <a:lt1>
        <a:sysClr val="window" lastClr="FFFFFF"/>
      </a:lt1>
      <a:dk2>
        <a:srgbClr val="44546A"/>
      </a:dk2>
      <a:lt2>
        <a:srgbClr val="E7E6E6"/>
      </a:lt2>
      <a:accent1>
        <a:srgbClr val="379F75"/>
      </a:accent1>
      <a:accent2>
        <a:srgbClr val="379F75"/>
      </a:accent2>
      <a:accent3>
        <a:srgbClr val="379F75"/>
      </a:accent3>
      <a:accent4>
        <a:srgbClr val="379F75"/>
      </a:accent4>
      <a:accent5>
        <a:srgbClr val="379F75"/>
      </a:accent5>
      <a:accent6>
        <a:srgbClr val="379F75"/>
      </a:accent6>
      <a:hlink>
        <a:srgbClr val="379F75"/>
      </a:hlink>
      <a:folHlink>
        <a:srgbClr val="379F75"/>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
      <a:dk1>
        <a:sysClr val="windowText" lastClr="000000"/>
      </a:dk1>
      <a:lt1>
        <a:srgbClr val="FFFFFF"/>
      </a:lt1>
      <a:dk2>
        <a:srgbClr val="44546A"/>
      </a:dk2>
      <a:lt2>
        <a:srgbClr val="E7E6E6"/>
      </a:lt2>
      <a:accent1>
        <a:srgbClr val="5DBDFF"/>
      </a:accent1>
      <a:accent2>
        <a:srgbClr val="5DBDFF"/>
      </a:accent2>
      <a:accent3>
        <a:srgbClr val="5DBDFF"/>
      </a:accent3>
      <a:accent4>
        <a:srgbClr val="5DBDFF"/>
      </a:accent4>
      <a:accent5>
        <a:srgbClr val="5DBDFF"/>
      </a:accent5>
      <a:accent6>
        <a:srgbClr val="5DBDFF"/>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TotalTime>
  <Words>1116</Words>
  <Application>Microsoft Office PowerPoint</Application>
  <PresentationFormat>Custom</PresentationFormat>
  <Paragraphs>112</Paragraphs>
  <Slides>29</Slides>
  <Notes>24</Notes>
  <HiddenSlides>0</HiddenSlides>
  <MMClips>3</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千图网海量PPT模板www.58pic.com ​​</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Trà My</cp:lastModifiedBy>
  <cp:revision>37</cp:revision>
  <dcterms:created xsi:type="dcterms:W3CDTF">2022-01-14T11:29:19Z</dcterms:created>
  <dcterms:modified xsi:type="dcterms:W3CDTF">2023-07-24T04:03:40Z</dcterms:modified>
</cp:coreProperties>
</file>